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1" r:id="rId1"/>
  </p:sldMasterIdLst>
  <p:notesMasterIdLst>
    <p:notesMasterId r:id="rId1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57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340" autoAdjust="0"/>
  </p:normalViewPr>
  <p:slideViewPr>
    <p:cSldViewPr snapToGrid="0" snapToObjects="1">
      <p:cViewPr varScale="1">
        <p:scale>
          <a:sx n="149" d="100"/>
          <a:sy n="149" d="100"/>
        </p:scale>
        <p:origin x="-20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BEFF3F-15B2-9744-8557-BCE151AC8020}" type="datetimeFigureOut">
              <a:rPr lang="en-US" smtClean="0"/>
              <a:t>4/21/14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248670-2775-A444-B422-C3257416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171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Each component is coded</a:t>
            </a:r>
            <a:r>
              <a:rPr lang="en-US" baseline="0" dirty="0" smtClean="0"/>
              <a:t> similarly to how it is now.  COMM = 010, MAT = 020, </a:t>
            </a:r>
            <a:r>
              <a:rPr lang="en-US" baseline="0" dirty="0" err="1" smtClean="0"/>
              <a:t>etc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Talk about 090</a:t>
            </a:r>
            <a:r>
              <a:rPr lang="en-US" baseline="0" dirty="0" smtClean="0"/>
              <a:t> a bit.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48670-2775-A444-B422-C3257416AA2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7655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Has the </a:t>
            </a:r>
            <a:r>
              <a:rPr lang="en-US" dirty="0" err="1" smtClean="0"/>
              <a:t>std</a:t>
            </a:r>
            <a:r>
              <a:rPr lang="en-US" dirty="0" smtClean="0"/>
              <a:t> been in regular college for at least 1 regular semester?</a:t>
            </a:r>
            <a:r>
              <a:rPr lang="en-US" baseline="0" dirty="0" smtClean="0"/>
              <a:t> (more than AP/Dual Credit. More than summer school right after HS) If not, then they most likely need to take AIS.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48670-2775-A444-B422-C3257416AA2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9554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48670-2775-A444-B422-C3257416AA2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809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List of CC</a:t>
            </a:r>
            <a:r>
              <a:rPr lang="en-US" baseline="0" dirty="0" smtClean="0"/>
              <a:t> re-formatted in the catalog to make it more clear. This is at the top of the list.</a:t>
            </a:r>
          </a:p>
          <a:p>
            <a:endParaRPr lang="en-US" dirty="0" smtClean="0"/>
          </a:p>
          <a:p>
            <a:r>
              <a:rPr lang="en-US" dirty="0" smtClean="0"/>
              <a:t>No longer listed with the LPC component. More clear now that AIS = 090. Per recent meetings/input with y’all.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48670-2775-A444-B422-C3257416AA2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74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Rest of 090 courses are listed at the end of the CC list.</a:t>
            </a:r>
          </a:p>
          <a:p>
            <a:endParaRPr lang="en-US" dirty="0" smtClean="0"/>
          </a:p>
          <a:p>
            <a:r>
              <a:rPr lang="en-US" dirty="0" smtClean="0"/>
              <a:t>NOTE:  “. . . Or any additional CC course not previously used . . . “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48670-2775-A444-B422-C3257416AA2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142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Most CCs are coded in 2 ways.</a:t>
            </a:r>
          </a:p>
          <a:p>
            <a:endParaRPr lang="en-US" dirty="0" smtClean="0"/>
          </a:p>
          <a:p>
            <a:r>
              <a:rPr lang="en-US" dirty="0" smtClean="0"/>
              <a:t>COMM &amp; </a:t>
            </a:r>
            <a:r>
              <a:rPr lang="en-US" dirty="0" err="1" smtClean="0"/>
              <a:t>Poli</a:t>
            </a:r>
            <a:r>
              <a:rPr lang="en-US" dirty="0" smtClean="0"/>
              <a:t> SCI – 6 SCH </a:t>
            </a:r>
            <a:r>
              <a:rPr lang="en-US" dirty="0" err="1" smtClean="0"/>
              <a:t>requiremts</a:t>
            </a:r>
            <a:r>
              <a:rPr lang="en-US" dirty="0" smtClean="0"/>
              <a:t> and have 2 courses so they are only coded as 010 &amp; 070, respectively.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48670-2775-A444-B422-C3257416AA2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91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could we?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48670-2775-A444-B422-C3257416AA2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41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new major requirements,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48670-2775-A444-B422-C3257416AA2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847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Stds</a:t>
            </a:r>
            <a:r>
              <a:rPr lang="en-US" dirty="0" smtClean="0"/>
              <a:t> in 12-14 catalog </a:t>
            </a:r>
            <a:r>
              <a:rPr lang="en-US" dirty="0" smtClean="0"/>
              <a:t>or previous</a:t>
            </a:r>
            <a:r>
              <a:rPr lang="en-US" baseline="0" dirty="0" smtClean="0"/>
              <a:t> catalog &amp; have not completed SCI component . . 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48670-2775-A444-B422-C3257416AA2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357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Adds a little flexibility for </a:t>
            </a:r>
            <a:r>
              <a:rPr lang="en-US" dirty="0" err="1" smtClean="0"/>
              <a:t>stds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48670-2775-A444-B422-C3257416AA2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8565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don’t want them. The course is not designed for them &amp;</a:t>
            </a:r>
            <a:r>
              <a:rPr lang="en-US" baseline="0" dirty="0" smtClean="0"/>
              <a:t> we have plenty of freshmen needs to address so . . 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They COULD take AIS if they insist, but we really want to discourage them.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48670-2775-A444-B422-C3257416AA2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51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953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77065-3D51-F146-9C43-EFFB66B66757}" type="datetimeFigureOut">
              <a:rPr lang="en-US" smtClean="0"/>
              <a:t>4/21/14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4F42B-FD8C-964D-980D-43A58EEEF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489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77065-3D51-F146-9C43-EFFB66B66757}" type="datetimeFigureOut">
              <a:rPr lang="en-US" smtClean="0"/>
              <a:t>4/21/14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4F42B-FD8C-964D-980D-43A58EEEF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38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77065-3D51-F146-9C43-EFFB66B66757}" type="datetimeFigureOut">
              <a:rPr lang="en-US" smtClean="0"/>
              <a:t>4/21/14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4F42B-FD8C-964D-980D-43A58EEEF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41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013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77065-3D51-F146-9C43-EFFB66B66757}" type="datetimeFigureOut">
              <a:rPr lang="en-US" smtClean="0"/>
              <a:t>4/21/14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4F42B-FD8C-964D-980D-43A58EEEF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169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77065-3D51-F146-9C43-EFFB66B66757}" type="datetimeFigureOut">
              <a:rPr lang="en-US" smtClean="0"/>
              <a:t>4/21/14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4F42B-FD8C-964D-980D-43A58EEEF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465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77065-3D51-F146-9C43-EFFB66B66757}" type="datetimeFigureOut">
              <a:rPr lang="en-US" smtClean="0"/>
              <a:t>4/21/14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4F42B-FD8C-964D-980D-43A58EEEF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633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77065-3D51-F146-9C43-EFFB66B66757}" type="datetimeFigureOut">
              <a:rPr lang="en-US" smtClean="0"/>
              <a:t>4/21/14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4F42B-FD8C-964D-980D-43A58EEEF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29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77065-3D51-F146-9C43-EFFB66B66757}" type="datetimeFigureOut">
              <a:rPr lang="en-US" smtClean="0"/>
              <a:t>4/21/14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4F42B-FD8C-964D-980D-43A58EEEF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163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77065-3D51-F146-9C43-EFFB66B66757}" type="datetimeFigureOut">
              <a:rPr lang="en-US" smtClean="0"/>
              <a:t>4/21/14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4F42B-FD8C-964D-980D-43A58EEEF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741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77065-3D51-F146-9C43-EFFB66B66757}" type="datetimeFigureOut">
              <a:rPr lang="en-US" smtClean="0"/>
              <a:t>4/21/14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4F42B-FD8C-964D-980D-43A58EEEF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717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67027"/>
            <a:ext cx="7772400" cy="1533424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New Core Curriculum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56269"/>
            <a:ext cx="6400800" cy="1146265"/>
          </a:xfrm>
        </p:spPr>
        <p:txBody>
          <a:bodyPr/>
          <a:lstStyle/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Fall, 2014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748181">
            <a:off x="1398904" y="2032214"/>
            <a:ext cx="710801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solidFill>
                  <a:srgbClr val="FF6600"/>
                </a:solidFill>
              </a:rPr>
              <a:t>Approved!</a:t>
            </a:r>
            <a:endParaRPr lang="en-US" sz="11500" b="1" dirty="0">
              <a:solidFill>
                <a:srgbClr val="FF66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9" y="176563"/>
            <a:ext cx="1717937" cy="1717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6400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We can’t forget students who are already here.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8688" b="86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46920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b="1" dirty="0">
              <a:solidFill>
                <a:srgbClr val="FFFFFF"/>
              </a:solidFill>
            </a:endParaRPr>
          </a:p>
          <a:p>
            <a:pPr marL="0" indent="0" algn="ctr">
              <a:buNone/>
            </a:pPr>
            <a:endParaRPr lang="en-US" b="1" dirty="0" smtClean="0">
              <a:solidFill>
                <a:srgbClr val="FFFFFF"/>
              </a:solidFill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FFFF"/>
                </a:solidFill>
              </a:rPr>
              <a:t>Memo to Advisors  </a:t>
            </a:r>
            <a:endParaRPr lang="en-US" b="1" dirty="0" smtClean="0">
              <a:solidFill>
                <a:srgbClr val="FFFFFF"/>
              </a:solidFill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FFFF"/>
                </a:solidFill>
              </a:rPr>
              <a:t>April 17, 2014</a:t>
            </a: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06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cap="small" dirty="0" smtClean="0">
                <a:solidFill>
                  <a:srgbClr val="FFFFFF"/>
                </a:solidFill>
              </a:rPr>
              <a:t>Students Wanting To Change To New Core Curriculum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 algn="ctr">
              <a:buNone/>
            </a:pPr>
            <a:r>
              <a:rPr lang="en-US" sz="4400" b="1" dirty="0" smtClean="0">
                <a:solidFill>
                  <a:srgbClr val="FFFFFF"/>
                </a:solidFill>
              </a:rPr>
              <a:t>= Change of Catalog</a:t>
            </a:r>
          </a:p>
          <a:p>
            <a:pPr marL="0" indent="0" algn="ctr">
              <a:buNone/>
            </a:pPr>
            <a:endParaRPr lang="en-US" sz="4400" b="1" dirty="0">
              <a:solidFill>
                <a:srgbClr val="FFFFFF"/>
              </a:solidFill>
            </a:endParaRPr>
          </a:p>
          <a:p>
            <a:pPr marL="0" indent="0" algn="ctr">
              <a:buNone/>
            </a:pPr>
            <a:r>
              <a:rPr lang="en-US" sz="4400" b="1" dirty="0" smtClean="0">
                <a:solidFill>
                  <a:srgbClr val="FFFFFF"/>
                </a:solidFill>
              </a:rPr>
              <a:t>“Package Deal”</a:t>
            </a:r>
            <a:endParaRPr lang="en-US" sz="4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649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084018"/>
          </a:xfrm>
        </p:spPr>
        <p:txBody>
          <a:bodyPr>
            <a:normAutofit/>
          </a:bodyPr>
          <a:lstStyle/>
          <a:p>
            <a:pPr marL="0" indent="0"/>
            <a:r>
              <a:rPr lang="en-US" b="1" cap="small" dirty="0" smtClean="0">
                <a:solidFill>
                  <a:srgbClr val="FFFFFF"/>
                </a:solidFill>
              </a:rPr>
              <a:t>Current Core Science Requirement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>
              <a:solidFill>
                <a:srgbClr val="FFFFFF"/>
              </a:solidFill>
            </a:endParaRPr>
          </a:p>
          <a:p>
            <a:pPr marL="0" indent="0" algn="ctr">
              <a:buNone/>
            </a:pPr>
            <a:endParaRPr lang="en-US" b="1" cap="small" dirty="0">
              <a:solidFill>
                <a:srgbClr val="FFFFFF"/>
              </a:solidFill>
            </a:endParaRPr>
          </a:p>
          <a:p>
            <a:pPr marL="0" indent="0" algn="ctr">
              <a:buNone/>
            </a:pPr>
            <a:r>
              <a:rPr lang="en-US" sz="4800" b="1" cap="small" dirty="0" smtClean="0">
                <a:solidFill>
                  <a:srgbClr val="FFFFFF"/>
                </a:solidFill>
              </a:rPr>
              <a:t>Level </a:t>
            </a:r>
            <a:r>
              <a:rPr lang="en-US" sz="4800" b="1" cap="small" dirty="0" smtClean="0">
                <a:solidFill>
                  <a:srgbClr val="FFFFFF"/>
                </a:solidFill>
              </a:rPr>
              <a:t>I &amp; Level </a:t>
            </a:r>
            <a:r>
              <a:rPr lang="en-US" sz="4800" b="1" cap="small" dirty="0" smtClean="0">
                <a:solidFill>
                  <a:srgbClr val="FFFFFF"/>
                </a:solidFill>
              </a:rPr>
              <a:t>II</a:t>
            </a:r>
            <a:endParaRPr lang="en-US" sz="4800" dirty="0" smtClean="0">
              <a:solidFill>
                <a:srgbClr val="FFFFFF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045733" y="1600200"/>
            <a:ext cx="4969426" cy="3878067"/>
          </a:xfrm>
          <a:prstGeom prst="ellipse">
            <a:avLst/>
          </a:prstGeom>
          <a:noFill/>
          <a:ln w="7620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2551868" y="2417470"/>
            <a:ext cx="3866619" cy="2312920"/>
          </a:xfrm>
          <a:prstGeom prst="line">
            <a:avLst/>
          </a:prstGeom>
          <a:ln w="76200" cmpd="sng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830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b="1" dirty="0" smtClean="0">
              <a:solidFill>
                <a:srgbClr val="FFFFFF"/>
              </a:solidFill>
            </a:endParaRPr>
          </a:p>
          <a:p>
            <a:pPr marL="0" indent="0" algn="ctr">
              <a:buNone/>
            </a:pPr>
            <a:endParaRPr lang="en-US" b="1" dirty="0">
              <a:solidFill>
                <a:srgbClr val="FFFFFF"/>
              </a:solidFill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FFFF"/>
                </a:solidFill>
              </a:rPr>
              <a:t>Any 6 SCHs of Core SCI will satisfy the core requirement </a:t>
            </a:r>
            <a:r>
              <a:rPr lang="en-US" b="1" u="sng" dirty="0">
                <a:solidFill>
                  <a:srgbClr val="FFFFFF"/>
                </a:solidFill>
              </a:rPr>
              <a:t>listed regardless of the </a:t>
            </a:r>
            <a:r>
              <a:rPr lang="en-US" b="1" u="sng" dirty="0" smtClean="0">
                <a:solidFill>
                  <a:srgbClr val="FFFFFF"/>
                </a:solidFill>
              </a:rPr>
              <a:t>level</a:t>
            </a:r>
            <a:r>
              <a:rPr lang="en-US" b="1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5805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cap="small" dirty="0" smtClean="0">
                <a:solidFill>
                  <a:srgbClr val="FFFFFF"/>
                </a:solidFill>
              </a:rPr>
              <a:t>AIS 1203 Academic Inquiry &amp; Scholarship</a:t>
            </a:r>
            <a:endParaRPr lang="en-US" sz="3600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9652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FFFFFF"/>
                </a:solidFill>
              </a:rPr>
              <a:t>Sophomore-Senior Level &amp; </a:t>
            </a:r>
            <a:r>
              <a:rPr lang="en-US" b="1" dirty="0" smtClean="0">
                <a:solidFill>
                  <a:srgbClr val="FFFFFF"/>
                </a:solidFill>
              </a:rPr>
              <a:t>Not </a:t>
            </a:r>
            <a:r>
              <a:rPr lang="en-US" b="1" dirty="0">
                <a:solidFill>
                  <a:srgbClr val="FFFFFF"/>
                </a:solidFill>
              </a:rPr>
              <a:t>C</a:t>
            </a:r>
            <a:r>
              <a:rPr lang="en-US" b="1" dirty="0" smtClean="0">
                <a:solidFill>
                  <a:srgbClr val="FFFFFF"/>
                </a:solidFill>
              </a:rPr>
              <a:t>ore </a:t>
            </a:r>
            <a:r>
              <a:rPr lang="en-US" b="1" dirty="0">
                <a:solidFill>
                  <a:srgbClr val="FFFFFF"/>
                </a:solidFill>
              </a:rPr>
              <a:t>C</a:t>
            </a:r>
            <a:r>
              <a:rPr lang="en-US" b="1" dirty="0" smtClean="0">
                <a:solidFill>
                  <a:srgbClr val="FFFFFF"/>
                </a:solidFill>
              </a:rPr>
              <a:t>omplete</a:t>
            </a:r>
            <a:endParaRPr lang="en-US" b="1" dirty="0" smtClean="0">
              <a:solidFill>
                <a:srgbClr val="FFFFFF"/>
              </a:solidFill>
            </a:endParaRPr>
          </a:p>
          <a:p>
            <a:pPr marL="0" indent="0" algn="ctr">
              <a:buNone/>
            </a:pPr>
            <a:endParaRPr lang="en-US" b="1" dirty="0">
              <a:solidFill>
                <a:srgbClr val="FFFFFF"/>
              </a:solidFill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FFFF"/>
                </a:solidFill>
              </a:rPr>
              <a:t>Currently or previously enrolled UTSA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FFFF"/>
                </a:solidFill>
              </a:rPr>
              <a:t>Transfer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FFFF"/>
                </a:solidFill>
              </a:rPr>
              <a:t>In 2012-14 (or previous) Catalog</a:t>
            </a:r>
          </a:p>
          <a:p>
            <a:pPr marL="0" indent="0" algn="ctr">
              <a:buNone/>
            </a:pPr>
            <a:r>
              <a:rPr lang="en-US" sz="4400" b="1" dirty="0" smtClean="0">
                <a:solidFill>
                  <a:srgbClr val="FF6600"/>
                </a:solidFill>
              </a:rPr>
              <a:t>Substitute any core course for </a:t>
            </a:r>
          </a:p>
          <a:p>
            <a:pPr marL="0" indent="0" algn="ctr">
              <a:buNone/>
            </a:pPr>
            <a:r>
              <a:rPr lang="en-US" sz="4400" b="1" dirty="0" smtClean="0">
                <a:solidFill>
                  <a:srgbClr val="FF6600"/>
                </a:solidFill>
              </a:rPr>
              <a:t>AIS 1203</a:t>
            </a:r>
            <a:endParaRPr lang="en-US" sz="44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473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UTSA Freshmen in </a:t>
            </a:r>
            <a:r>
              <a:rPr lang="en-US" b="1" dirty="0" smtClean="0">
                <a:solidFill>
                  <a:schemeClr val="bg1"/>
                </a:solidFill>
              </a:rPr>
              <a:t>2012-14 </a:t>
            </a:r>
            <a:r>
              <a:rPr lang="en-US" b="1" dirty="0" smtClean="0">
                <a:solidFill>
                  <a:schemeClr val="bg1"/>
                </a:solidFill>
              </a:rPr>
              <a:t>Catalog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FFFFFF"/>
                </a:solidFill>
              </a:rPr>
              <a:t>Submit a petition for 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FFFF"/>
                </a:solidFill>
              </a:rPr>
              <a:t>Waiver of University Requirements to 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FFFF"/>
                </a:solidFill>
              </a:rPr>
              <a:t>Dr. Wyatt, </a:t>
            </a:r>
            <a:r>
              <a:rPr lang="en-US" b="1" dirty="0" err="1" smtClean="0">
                <a:solidFill>
                  <a:srgbClr val="FFFFFF"/>
                </a:solidFill>
              </a:rPr>
              <a:t>Assoc</a:t>
            </a:r>
            <a:r>
              <a:rPr lang="en-US" b="1" dirty="0" smtClean="0">
                <a:solidFill>
                  <a:srgbClr val="FFFFFF"/>
                </a:solidFill>
              </a:rPr>
              <a:t> Dean University College</a:t>
            </a:r>
          </a:p>
          <a:p>
            <a:pPr marL="0" indent="0" algn="ctr">
              <a:buNone/>
            </a:pPr>
            <a:endParaRPr lang="en-US" b="1" dirty="0">
              <a:solidFill>
                <a:srgbClr val="FFFFFF"/>
              </a:solidFill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6600"/>
                </a:solidFill>
              </a:rPr>
              <a:t>Policy is for 2014-15 AY only. 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6600"/>
                </a:solidFill>
              </a:rPr>
              <a:t>Re-visit/revise in 2015-16.</a:t>
            </a:r>
            <a:endParaRPr lang="en-US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672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904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80835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800" b="1" dirty="0" smtClean="0">
                <a:solidFill>
                  <a:schemeClr val="bg1"/>
                </a:solidFill>
              </a:rPr>
              <a:t>Component </a:t>
            </a:r>
            <a:r>
              <a:rPr lang="en-US" sz="4800" b="1" dirty="0">
                <a:solidFill>
                  <a:schemeClr val="bg1"/>
                </a:solidFill>
              </a:rPr>
              <a:t>Coding 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39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5830"/>
            <a:ext cx="8229600" cy="568033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FFFF"/>
                </a:solidFill>
              </a:rPr>
              <a:t>Communication – 010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FFFF"/>
                </a:solidFill>
              </a:rPr>
              <a:t>Mathematics – 020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FFFF"/>
                </a:solidFill>
              </a:rPr>
              <a:t>Life &amp; Physical Sciences – 030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FFFF"/>
                </a:solidFill>
              </a:rPr>
              <a:t>Language, Phil &amp; Culture – 040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FFFF"/>
                </a:solidFill>
              </a:rPr>
              <a:t>Creative Arts – 050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FFFF"/>
                </a:solidFill>
              </a:rPr>
              <a:t>American History – 060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FFFF"/>
                </a:solidFill>
              </a:rPr>
              <a:t>Gov’t/</a:t>
            </a:r>
            <a:r>
              <a:rPr lang="en-US" b="1" dirty="0" err="1" smtClean="0">
                <a:solidFill>
                  <a:srgbClr val="FFFFFF"/>
                </a:solidFill>
              </a:rPr>
              <a:t>Poli</a:t>
            </a:r>
            <a:r>
              <a:rPr lang="en-US" b="1" dirty="0" smtClean="0">
                <a:solidFill>
                  <a:srgbClr val="FFFFFF"/>
                </a:solidFill>
              </a:rPr>
              <a:t> SCI – 070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FFFF"/>
                </a:solidFill>
              </a:rPr>
              <a:t>Social &amp; </a:t>
            </a:r>
            <a:r>
              <a:rPr lang="en-US" b="1" dirty="0" err="1" smtClean="0">
                <a:solidFill>
                  <a:srgbClr val="FFFFFF"/>
                </a:solidFill>
              </a:rPr>
              <a:t>Beh</a:t>
            </a:r>
            <a:r>
              <a:rPr lang="en-US" b="1" dirty="0" smtClean="0">
                <a:solidFill>
                  <a:srgbClr val="FFFFFF"/>
                </a:solidFill>
              </a:rPr>
              <a:t> SCI – 080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FFFF"/>
                </a:solidFill>
              </a:rPr>
              <a:t>Component Area Option – 090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Left Arrow 3"/>
          <p:cNvSpPr/>
          <p:nvPr/>
        </p:nvSpPr>
        <p:spPr>
          <a:xfrm>
            <a:off x="6364001" y="5169932"/>
            <a:ext cx="978408" cy="484632"/>
          </a:xfrm>
          <a:prstGeom prst="lef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90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rcRect t="-85503" b="-85503"/>
          <a:stretch>
            <a:fillRect/>
          </a:stretch>
        </p:blipFill>
        <p:spPr>
          <a:xfrm>
            <a:off x="303893" y="487852"/>
            <a:ext cx="8478064" cy="4662608"/>
          </a:xfrm>
        </p:spPr>
      </p:pic>
    </p:spTree>
    <p:extLst>
      <p:ext uri="{BB962C8B-B14F-4D97-AF65-F5344CB8AC3E}">
        <p14:creationId xmlns:p14="http://schemas.microsoft.com/office/powerpoint/2010/main" val="1375828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145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-32668" b="-32668"/>
          <a:stretch>
            <a:fillRect/>
          </a:stretch>
        </p:blipFill>
        <p:spPr>
          <a:xfrm>
            <a:off x="457200" y="620713"/>
            <a:ext cx="8229600" cy="5505450"/>
          </a:xfrm>
        </p:spPr>
      </p:pic>
    </p:spTree>
    <p:extLst>
      <p:ext uri="{BB962C8B-B14F-4D97-AF65-F5344CB8AC3E}">
        <p14:creationId xmlns:p14="http://schemas.microsoft.com/office/powerpoint/2010/main" val="3824782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FFFF"/>
                </a:solidFill>
              </a:rPr>
              <a:t>A word about “double coding”</a:t>
            </a: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936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5830"/>
            <a:ext cx="8229600" cy="568033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FFFF"/>
                </a:solidFill>
              </a:rPr>
              <a:t>Communication – 010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FFFF"/>
                </a:solidFill>
              </a:rPr>
              <a:t>Mathematics – 020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FFFF"/>
                </a:solidFill>
              </a:rPr>
              <a:t>Life &amp; Physical Sciences – 030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FFFF"/>
                </a:solidFill>
              </a:rPr>
              <a:t>Language, Phil &amp; Culture – 040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FFFF"/>
                </a:solidFill>
              </a:rPr>
              <a:t>Creative Arts – 050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FFFF"/>
                </a:solidFill>
              </a:rPr>
              <a:t>American History – 060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FFFF"/>
                </a:solidFill>
              </a:rPr>
              <a:t>Gov’t/</a:t>
            </a:r>
            <a:r>
              <a:rPr lang="en-US" b="1" dirty="0" err="1" smtClean="0">
                <a:solidFill>
                  <a:srgbClr val="FFFFFF"/>
                </a:solidFill>
              </a:rPr>
              <a:t>Poli</a:t>
            </a:r>
            <a:r>
              <a:rPr lang="en-US" b="1" dirty="0" smtClean="0">
                <a:solidFill>
                  <a:srgbClr val="FFFFFF"/>
                </a:solidFill>
              </a:rPr>
              <a:t> SCI – 070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FFFF"/>
                </a:solidFill>
              </a:rPr>
              <a:t>Social &amp; </a:t>
            </a:r>
            <a:r>
              <a:rPr lang="en-US" b="1" dirty="0" err="1" smtClean="0">
                <a:solidFill>
                  <a:srgbClr val="FFFFFF"/>
                </a:solidFill>
              </a:rPr>
              <a:t>Beh</a:t>
            </a:r>
            <a:r>
              <a:rPr lang="en-US" b="1" dirty="0" smtClean="0">
                <a:solidFill>
                  <a:srgbClr val="FFFFFF"/>
                </a:solidFill>
              </a:rPr>
              <a:t> SCI – 080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FFFF"/>
                </a:solidFill>
              </a:rPr>
              <a:t>Component Area Option – 090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08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5830"/>
            <a:ext cx="8229600" cy="568033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Communication – 010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FFFF"/>
                </a:solidFill>
              </a:rPr>
              <a:t>Mathematics – 020 </a:t>
            </a:r>
            <a:r>
              <a:rPr lang="en-US" b="1" i="1" dirty="0" smtClean="0">
                <a:solidFill>
                  <a:srgbClr val="FF6600"/>
                </a:solidFill>
              </a:rPr>
              <a:t>&amp; 090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FFFF"/>
                </a:solidFill>
              </a:rPr>
              <a:t>Life &amp; Physical Sciences – 030 </a:t>
            </a:r>
            <a:r>
              <a:rPr lang="en-US" b="1" i="1" dirty="0" smtClean="0">
                <a:solidFill>
                  <a:srgbClr val="FF6600"/>
                </a:solidFill>
              </a:rPr>
              <a:t>&amp; 090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FFFF"/>
                </a:solidFill>
              </a:rPr>
              <a:t>Language, Phil &amp; Culture – 040 </a:t>
            </a:r>
            <a:r>
              <a:rPr lang="en-US" b="1" i="1" dirty="0" smtClean="0">
                <a:solidFill>
                  <a:srgbClr val="FF6600"/>
                </a:solidFill>
              </a:rPr>
              <a:t>&amp; 090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FFFF"/>
                </a:solidFill>
              </a:rPr>
              <a:t>Creative Arts – 050 </a:t>
            </a:r>
            <a:r>
              <a:rPr lang="en-US" b="1" i="1" dirty="0" smtClean="0">
                <a:solidFill>
                  <a:srgbClr val="FF6600"/>
                </a:solidFill>
              </a:rPr>
              <a:t>&amp; 090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FFFF"/>
                </a:solidFill>
              </a:rPr>
              <a:t>American History – 060 </a:t>
            </a:r>
            <a:r>
              <a:rPr lang="en-US" b="1" i="1" dirty="0" smtClean="0">
                <a:solidFill>
                  <a:srgbClr val="FF6600"/>
                </a:solidFill>
              </a:rPr>
              <a:t>&amp; 090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7F7F7F"/>
                </a:solidFill>
              </a:rPr>
              <a:t>Gov’t/</a:t>
            </a:r>
            <a:r>
              <a:rPr lang="en-US" b="1" dirty="0" err="1" smtClean="0">
                <a:solidFill>
                  <a:srgbClr val="7F7F7F"/>
                </a:solidFill>
              </a:rPr>
              <a:t>Poli</a:t>
            </a:r>
            <a:r>
              <a:rPr lang="en-US" b="1" dirty="0" smtClean="0">
                <a:solidFill>
                  <a:srgbClr val="7F7F7F"/>
                </a:solidFill>
              </a:rPr>
              <a:t> SCI – 070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FFFF"/>
                </a:solidFill>
              </a:rPr>
              <a:t>Social &amp; </a:t>
            </a:r>
            <a:r>
              <a:rPr lang="en-US" b="1" dirty="0" err="1" smtClean="0">
                <a:solidFill>
                  <a:srgbClr val="FFFFFF"/>
                </a:solidFill>
              </a:rPr>
              <a:t>Beh</a:t>
            </a:r>
            <a:r>
              <a:rPr lang="en-US" b="1" dirty="0" smtClean="0">
                <a:solidFill>
                  <a:srgbClr val="FFFFFF"/>
                </a:solidFill>
              </a:rPr>
              <a:t> SCI – 080 </a:t>
            </a:r>
            <a:r>
              <a:rPr lang="en-US" b="1" i="1" dirty="0" smtClean="0">
                <a:solidFill>
                  <a:srgbClr val="FF6600"/>
                </a:solidFill>
              </a:rPr>
              <a:t>&amp; 090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FFFF"/>
                </a:solidFill>
              </a:rPr>
              <a:t>Component Area Option – 090 </a:t>
            </a:r>
            <a:r>
              <a:rPr lang="en-US" b="1" i="1" dirty="0" smtClean="0">
                <a:solidFill>
                  <a:srgbClr val="FFFFFF"/>
                </a:solidFill>
              </a:rPr>
              <a:t>ONLY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08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72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100" y="0"/>
            <a:ext cx="49801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57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372</TotalTime>
  <Words>567</Words>
  <Application>Microsoft Macintosh PowerPoint</Application>
  <PresentationFormat>On-screen Show (4:3)</PresentationFormat>
  <Paragraphs>100</Paragraphs>
  <Slides>17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New Core Curriculum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 can’t forget students who are already here.</vt:lpstr>
      <vt:lpstr>PowerPoint Presentation</vt:lpstr>
      <vt:lpstr>Students Wanting To Change To New Core Curriculum</vt:lpstr>
      <vt:lpstr>Current Core Science Requirement</vt:lpstr>
      <vt:lpstr>PowerPoint Presentation</vt:lpstr>
      <vt:lpstr>AIS 1203 Academic Inquiry &amp; Scholarship</vt:lpstr>
      <vt:lpstr>UTSA Freshmen in 2012-14 Catalog</vt:lpstr>
      <vt:lpstr>PowerPoint Presentation</vt:lpstr>
    </vt:vector>
  </TitlesOfParts>
  <Company>UTSA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Transition to the New Core Curriculum </dc:title>
  <dc:creator>Nancy Martin</dc:creator>
  <cp:lastModifiedBy>Nancy Martin</cp:lastModifiedBy>
  <cp:revision>68</cp:revision>
  <dcterms:created xsi:type="dcterms:W3CDTF">2014-04-21T13:47:20Z</dcterms:created>
  <dcterms:modified xsi:type="dcterms:W3CDTF">2014-04-21T20:15:55Z</dcterms:modified>
</cp:coreProperties>
</file>