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bookmarkIdSeed="2">
  <p:sldMasterIdLst>
    <p:sldMasterId id="2147483672" r:id="rId1"/>
  </p:sldMasterIdLst>
  <p:notesMasterIdLst>
    <p:notesMasterId r:id="rId12"/>
  </p:notesMasterIdLst>
  <p:handoutMasterIdLst>
    <p:handoutMasterId r:id="rId13"/>
  </p:handoutMasterIdLst>
  <p:sldIdLst>
    <p:sldId id="333" r:id="rId2"/>
    <p:sldId id="291" r:id="rId3"/>
    <p:sldId id="345" r:id="rId4"/>
    <p:sldId id="346" r:id="rId5"/>
    <p:sldId id="347" r:id="rId6"/>
    <p:sldId id="348" r:id="rId7"/>
    <p:sldId id="300" r:id="rId8"/>
    <p:sldId id="349" r:id="rId9"/>
    <p:sldId id="350" r:id="rId10"/>
    <p:sldId id="344" r:id="rId11"/>
  </p:sldIdLst>
  <p:sldSz cx="9144000" cy="6858000" type="screen4x3"/>
  <p:notesSz cx="6950075" cy="9236075"/>
  <p:defaultTextStyle>
    <a:defPPr>
      <a:defRPr lang="en-US"/>
    </a:defPPr>
    <a:lvl1pPr marL="0" algn="l" defTabSz="914293" rtl="0" eaLnBrk="1" latinLnBrk="0" hangingPunct="1">
      <a:defRPr sz="1800" kern="1200">
        <a:solidFill>
          <a:schemeClr val="tx1"/>
        </a:solidFill>
        <a:latin typeface="+mn-lt"/>
        <a:ea typeface="+mn-ea"/>
        <a:cs typeface="+mn-cs"/>
      </a:defRPr>
    </a:lvl1pPr>
    <a:lvl2pPr marL="457146" algn="l" defTabSz="914293" rtl="0" eaLnBrk="1" latinLnBrk="0" hangingPunct="1">
      <a:defRPr sz="1800" kern="1200">
        <a:solidFill>
          <a:schemeClr val="tx1"/>
        </a:solidFill>
        <a:latin typeface="+mn-lt"/>
        <a:ea typeface="+mn-ea"/>
        <a:cs typeface="+mn-cs"/>
      </a:defRPr>
    </a:lvl2pPr>
    <a:lvl3pPr marL="914293" algn="l" defTabSz="914293" rtl="0" eaLnBrk="1" latinLnBrk="0" hangingPunct="1">
      <a:defRPr sz="1800" kern="1200">
        <a:solidFill>
          <a:schemeClr val="tx1"/>
        </a:solidFill>
        <a:latin typeface="+mn-lt"/>
        <a:ea typeface="+mn-ea"/>
        <a:cs typeface="+mn-cs"/>
      </a:defRPr>
    </a:lvl3pPr>
    <a:lvl4pPr marL="1371440" algn="l" defTabSz="914293" rtl="0" eaLnBrk="1" latinLnBrk="0" hangingPunct="1">
      <a:defRPr sz="1800" kern="1200">
        <a:solidFill>
          <a:schemeClr val="tx1"/>
        </a:solidFill>
        <a:latin typeface="+mn-lt"/>
        <a:ea typeface="+mn-ea"/>
        <a:cs typeface="+mn-cs"/>
      </a:defRPr>
    </a:lvl4pPr>
    <a:lvl5pPr marL="1828586" algn="l" defTabSz="914293" rtl="0" eaLnBrk="1" latinLnBrk="0" hangingPunct="1">
      <a:defRPr sz="1800" kern="1200">
        <a:solidFill>
          <a:schemeClr val="tx1"/>
        </a:solidFill>
        <a:latin typeface="+mn-lt"/>
        <a:ea typeface="+mn-ea"/>
        <a:cs typeface="+mn-cs"/>
      </a:defRPr>
    </a:lvl5pPr>
    <a:lvl6pPr marL="2285733" algn="l" defTabSz="914293" rtl="0" eaLnBrk="1" latinLnBrk="0" hangingPunct="1">
      <a:defRPr sz="1800" kern="1200">
        <a:solidFill>
          <a:schemeClr val="tx1"/>
        </a:solidFill>
        <a:latin typeface="+mn-lt"/>
        <a:ea typeface="+mn-ea"/>
        <a:cs typeface="+mn-cs"/>
      </a:defRPr>
    </a:lvl6pPr>
    <a:lvl7pPr marL="2742879" algn="l" defTabSz="914293" rtl="0" eaLnBrk="1" latinLnBrk="0" hangingPunct="1">
      <a:defRPr sz="1800" kern="1200">
        <a:solidFill>
          <a:schemeClr val="tx1"/>
        </a:solidFill>
        <a:latin typeface="+mn-lt"/>
        <a:ea typeface="+mn-ea"/>
        <a:cs typeface="+mn-cs"/>
      </a:defRPr>
    </a:lvl7pPr>
    <a:lvl8pPr marL="3200026" algn="l" defTabSz="914293" rtl="0" eaLnBrk="1" latinLnBrk="0" hangingPunct="1">
      <a:defRPr sz="1800" kern="1200">
        <a:solidFill>
          <a:schemeClr val="tx1"/>
        </a:solidFill>
        <a:latin typeface="+mn-lt"/>
        <a:ea typeface="+mn-ea"/>
        <a:cs typeface="+mn-cs"/>
      </a:defRPr>
    </a:lvl8pPr>
    <a:lvl9pPr marL="3657172" algn="l" defTabSz="914293"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99" autoAdjust="0"/>
    <p:restoredTop sz="94840" autoAdjust="0"/>
  </p:normalViewPr>
  <p:slideViewPr>
    <p:cSldViewPr>
      <p:cViewPr varScale="1">
        <p:scale>
          <a:sx n="124" d="100"/>
          <a:sy n="124" d="100"/>
        </p:scale>
        <p:origin x="1224" y="108"/>
      </p:cViewPr>
      <p:guideLst>
        <p:guide orient="horz" pos="2160"/>
        <p:guide pos="2880"/>
      </p:guideLst>
    </p:cSldViewPr>
  </p:slideViewPr>
  <p:notesTextViewPr>
    <p:cViewPr>
      <p:scale>
        <a:sx n="1" d="1"/>
        <a:sy n="1" d="1"/>
      </p:scale>
      <p:origin x="0" y="0"/>
    </p:cViewPr>
  </p:notesTextViewPr>
  <p:sorterViewPr>
    <p:cViewPr>
      <p:scale>
        <a:sx n="100" d="100"/>
        <a:sy n="100" d="100"/>
      </p:scale>
      <p:origin x="0" y="41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sz="quarter" idx="1"/>
          </p:nvPr>
        </p:nvSpPr>
        <p:spPr>
          <a:xfrm>
            <a:off x="3936768" y="0"/>
            <a:ext cx="3011699" cy="461804"/>
          </a:xfrm>
          <a:prstGeom prst="rect">
            <a:avLst/>
          </a:prstGeom>
        </p:spPr>
        <p:txBody>
          <a:bodyPr vert="horz" lIns="92492" tIns="46246" rIns="92492" bIns="46246" rtlCol="0"/>
          <a:lstStyle>
            <a:lvl1pPr algn="r">
              <a:defRPr sz="1200"/>
            </a:lvl1pPr>
          </a:lstStyle>
          <a:p>
            <a:fld id="{44116ED6-B647-465F-B02F-0C42F5C8FDD1}" type="datetimeFigureOut">
              <a:rPr lang="en-US" smtClean="0"/>
              <a:pPr/>
              <a:t>2/28/2022</a:t>
            </a:fld>
            <a:endParaRPr lang="en-US"/>
          </a:p>
        </p:txBody>
      </p:sp>
      <p:sp>
        <p:nvSpPr>
          <p:cNvPr id="4" name="Footer Placeholder 3"/>
          <p:cNvSpPr>
            <a:spLocks noGrp="1"/>
          </p:cNvSpPr>
          <p:nvPr>
            <p:ph type="ftr" sz="quarter" idx="2"/>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5" name="Slide Number Placeholder 4"/>
          <p:cNvSpPr>
            <a:spLocks noGrp="1"/>
          </p:cNvSpPr>
          <p:nvPr>
            <p:ph type="sldNum" sz="quarter" idx="3"/>
          </p:nvPr>
        </p:nvSpPr>
        <p:spPr>
          <a:xfrm>
            <a:off x="3936768" y="8772668"/>
            <a:ext cx="3011699" cy="461804"/>
          </a:xfrm>
          <a:prstGeom prst="rect">
            <a:avLst/>
          </a:prstGeom>
        </p:spPr>
        <p:txBody>
          <a:bodyPr vert="horz" lIns="92492" tIns="46246" rIns="92492" bIns="46246" rtlCol="0" anchor="b"/>
          <a:lstStyle>
            <a:lvl1pPr algn="r">
              <a:defRPr sz="1200"/>
            </a:lvl1pPr>
          </a:lstStyle>
          <a:p>
            <a:fld id="{B09273B4-CF71-4CF8-8D4C-9E5BC191330B}" type="slidenum">
              <a:rPr lang="en-US" smtClean="0"/>
              <a:pPr/>
              <a:t>‹#›</a:t>
            </a:fld>
            <a:endParaRPr lang="en-US"/>
          </a:p>
        </p:txBody>
      </p:sp>
    </p:spTree>
    <p:extLst>
      <p:ext uri="{BB962C8B-B14F-4D97-AF65-F5344CB8AC3E}">
        <p14:creationId xmlns:p14="http://schemas.microsoft.com/office/powerpoint/2010/main" val="17284700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699" cy="461804"/>
          </a:xfrm>
          <a:prstGeom prst="rect">
            <a:avLst/>
          </a:prstGeom>
        </p:spPr>
        <p:txBody>
          <a:bodyPr vert="horz" lIns="92492" tIns="46246" rIns="92492" bIns="46246" rtlCol="0"/>
          <a:lstStyle>
            <a:lvl1pPr algn="l">
              <a:defRPr sz="1200"/>
            </a:lvl1pPr>
          </a:lstStyle>
          <a:p>
            <a:endParaRPr lang="en-US"/>
          </a:p>
        </p:txBody>
      </p:sp>
      <p:sp>
        <p:nvSpPr>
          <p:cNvPr id="3" name="Date Placeholder 2"/>
          <p:cNvSpPr>
            <a:spLocks noGrp="1"/>
          </p:cNvSpPr>
          <p:nvPr>
            <p:ph type="dt" idx="1"/>
          </p:nvPr>
        </p:nvSpPr>
        <p:spPr>
          <a:xfrm>
            <a:off x="3936768" y="0"/>
            <a:ext cx="3011699" cy="461804"/>
          </a:xfrm>
          <a:prstGeom prst="rect">
            <a:avLst/>
          </a:prstGeom>
        </p:spPr>
        <p:txBody>
          <a:bodyPr vert="horz" lIns="92492" tIns="46246" rIns="92492" bIns="46246" rtlCol="0"/>
          <a:lstStyle>
            <a:lvl1pPr algn="r">
              <a:defRPr sz="1200"/>
            </a:lvl1pPr>
          </a:lstStyle>
          <a:p>
            <a:fld id="{D8FB41B0-E217-4BC3-ADB6-400D3BD0CF7E}" type="datetimeFigureOut">
              <a:rPr lang="en-US" smtClean="0"/>
              <a:pPr/>
              <a:t>2/28/2022</a:t>
            </a:fld>
            <a:endParaRPr lang="en-US"/>
          </a:p>
        </p:txBody>
      </p:sp>
      <p:sp>
        <p:nvSpPr>
          <p:cNvPr id="4" name="Slide Image Placeholder 3"/>
          <p:cNvSpPr>
            <a:spLocks noGrp="1" noRot="1" noChangeAspect="1"/>
          </p:cNvSpPr>
          <p:nvPr>
            <p:ph type="sldImg" idx="2"/>
          </p:nvPr>
        </p:nvSpPr>
        <p:spPr>
          <a:xfrm>
            <a:off x="1165225" y="692150"/>
            <a:ext cx="4619625" cy="3463925"/>
          </a:xfrm>
          <a:prstGeom prst="rect">
            <a:avLst/>
          </a:prstGeom>
          <a:noFill/>
          <a:ln w="12700">
            <a:solidFill>
              <a:prstClr val="black"/>
            </a:solidFill>
          </a:ln>
        </p:spPr>
        <p:txBody>
          <a:bodyPr vert="horz" lIns="92492" tIns="46246" rIns="92492" bIns="46246" rtlCol="0" anchor="ctr"/>
          <a:lstStyle/>
          <a:p>
            <a:endParaRPr lang="en-US"/>
          </a:p>
        </p:txBody>
      </p:sp>
      <p:sp>
        <p:nvSpPr>
          <p:cNvPr id="5" name="Notes Placeholder 4"/>
          <p:cNvSpPr>
            <a:spLocks noGrp="1"/>
          </p:cNvSpPr>
          <p:nvPr>
            <p:ph type="body" sz="quarter" idx="3"/>
          </p:nvPr>
        </p:nvSpPr>
        <p:spPr>
          <a:xfrm>
            <a:off x="695008" y="4387136"/>
            <a:ext cx="5560060" cy="4156234"/>
          </a:xfrm>
          <a:prstGeom prst="rect">
            <a:avLst/>
          </a:prstGeom>
        </p:spPr>
        <p:txBody>
          <a:bodyPr vert="horz" lIns="92492" tIns="46246" rIns="92492" bIns="46246"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772668"/>
            <a:ext cx="3011699" cy="461804"/>
          </a:xfrm>
          <a:prstGeom prst="rect">
            <a:avLst/>
          </a:prstGeom>
        </p:spPr>
        <p:txBody>
          <a:bodyPr vert="horz" lIns="92492" tIns="46246" rIns="92492" bIns="46246" rtlCol="0" anchor="b"/>
          <a:lstStyle>
            <a:lvl1pPr algn="l">
              <a:defRPr sz="1200"/>
            </a:lvl1pPr>
          </a:lstStyle>
          <a:p>
            <a:endParaRPr lang="en-US"/>
          </a:p>
        </p:txBody>
      </p:sp>
      <p:sp>
        <p:nvSpPr>
          <p:cNvPr id="7" name="Slide Number Placeholder 6"/>
          <p:cNvSpPr>
            <a:spLocks noGrp="1"/>
          </p:cNvSpPr>
          <p:nvPr>
            <p:ph type="sldNum" sz="quarter" idx="5"/>
          </p:nvPr>
        </p:nvSpPr>
        <p:spPr>
          <a:xfrm>
            <a:off x="3936768" y="8772668"/>
            <a:ext cx="3011699" cy="461804"/>
          </a:xfrm>
          <a:prstGeom prst="rect">
            <a:avLst/>
          </a:prstGeom>
        </p:spPr>
        <p:txBody>
          <a:bodyPr vert="horz" lIns="92492" tIns="46246" rIns="92492" bIns="46246" rtlCol="0" anchor="b"/>
          <a:lstStyle>
            <a:lvl1pPr algn="r">
              <a:defRPr sz="1200"/>
            </a:lvl1pPr>
          </a:lstStyle>
          <a:p>
            <a:fld id="{7F88BBB6-AE66-4523-9B26-FDD2E978C5C6}" type="slidenum">
              <a:rPr lang="en-US" smtClean="0"/>
              <a:pPr/>
              <a:t>‹#›</a:t>
            </a:fld>
            <a:endParaRPr lang="en-US"/>
          </a:p>
        </p:txBody>
      </p:sp>
    </p:spTree>
    <p:extLst>
      <p:ext uri="{BB962C8B-B14F-4D97-AF65-F5344CB8AC3E}">
        <p14:creationId xmlns:p14="http://schemas.microsoft.com/office/powerpoint/2010/main" val="2356784820"/>
      </p:ext>
    </p:extLst>
  </p:cSld>
  <p:clrMap bg1="lt1" tx1="dk1" bg2="lt2" tx2="dk2" accent1="accent1" accent2="accent2" accent3="accent3" accent4="accent4" accent5="accent5" accent6="accent6" hlink="hlink" folHlink="folHlink"/>
  <p:notesStyle>
    <a:lvl1pPr marL="0" algn="l" defTabSz="914293" rtl="0" eaLnBrk="1" latinLnBrk="0" hangingPunct="1">
      <a:defRPr sz="1200" kern="1200">
        <a:solidFill>
          <a:schemeClr val="tx1"/>
        </a:solidFill>
        <a:latin typeface="+mn-lt"/>
        <a:ea typeface="+mn-ea"/>
        <a:cs typeface="+mn-cs"/>
      </a:defRPr>
    </a:lvl1pPr>
    <a:lvl2pPr marL="457146" algn="l" defTabSz="914293" rtl="0" eaLnBrk="1" latinLnBrk="0" hangingPunct="1">
      <a:defRPr sz="1200" kern="1200">
        <a:solidFill>
          <a:schemeClr val="tx1"/>
        </a:solidFill>
        <a:latin typeface="+mn-lt"/>
        <a:ea typeface="+mn-ea"/>
        <a:cs typeface="+mn-cs"/>
      </a:defRPr>
    </a:lvl2pPr>
    <a:lvl3pPr marL="914293" algn="l" defTabSz="914293" rtl="0" eaLnBrk="1" latinLnBrk="0" hangingPunct="1">
      <a:defRPr sz="1200" kern="1200">
        <a:solidFill>
          <a:schemeClr val="tx1"/>
        </a:solidFill>
        <a:latin typeface="+mn-lt"/>
        <a:ea typeface="+mn-ea"/>
        <a:cs typeface="+mn-cs"/>
      </a:defRPr>
    </a:lvl3pPr>
    <a:lvl4pPr marL="1371440" algn="l" defTabSz="914293" rtl="0" eaLnBrk="1" latinLnBrk="0" hangingPunct="1">
      <a:defRPr sz="1200" kern="1200">
        <a:solidFill>
          <a:schemeClr val="tx1"/>
        </a:solidFill>
        <a:latin typeface="+mn-lt"/>
        <a:ea typeface="+mn-ea"/>
        <a:cs typeface="+mn-cs"/>
      </a:defRPr>
    </a:lvl4pPr>
    <a:lvl5pPr marL="1828586" algn="l" defTabSz="914293" rtl="0" eaLnBrk="1" latinLnBrk="0" hangingPunct="1">
      <a:defRPr sz="1200" kern="1200">
        <a:solidFill>
          <a:schemeClr val="tx1"/>
        </a:solidFill>
        <a:latin typeface="+mn-lt"/>
        <a:ea typeface="+mn-ea"/>
        <a:cs typeface="+mn-cs"/>
      </a:defRPr>
    </a:lvl5pPr>
    <a:lvl6pPr marL="2285733" algn="l" defTabSz="914293" rtl="0" eaLnBrk="1" latinLnBrk="0" hangingPunct="1">
      <a:defRPr sz="1200" kern="1200">
        <a:solidFill>
          <a:schemeClr val="tx1"/>
        </a:solidFill>
        <a:latin typeface="+mn-lt"/>
        <a:ea typeface="+mn-ea"/>
        <a:cs typeface="+mn-cs"/>
      </a:defRPr>
    </a:lvl6pPr>
    <a:lvl7pPr marL="2742879" algn="l" defTabSz="914293" rtl="0" eaLnBrk="1" latinLnBrk="0" hangingPunct="1">
      <a:defRPr sz="1200" kern="1200">
        <a:solidFill>
          <a:schemeClr val="tx1"/>
        </a:solidFill>
        <a:latin typeface="+mn-lt"/>
        <a:ea typeface="+mn-ea"/>
        <a:cs typeface="+mn-cs"/>
      </a:defRPr>
    </a:lvl7pPr>
    <a:lvl8pPr marL="3200026" algn="l" defTabSz="914293" rtl="0" eaLnBrk="1" latinLnBrk="0" hangingPunct="1">
      <a:defRPr sz="1200" kern="1200">
        <a:solidFill>
          <a:schemeClr val="tx1"/>
        </a:solidFill>
        <a:latin typeface="+mn-lt"/>
        <a:ea typeface="+mn-ea"/>
        <a:cs typeface="+mn-cs"/>
      </a:defRPr>
    </a:lvl8pPr>
    <a:lvl9pPr marL="3657172" algn="l" defTabSz="914293"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DBB092C-5B67-4D3E-B12D-D7BCD6EBAC79}" type="slidenum">
              <a:rPr lang="en-US" smtClean="0"/>
              <a:t>1</a:t>
            </a:fld>
            <a:endParaRPr lang="en-US"/>
          </a:p>
        </p:txBody>
      </p:sp>
    </p:spTree>
    <p:extLst>
      <p:ext uri="{BB962C8B-B14F-4D97-AF65-F5344CB8AC3E}">
        <p14:creationId xmlns:p14="http://schemas.microsoft.com/office/powerpoint/2010/main" val="28981476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Though SAT/ACT are not required for admission, if a student has qualifying SAT/ACT, have them send it officially to admissions so they can have their TSI status updated.  In order for me to post-date their TSI hold based on unofficial SAT/ACT scores, they will need to provide a screenshot of the scores with their name and test date and also proof that they were</a:t>
            </a:r>
            <a:r>
              <a:rPr lang="en-US" baseline="0" dirty="0" smtClean="0"/>
              <a:t> sent.</a:t>
            </a:r>
          </a:p>
          <a:p>
            <a:r>
              <a:rPr lang="en-US" baseline="0" dirty="0" smtClean="0"/>
              <a:t>Most high schools do not administer the algebra 2 or English 3 STAAR EOC.</a:t>
            </a:r>
          </a:p>
          <a:p>
            <a:r>
              <a:rPr lang="en-US" baseline="0" dirty="0" smtClean="0"/>
              <a:t>College prep requirements-must be a participating SA area school that has an MOU with us.  75% or higher on final grade.  Must be used within 2 years of graduating HS.  Must take the college level course within first year of college.  After credit received for the college course, TSI status will be updated.  If school district does not provide student roster to me and grade/course is not listed on HS transcript in </a:t>
            </a:r>
            <a:r>
              <a:rPr lang="en-US" baseline="0" dirty="0" err="1" smtClean="0"/>
              <a:t>webextender</a:t>
            </a:r>
            <a:r>
              <a:rPr lang="en-US" baseline="0" dirty="0" smtClean="0"/>
              <a:t>, student must provide completion certificate.</a:t>
            </a:r>
          </a:p>
          <a:p>
            <a:r>
              <a:rPr lang="en-US" baseline="0" dirty="0" smtClean="0"/>
              <a:t>AP must be accepted through their ASAP portal.</a:t>
            </a:r>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2</a:t>
            </a:fld>
            <a:endParaRPr lang="en-US"/>
          </a:p>
        </p:txBody>
      </p:sp>
    </p:spTree>
    <p:extLst>
      <p:ext uri="{BB962C8B-B14F-4D97-AF65-F5344CB8AC3E}">
        <p14:creationId xmlns:p14="http://schemas.microsoft.com/office/powerpoint/2010/main" val="14418030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3</a:t>
            </a:fld>
            <a:endParaRPr lang="en-US"/>
          </a:p>
        </p:txBody>
      </p:sp>
    </p:spTree>
    <p:extLst>
      <p:ext uri="{BB962C8B-B14F-4D97-AF65-F5344CB8AC3E}">
        <p14:creationId xmlns:p14="http://schemas.microsoft.com/office/powerpoint/2010/main" val="9403525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a:t>
            </a:r>
            <a:r>
              <a:rPr lang="en-US" baseline="0" dirty="0" smtClean="0"/>
              <a:t> passing TSI reading-351</a:t>
            </a:r>
          </a:p>
          <a:p>
            <a:r>
              <a:rPr lang="en-US" baseline="0" dirty="0" smtClean="0"/>
              <a:t>Old passing TSI writing 340/4 or 5 essay only</a:t>
            </a:r>
            <a:endParaRPr lang="en-US" dirty="0" smtClean="0"/>
          </a:p>
          <a:p>
            <a:r>
              <a:rPr lang="en-US" dirty="0" smtClean="0"/>
              <a:t>ZTSR, ZTSW attribute added in SGASADD</a:t>
            </a:r>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4</a:t>
            </a:fld>
            <a:endParaRPr lang="en-US"/>
          </a:p>
        </p:txBody>
      </p:sp>
    </p:spTree>
    <p:extLst>
      <p:ext uri="{BB962C8B-B14F-4D97-AF65-F5344CB8AC3E}">
        <p14:creationId xmlns:p14="http://schemas.microsoft.com/office/powerpoint/2010/main" val="33290668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Old TSI passing is 350</a:t>
            </a:r>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5</a:t>
            </a:fld>
            <a:endParaRPr lang="en-US"/>
          </a:p>
        </p:txBody>
      </p:sp>
    </p:spTree>
    <p:extLst>
      <p:ext uri="{BB962C8B-B14F-4D97-AF65-F5344CB8AC3E}">
        <p14:creationId xmlns:p14="http://schemas.microsoft.com/office/powerpoint/2010/main" val="18544977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 longer stand alone dev math courses</a:t>
            </a:r>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6</a:t>
            </a:fld>
            <a:endParaRPr lang="en-US"/>
          </a:p>
        </p:txBody>
      </p:sp>
    </p:spTree>
    <p:extLst>
      <p:ext uri="{BB962C8B-B14F-4D97-AF65-F5344CB8AC3E}">
        <p14:creationId xmlns:p14="http://schemas.microsoft.com/office/powerpoint/2010/main" val="166798793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7</a:t>
            </a:fld>
            <a:endParaRPr lang="en-US"/>
          </a:p>
        </p:txBody>
      </p:sp>
    </p:spTree>
    <p:extLst>
      <p:ext uri="{BB962C8B-B14F-4D97-AF65-F5344CB8AC3E}">
        <p14:creationId xmlns:p14="http://schemas.microsoft.com/office/powerpoint/2010/main" val="15137751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Midterm grades of A, B,</a:t>
            </a:r>
            <a:r>
              <a:rPr lang="en-US" baseline="0" dirty="0" smtClean="0"/>
              <a:t> C postdate hold.  Midterm grades of D, F post-date hold-will be re-registered for fall 2022 (if seats remaining), otherwise will take in spring 2023.</a:t>
            </a:r>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8</a:t>
            </a:fld>
            <a:endParaRPr lang="en-US"/>
          </a:p>
        </p:txBody>
      </p:sp>
    </p:spTree>
    <p:extLst>
      <p:ext uri="{BB962C8B-B14F-4D97-AF65-F5344CB8AC3E}">
        <p14:creationId xmlns:p14="http://schemas.microsoft.com/office/powerpoint/2010/main" val="41278930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Testing Services offers</a:t>
            </a:r>
            <a:r>
              <a:rPr lang="en-US" baseline="0" dirty="0" smtClean="0"/>
              <a:t> in person (schedule on ASAP) and virtual TSI testing (contact directly at testinfo@utsa.edu).</a:t>
            </a:r>
          </a:p>
          <a:p>
            <a:endParaRPr lang="en-US" baseline="0" dirty="0" smtClean="0"/>
          </a:p>
          <a:p>
            <a:r>
              <a:rPr lang="en-US" baseline="0" dirty="0" smtClean="0"/>
              <a:t>Students receive communication about their TSI status through Rowdy checklist, email blasts, TSI texts, emails from me. They can see TSI status on ASAP when they are registering for OT, checking admit status, holds, etc.</a:t>
            </a:r>
            <a:endParaRPr lang="en-US" dirty="0"/>
          </a:p>
        </p:txBody>
      </p:sp>
      <p:sp>
        <p:nvSpPr>
          <p:cNvPr id="4" name="Slide Number Placeholder 3"/>
          <p:cNvSpPr>
            <a:spLocks noGrp="1"/>
          </p:cNvSpPr>
          <p:nvPr>
            <p:ph type="sldNum" sz="quarter" idx="10"/>
          </p:nvPr>
        </p:nvSpPr>
        <p:spPr/>
        <p:txBody>
          <a:bodyPr/>
          <a:lstStyle/>
          <a:p>
            <a:fld id="{7F88BBB6-AE66-4523-9B26-FDD2E978C5C6}" type="slidenum">
              <a:rPr lang="en-US" smtClean="0"/>
              <a:pPr/>
              <a:t>9</a:t>
            </a:fld>
            <a:endParaRPr lang="en-US"/>
          </a:p>
        </p:txBody>
      </p:sp>
    </p:spTree>
    <p:extLst>
      <p:ext uri="{BB962C8B-B14F-4D97-AF65-F5344CB8AC3E}">
        <p14:creationId xmlns:p14="http://schemas.microsoft.com/office/powerpoint/2010/main" val="41209787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smtClean="0"/>
              <a:t>Click to edit Master title style</a:t>
            </a:r>
            <a:endParaRPr kumimoji="0" lang="en-US"/>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146" indent="0" algn="ctr">
              <a:buNone/>
            </a:lvl2pPr>
            <a:lvl3pPr marL="914293" indent="0" algn="ctr">
              <a:buNone/>
            </a:lvl3pPr>
            <a:lvl4pPr marL="1371440" indent="0" algn="ctr">
              <a:buNone/>
            </a:lvl4pPr>
            <a:lvl5pPr marL="1828586" indent="0" algn="ctr">
              <a:buNone/>
            </a:lvl5pPr>
            <a:lvl6pPr marL="2285733" indent="0" algn="ctr">
              <a:buNone/>
            </a:lvl6pPr>
            <a:lvl7pPr marL="2742879" indent="0" algn="ctr">
              <a:buNone/>
            </a:lvl7pPr>
            <a:lvl8pPr marL="3200026" indent="0" algn="ctr">
              <a:buNone/>
            </a:lvl8pPr>
            <a:lvl9pPr marL="3657172"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fld id="{33C1875F-A966-41AA-996C-4E88D36C54AE}" type="datetimeFigureOut">
              <a:rPr lang="en-US" smtClean="0"/>
              <a:pPr/>
              <a:t>2/28/2022</a:t>
            </a:fld>
            <a:endParaRPr lang="en-US"/>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endParaRPr lang="en-US">
              <a:solidFill>
                <a:srgbClr val="EBDDC3"/>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BA2F1F-789E-4774-86EB-0A7CB783FFD1}" type="slidenum">
              <a:rPr lang="en-US" smtClean="0">
                <a:solidFill>
                  <a:srgbClr val="EBDDC3"/>
                </a:solidFill>
              </a:rPr>
              <a:pPr/>
              <a:t>‹#›</a:t>
            </a:fld>
            <a:endParaRPr lang="en-US">
              <a:solidFill>
                <a:srgbClr val="EBDDC3"/>
              </a:solidFill>
            </a:endParaRPr>
          </a:p>
        </p:txBody>
      </p:sp>
    </p:spTree>
    <p:extLst>
      <p:ext uri="{BB962C8B-B14F-4D97-AF65-F5344CB8AC3E}">
        <p14:creationId xmlns:p14="http://schemas.microsoft.com/office/powerpoint/2010/main" val="1215718982"/>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p>
            <a:fld id="{F0BA2F1F-789E-4774-86EB-0A7CB783FFD1}" type="slidenum">
              <a:rPr lang="en-US" smtClean="0"/>
              <a:pPr/>
              <a:t>‹#›</a:t>
            </a:fld>
            <a:endParaRPr lang="en-US"/>
          </a:p>
        </p:txBody>
      </p:sp>
    </p:spTree>
    <p:extLst>
      <p:ext uri="{BB962C8B-B14F-4D97-AF65-F5344CB8AC3E}">
        <p14:creationId xmlns:p14="http://schemas.microsoft.com/office/powerpoint/2010/main" val="18068073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1"/>
            <a:ext cx="2057400" cy="5516563"/>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6553200" y="6248403"/>
            <a:ext cx="2209800" cy="365125"/>
          </a:xfrm>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5" name="Footer Placeholder 4"/>
          <p:cNvSpPr>
            <a:spLocks noGrp="1"/>
          </p:cNvSpPr>
          <p:nvPr>
            <p:ph type="ftr" sz="quarter" idx="11"/>
          </p:nvPr>
        </p:nvSpPr>
        <p:spPr>
          <a:xfrm>
            <a:off x="457202" y="6248208"/>
            <a:ext cx="5573483" cy="365125"/>
          </a:xfrm>
        </p:spPr>
        <p:txBody>
          <a:bodyPr/>
          <a:lstStyle/>
          <a:p>
            <a:endParaRPr lang="en-US">
              <a:solidFill>
                <a:srgbClr val="775F55"/>
              </a:solidFill>
            </a:endParaRPr>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91429" tIns="45714" rIns="91429" bIns="45714" rtlCol="0" anchor="ctr"/>
          <a:lstStyle/>
          <a:p>
            <a:pPr algn="ctr"/>
            <a:endParaRPr lang="en-US">
              <a:solidFill>
                <a:prstClr val="white"/>
              </a:solidFill>
            </a:endParaRPr>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91429" tIns="45714" rIns="91429" bIns="45714" rtlCol="0" anchor="ctr"/>
          <a:lstStyle/>
          <a:p>
            <a:pPr algn="ctr"/>
            <a:endParaRPr lang="en-US">
              <a:solidFill>
                <a:prstClr val="white"/>
              </a:solidFill>
            </a:endParaRPr>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lIns="91429" tIns="45714" rIns="91429" bIns="45714" rtlCol="0" anchor="ctr"/>
          <a:lstStyle/>
          <a:p>
            <a:pPr algn="ctr"/>
            <a:endParaRPr lang="en-US">
              <a:solidFill>
                <a:prstClr val="white"/>
              </a:solidFill>
            </a:endParaRPr>
          </a:p>
        </p:txBody>
      </p:sp>
      <p:sp>
        <p:nvSpPr>
          <p:cNvPr id="6" name="Slide Number Placeholder 5"/>
          <p:cNvSpPr>
            <a:spLocks noGrp="1"/>
          </p:cNvSpPr>
          <p:nvPr>
            <p:ph type="sldNum" sz="quarter" idx="12"/>
          </p:nvPr>
        </p:nvSpPr>
        <p:spPr>
          <a:xfrm rot="5400000">
            <a:off x="5989638" y="144462"/>
            <a:ext cx="533400" cy="244476"/>
          </a:xfrm>
        </p:spPr>
        <p:txBody>
          <a:bodyPr/>
          <a:lstStyle/>
          <a:p>
            <a:fld id="{F0BA2F1F-789E-4774-86EB-0A7CB783FFD1}" type="slidenum">
              <a:rPr lang="en-US" smtClean="0"/>
              <a:pPr/>
              <a:t>‹#›</a:t>
            </a:fld>
            <a:endParaRPr lang="en-US"/>
          </a:p>
        </p:txBody>
      </p:sp>
    </p:spTree>
    <p:extLst>
      <p:ext uri="{BB962C8B-B14F-4D97-AF65-F5344CB8AC3E}">
        <p14:creationId xmlns:p14="http://schemas.microsoft.com/office/powerpoint/2010/main" val="1289496041"/>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5" name="Footer Placeholder 4"/>
          <p:cNvSpPr>
            <a:spLocks noGrp="1"/>
          </p:cNvSpPr>
          <p:nvPr>
            <p:ph type="ftr" sz="quarter" idx="11"/>
          </p:nvPr>
        </p:nvSpPr>
        <p:spPr/>
        <p:txBody>
          <a:bodyPr/>
          <a:lstStyle/>
          <a:p>
            <a:endParaRPr lang="en-US">
              <a:solidFill>
                <a:srgbClr val="775F55"/>
              </a:solidFill>
            </a:endParaRPr>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8946525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1"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smtClean="0"/>
              <a:t>Click to edit Master title style</a:t>
            </a:r>
            <a:endParaRPr kumimoji="0" lang="en-US"/>
          </a:p>
        </p:txBody>
      </p:sp>
      <p:sp>
        <p:nvSpPr>
          <p:cNvPr id="12" name="Date Placeholder 11"/>
          <p:cNvSpPr>
            <a:spLocks noGrp="1"/>
          </p:cNvSpPr>
          <p:nvPr>
            <p:ph type="dt" sz="half" idx="10"/>
          </p:nvPr>
        </p:nvSpPr>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13" name="Slide Number Placeholder 12"/>
          <p:cNvSpPr>
            <a:spLocks noGrp="1"/>
          </p:cNvSpPr>
          <p:nvPr>
            <p:ph type="sldNum" sz="quarter" idx="11"/>
          </p:nvPr>
        </p:nvSpPr>
        <p:spPr>
          <a:xfrm>
            <a:off x="0" y="1752601"/>
            <a:ext cx="1295400" cy="701676"/>
          </a:xfrm>
        </p:spPr>
        <p:txBody>
          <a:bodyPr>
            <a:noAutofit/>
          </a:bodyPr>
          <a:lstStyle>
            <a:lvl1pPr>
              <a:defRPr sz="2400">
                <a:solidFill>
                  <a:srgbClr val="FFFFFF"/>
                </a:solidFill>
              </a:defRPr>
            </a:lvl1pPr>
          </a:lstStyle>
          <a:p>
            <a:fld id="{F0BA2F1F-789E-4774-86EB-0A7CB783FFD1}" type="slidenum">
              <a:rPr lang="en-US" smtClean="0"/>
              <a:pPr/>
              <a:t>‹#›</a:t>
            </a:fld>
            <a:endParaRPr lang="en-US"/>
          </a:p>
        </p:txBody>
      </p:sp>
      <p:sp>
        <p:nvSpPr>
          <p:cNvPr id="14" name="Footer Placeholder 13"/>
          <p:cNvSpPr>
            <a:spLocks noGrp="1"/>
          </p:cNvSpPr>
          <p:nvPr>
            <p:ph type="ftr" sz="quarter" idx="12"/>
          </p:nvPr>
        </p:nvSpPr>
        <p:spPr/>
        <p:txBody>
          <a:bodyPr/>
          <a:lstStyle/>
          <a:p>
            <a:endParaRPr lang="en-US">
              <a:solidFill>
                <a:srgbClr val="775F55"/>
              </a:solidFill>
            </a:endParaRPr>
          </a:p>
        </p:txBody>
      </p:sp>
    </p:spTree>
    <p:extLst>
      <p:ext uri="{BB962C8B-B14F-4D97-AF65-F5344CB8AC3E}">
        <p14:creationId xmlns:p14="http://schemas.microsoft.com/office/powerpoint/2010/main" val="26383076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8" name="Date Placeholder 7"/>
          <p:cNvSpPr>
            <a:spLocks noGrp="1"/>
          </p:cNvSpPr>
          <p:nvPr>
            <p:ph type="dt" sz="half" idx="15"/>
          </p:nvPr>
        </p:nvSpPr>
        <p:spPr/>
        <p:txBody>
          <a:bodyPr rtlCol="0"/>
          <a:lstStyle/>
          <a:p>
            <a:fld id="{33C1875F-A966-41AA-996C-4E88D36C54AE}" type="datetimeFigureOut">
              <a:rPr lang="en-US" smtClean="0">
                <a:solidFill>
                  <a:srgbClr val="775F55"/>
                </a:solidFill>
              </a:rPr>
              <a:pPr/>
              <a:t>2/28/2022</a:t>
            </a:fld>
            <a:endParaRPr lang="en-US">
              <a:solidFill>
                <a:srgbClr val="775F55"/>
              </a:solidFill>
            </a:endParaRPr>
          </a:p>
        </p:txBody>
      </p:sp>
      <p:sp>
        <p:nvSpPr>
          <p:cNvPr id="10" name="Slide Number Placeholder 9"/>
          <p:cNvSpPr>
            <a:spLocks noGrp="1"/>
          </p:cNvSpPr>
          <p:nvPr>
            <p:ph type="sldNum" sz="quarter" idx="16"/>
          </p:nvPr>
        </p:nvSpPr>
        <p:spPr/>
        <p:txBody>
          <a:bodyPr rtlCol="0"/>
          <a:lstStyle/>
          <a:p>
            <a:fld id="{F0BA2F1F-789E-4774-86EB-0A7CB783FFD1}" type="slidenum">
              <a:rPr lang="en-US" smtClean="0"/>
              <a:pPr/>
              <a:t>‹#›</a:t>
            </a:fld>
            <a:endParaRPr lang="en-US"/>
          </a:p>
        </p:txBody>
      </p:sp>
      <p:sp>
        <p:nvSpPr>
          <p:cNvPr id="12" name="Footer Placeholder 11"/>
          <p:cNvSpPr>
            <a:spLocks noGrp="1"/>
          </p:cNvSpPr>
          <p:nvPr>
            <p:ph type="ftr" sz="quarter" idx="17"/>
          </p:nvPr>
        </p:nvSpPr>
        <p:spPr/>
        <p:txBody>
          <a:bodyPr rtlCol="0"/>
          <a:lstStyle/>
          <a:p>
            <a:endParaRPr lang="en-US">
              <a:solidFill>
                <a:srgbClr val="775F55"/>
              </a:solidFill>
            </a:endParaRPr>
          </a:p>
        </p:txBody>
      </p:sp>
    </p:spTree>
    <p:extLst>
      <p:ext uri="{BB962C8B-B14F-4D97-AF65-F5344CB8AC3E}">
        <p14:creationId xmlns:p14="http://schemas.microsoft.com/office/powerpoint/2010/main" val="37533002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1"/>
            <a:ext cx="8153400" cy="869950"/>
          </a:xfrm>
        </p:spPr>
        <p:txBody>
          <a:bodyPr anchor="ctr"/>
          <a:lstStyle>
            <a:lvl1pPr>
              <a:defRPr/>
            </a:lvl1pPr>
          </a:lstStyle>
          <a:p>
            <a:r>
              <a:rPr kumimoji="0" lang="en-US" smtClean="0"/>
              <a:t>Click to edit Master title style</a:t>
            </a:r>
            <a:endParaRPr kumimoji="0" lang="en-US"/>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Date Placeholder 9"/>
          <p:cNvSpPr>
            <a:spLocks noGrp="1"/>
          </p:cNvSpPr>
          <p:nvPr>
            <p:ph type="dt" sz="half" idx="15"/>
          </p:nvPr>
        </p:nvSpPr>
        <p:spPr/>
        <p:txBody>
          <a:bodyPr rtlCol="0"/>
          <a:lstStyle/>
          <a:p>
            <a:fld id="{33C1875F-A966-41AA-996C-4E88D36C54AE}" type="datetimeFigureOut">
              <a:rPr lang="en-US" smtClean="0">
                <a:solidFill>
                  <a:srgbClr val="775F55"/>
                </a:solidFill>
              </a:rPr>
              <a:pPr/>
              <a:t>2/28/2022</a:t>
            </a:fld>
            <a:endParaRPr lang="en-US">
              <a:solidFill>
                <a:srgbClr val="775F55"/>
              </a:solidFill>
            </a:endParaRPr>
          </a:p>
        </p:txBody>
      </p:sp>
      <p:sp>
        <p:nvSpPr>
          <p:cNvPr id="12" name="Slide Number Placeholder 11"/>
          <p:cNvSpPr>
            <a:spLocks noGrp="1"/>
          </p:cNvSpPr>
          <p:nvPr>
            <p:ph type="sldNum" sz="quarter" idx="16"/>
          </p:nvPr>
        </p:nvSpPr>
        <p:spPr/>
        <p:txBody>
          <a:bodyPr rtlCol="0"/>
          <a:lstStyle/>
          <a:p>
            <a:fld id="{F0BA2F1F-789E-4774-86EB-0A7CB783FFD1}" type="slidenum">
              <a:rPr lang="en-US" smtClean="0"/>
              <a:pPr/>
              <a:t>‹#›</a:t>
            </a:fld>
            <a:endParaRPr lang="en-US"/>
          </a:p>
        </p:txBody>
      </p:sp>
      <p:sp>
        <p:nvSpPr>
          <p:cNvPr id="14" name="Footer Placeholder 13"/>
          <p:cNvSpPr>
            <a:spLocks noGrp="1"/>
          </p:cNvSpPr>
          <p:nvPr>
            <p:ph type="ftr" sz="quarter" idx="17"/>
          </p:nvPr>
        </p:nvSpPr>
        <p:spPr/>
        <p:txBody>
          <a:bodyPr rtlCol="0"/>
          <a:lstStyle/>
          <a:p>
            <a:endParaRPr lang="en-US">
              <a:solidFill>
                <a:srgbClr val="775F55"/>
              </a:solidFill>
            </a:endParaRPr>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smtClean="0"/>
              <a:t>Click to edit Master text styles</a:t>
            </a:r>
          </a:p>
        </p:txBody>
      </p:sp>
    </p:spTree>
    <p:extLst>
      <p:ext uri="{BB962C8B-B14F-4D97-AF65-F5344CB8AC3E}">
        <p14:creationId xmlns:p14="http://schemas.microsoft.com/office/powerpoint/2010/main" val="3746366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4" name="Footer Placeholder 3"/>
          <p:cNvSpPr>
            <a:spLocks noGrp="1"/>
          </p:cNvSpPr>
          <p:nvPr>
            <p:ph type="ftr" sz="quarter" idx="11"/>
          </p:nvPr>
        </p:nvSpPr>
        <p:spPr/>
        <p:txBody>
          <a:bodyPr/>
          <a:lstStyle/>
          <a:p>
            <a:endParaRPr lang="en-US">
              <a:solidFill>
                <a:srgbClr val="775F55"/>
              </a:solidFill>
            </a:endParaRPr>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Tree>
    <p:extLst>
      <p:ext uri="{BB962C8B-B14F-4D97-AF65-F5344CB8AC3E}">
        <p14:creationId xmlns:p14="http://schemas.microsoft.com/office/powerpoint/2010/main" val="2777555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3" name="Footer Placeholder 2"/>
          <p:cNvSpPr>
            <a:spLocks noGrp="1"/>
          </p:cNvSpPr>
          <p:nvPr>
            <p:ph type="ftr" sz="quarter" idx="11"/>
          </p:nvPr>
        </p:nvSpPr>
        <p:spPr/>
        <p:txBody>
          <a:bodyPr/>
          <a:lstStyle/>
          <a:p>
            <a:endParaRPr lang="en-US">
              <a:solidFill>
                <a:srgbClr val="775F55"/>
              </a:solidFill>
            </a:endParaRPr>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BA2F1F-789E-4774-86EB-0A7CB783FFD1}" type="slidenum">
              <a:rPr lang="en-US" smtClean="0">
                <a:solidFill>
                  <a:srgbClr val="775F55"/>
                </a:solidFill>
              </a:rPr>
              <a:pPr/>
              <a:t>‹#›</a:t>
            </a:fld>
            <a:endParaRPr lang="en-US">
              <a:solidFill>
                <a:srgbClr val="775F55"/>
              </a:solidFill>
            </a:endParaRPr>
          </a:p>
        </p:txBody>
      </p:sp>
    </p:spTree>
    <p:extLst>
      <p:ext uri="{BB962C8B-B14F-4D97-AF65-F5344CB8AC3E}">
        <p14:creationId xmlns:p14="http://schemas.microsoft.com/office/powerpoint/2010/main" val="1297273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1"/>
            <a:ext cx="8077200" cy="869950"/>
          </a:xfrm>
        </p:spPr>
        <p:txBody>
          <a:bodyPr anchor="ctr"/>
          <a:lstStyle>
            <a:lvl1pPr algn="l">
              <a:buNone/>
              <a:defRPr sz="4400" b="0"/>
            </a:lvl1p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6" name="Footer Placeholder 5"/>
          <p:cNvSpPr>
            <a:spLocks noGrp="1"/>
          </p:cNvSpPr>
          <p:nvPr>
            <p:ph type="ftr" sz="quarter" idx="11"/>
          </p:nvPr>
        </p:nvSpPr>
        <p:spPr/>
        <p:txBody>
          <a:bodyPr/>
          <a:lstStyle/>
          <a:p>
            <a:endParaRPr lang="en-US">
              <a:solidFill>
                <a:srgbClr val="775F55"/>
              </a:solidFill>
            </a:endParaRPr>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BA2F1F-789E-4774-86EB-0A7CB783FFD1}" type="slidenum">
              <a:rPr lang="en-US" smtClean="0"/>
              <a:pPr/>
              <a:t>‹#›</a:t>
            </a:fld>
            <a:endParaRPr lang="en-US"/>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44" tIns="182859" rIns="137144" bIns="91429"/>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extLst>
      <p:ext uri="{BB962C8B-B14F-4D97-AF65-F5344CB8AC3E}">
        <p14:creationId xmlns:p14="http://schemas.microsoft.com/office/powerpoint/2010/main" val="27685964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smtClean="0"/>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smtClean="0"/>
              <a:t>Click to edit Master title style</a:t>
            </a:r>
            <a:endParaRPr kumimoji="0" lang="en-US"/>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12" name="Date Placeholder 11"/>
          <p:cNvSpPr>
            <a:spLocks noGrp="1"/>
          </p:cNvSpPr>
          <p:nvPr>
            <p:ph type="dt" sz="half" idx="10"/>
          </p:nvPr>
        </p:nvSpPr>
        <p:spPr>
          <a:xfrm>
            <a:off x="6248400" y="6248401"/>
            <a:ext cx="2667000" cy="365125"/>
          </a:xfrm>
        </p:spPr>
        <p:txBody>
          <a:bodyPr rtlCol="0"/>
          <a:lstStyle/>
          <a:p>
            <a:fld id="{33C1875F-A966-41AA-996C-4E88D36C54AE}" type="datetimeFigureOut">
              <a:rPr lang="en-US" smtClean="0">
                <a:solidFill>
                  <a:srgbClr val="775F55"/>
                </a:solidFill>
              </a:rPr>
              <a:pPr/>
              <a:t>2/28/2022</a:t>
            </a:fld>
            <a:endParaRPr lang="en-US">
              <a:solidFill>
                <a:srgbClr val="775F55"/>
              </a:solidFill>
            </a:endParaRPr>
          </a:p>
        </p:txBody>
      </p:sp>
      <p:sp>
        <p:nvSpPr>
          <p:cNvPr id="13" name="Slide Number Placeholder 12"/>
          <p:cNvSpPr>
            <a:spLocks noGrp="1"/>
          </p:cNvSpPr>
          <p:nvPr>
            <p:ph type="sldNum" sz="quarter" idx="11"/>
          </p:nvPr>
        </p:nvSpPr>
        <p:spPr>
          <a:xfrm>
            <a:off x="0" y="4667250"/>
            <a:ext cx="1447800" cy="663578"/>
          </a:xfrm>
        </p:spPr>
        <p:txBody>
          <a:bodyPr rtlCol="0"/>
          <a:lstStyle>
            <a:lvl1pPr>
              <a:defRPr sz="2800"/>
            </a:lvl1pPr>
          </a:lstStyle>
          <a:p>
            <a:fld id="{F0BA2F1F-789E-4774-86EB-0A7CB783FFD1}" type="slidenum">
              <a:rPr lang="en-US" smtClean="0"/>
              <a:pPr/>
              <a:t>‹#›</a:t>
            </a:fld>
            <a:endParaRPr lang="en-US"/>
          </a:p>
        </p:txBody>
      </p:sp>
      <p:sp>
        <p:nvSpPr>
          <p:cNvPr id="14" name="Footer Placeholder 13"/>
          <p:cNvSpPr>
            <a:spLocks noGrp="1"/>
          </p:cNvSpPr>
          <p:nvPr>
            <p:ph type="ftr" sz="quarter" idx="12"/>
          </p:nvPr>
        </p:nvSpPr>
        <p:spPr>
          <a:xfrm>
            <a:off x="1600200" y="6248207"/>
            <a:ext cx="4572000" cy="365125"/>
          </a:xfrm>
        </p:spPr>
        <p:txBody>
          <a:bodyPr rtlCol="0"/>
          <a:lstStyle/>
          <a:p>
            <a:endParaRPr lang="en-US">
              <a:solidFill>
                <a:srgbClr val="775F55"/>
              </a:solidFill>
            </a:endParaRPr>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smtClean="0"/>
              <a:t>Click icon to add picture</a:t>
            </a:r>
            <a:endParaRPr kumimoji="0" lang="en-US" dirty="0"/>
          </a:p>
        </p:txBody>
      </p:sp>
    </p:spTree>
    <p:extLst>
      <p:ext uri="{BB962C8B-B14F-4D97-AF65-F5344CB8AC3E}">
        <p14:creationId xmlns:p14="http://schemas.microsoft.com/office/powerpoint/2010/main" val="4114602267"/>
      </p:ext>
    </p:extLst>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13000"/>
            <a:lum/>
          </a:blip>
          <a:srcRect/>
          <a:stretch>
            <a:fillRect t="5000" b="-5000"/>
          </a:stretch>
        </a:blip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lIns="91429" tIns="45714" rIns="91429" bIns="45714" anchor="ctr">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612648" y="1600200"/>
            <a:ext cx="8153400" cy="4526280"/>
          </a:xfrm>
          <a:prstGeom prst="rect">
            <a:avLst/>
          </a:prstGeom>
        </p:spPr>
        <p:txBody>
          <a:bodyPr vert="horz" lIns="91429" tIns="45714" rIns="91429" bIns="45714">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096000" y="6248401"/>
            <a:ext cx="2667000" cy="365125"/>
          </a:xfrm>
          <a:prstGeom prst="rect">
            <a:avLst/>
          </a:prstGeom>
        </p:spPr>
        <p:txBody>
          <a:bodyPr vert="horz" lIns="91429" tIns="45714" rIns="91429" bIns="45714" anchor="ctr" anchorCtr="0"/>
          <a:lstStyle>
            <a:lvl1pPr algn="l" eaLnBrk="1" latinLnBrk="0" hangingPunct="1">
              <a:defRPr kumimoji="0" sz="1400">
                <a:solidFill>
                  <a:schemeClr val="tx2"/>
                </a:solidFill>
              </a:defRPr>
            </a:lvl1pPr>
          </a:lstStyle>
          <a:p>
            <a:fld id="{33C1875F-A966-41AA-996C-4E88D36C54AE}" type="datetimeFigureOut">
              <a:rPr lang="en-US" smtClean="0">
                <a:solidFill>
                  <a:srgbClr val="775F55"/>
                </a:solidFill>
              </a:rPr>
              <a:pPr/>
              <a:t>2/28/2022</a:t>
            </a:fld>
            <a:endParaRPr lang="en-US">
              <a:solidFill>
                <a:srgbClr val="775F55"/>
              </a:solidFill>
            </a:endParaRPr>
          </a:p>
        </p:txBody>
      </p:sp>
      <p:sp>
        <p:nvSpPr>
          <p:cNvPr id="3" name="Footer Placeholder 2"/>
          <p:cNvSpPr>
            <a:spLocks noGrp="1"/>
          </p:cNvSpPr>
          <p:nvPr>
            <p:ph type="ftr" sz="quarter" idx="3"/>
          </p:nvPr>
        </p:nvSpPr>
        <p:spPr>
          <a:xfrm>
            <a:off x="609601" y="6248207"/>
            <a:ext cx="5421083" cy="365125"/>
          </a:xfrm>
          <a:prstGeom prst="rect">
            <a:avLst/>
          </a:prstGeom>
        </p:spPr>
        <p:txBody>
          <a:bodyPr vert="horz" lIns="91429" tIns="45714" rIns="91429" bIns="45714" anchor="ctr"/>
          <a:lstStyle>
            <a:lvl1pPr algn="r" eaLnBrk="1" latinLnBrk="0" hangingPunct="1">
              <a:defRPr kumimoji="0" sz="1400">
                <a:solidFill>
                  <a:schemeClr val="tx2"/>
                </a:solidFill>
              </a:defRPr>
            </a:lvl1pPr>
          </a:lstStyle>
          <a:p>
            <a:endParaRPr lang="en-US">
              <a:solidFill>
                <a:srgbClr val="775F55"/>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lIns="91429" tIns="45714" rIns="91429" bIns="45714" anchor="ctr"/>
          <a:lstStyle/>
          <a:p>
            <a:pPr algn="ctr"/>
            <a:endParaRPr lang="en-US">
              <a:solidFill>
                <a:prstClr val="white"/>
              </a:solidFill>
            </a:endParaRPr>
          </a:p>
        </p:txBody>
      </p:sp>
      <p:sp>
        <p:nvSpPr>
          <p:cNvPr id="23" name="Slide Number Placeholder 22"/>
          <p:cNvSpPr>
            <a:spLocks noGrp="1"/>
          </p:cNvSpPr>
          <p:nvPr>
            <p:ph type="sldNum" sz="quarter" idx="4"/>
          </p:nvPr>
        </p:nvSpPr>
        <p:spPr>
          <a:xfrm>
            <a:off x="0" y="1272223"/>
            <a:ext cx="533400" cy="244476"/>
          </a:xfrm>
          <a:prstGeom prst="rect">
            <a:avLst/>
          </a:prstGeom>
        </p:spPr>
        <p:txBody>
          <a:bodyPr vert="horz" lIns="91429" tIns="45714" rIns="91429" bIns="45714" anchor="ctr" anchorCtr="0">
            <a:normAutofit/>
          </a:bodyPr>
          <a:lstStyle>
            <a:lvl1pPr algn="ctr" eaLnBrk="1" latinLnBrk="0" hangingPunct="1">
              <a:defRPr kumimoji="0" sz="1400" b="1">
                <a:solidFill>
                  <a:srgbClr val="FFFFFF"/>
                </a:solidFill>
              </a:defRPr>
            </a:lvl1pPr>
          </a:lstStyle>
          <a:p>
            <a:fld id="{F0BA2F1F-789E-4774-86EB-0A7CB783FFD1}" type="slidenum">
              <a:rPr lang="en-US" smtClean="0"/>
              <a:pPr/>
              <a:t>‹#›</a:t>
            </a:fld>
            <a:endParaRPr lang="en-US"/>
          </a:p>
        </p:txBody>
      </p:sp>
    </p:spTree>
    <p:extLst>
      <p:ext uri="{BB962C8B-B14F-4D97-AF65-F5344CB8AC3E}">
        <p14:creationId xmlns:p14="http://schemas.microsoft.com/office/powerpoint/2010/main" val="2609708958"/>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03" indent="-320003"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05" indent="-274288"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293" indent="-228573"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440" indent="-228573"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586" indent="-228573"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2874" indent="-228573"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162" indent="-228573"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450" indent="-228573"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5738" indent="-228573"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146" algn="l" rtl="0" eaLnBrk="1" latinLnBrk="0" hangingPunct="1">
        <a:defRPr kumimoji="0" kern="1200">
          <a:solidFill>
            <a:schemeClr val="tx1"/>
          </a:solidFill>
          <a:latin typeface="+mn-lt"/>
          <a:ea typeface="+mn-ea"/>
          <a:cs typeface="+mn-cs"/>
        </a:defRPr>
      </a:lvl2pPr>
      <a:lvl3pPr marL="914293" algn="l" rtl="0" eaLnBrk="1" latinLnBrk="0" hangingPunct="1">
        <a:defRPr kumimoji="0" kern="1200">
          <a:solidFill>
            <a:schemeClr val="tx1"/>
          </a:solidFill>
          <a:latin typeface="+mn-lt"/>
          <a:ea typeface="+mn-ea"/>
          <a:cs typeface="+mn-cs"/>
        </a:defRPr>
      </a:lvl3pPr>
      <a:lvl4pPr marL="1371440" algn="l" rtl="0" eaLnBrk="1" latinLnBrk="0" hangingPunct="1">
        <a:defRPr kumimoji="0" kern="1200">
          <a:solidFill>
            <a:schemeClr val="tx1"/>
          </a:solidFill>
          <a:latin typeface="+mn-lt"/>
          <a:ea typeface="+mn-ea"/>
          <a:cs typeface="+mn-cs"/>
        </a:defRPr>
      </a:lvl4pPr>
      <a:lvl5pPr marL="1828586" algn="l" rtl="0" eaLnBrk="1" latinLnBrk="0" hangingPunct="1">
        <a:defRPr kumimoji="0" kern="1200">
          <a:solidFill>
            <a:schemeClr val="tx1"/>
          </a:solidFill>
          <a:latin typeface="+mn-lt"/>
          <a:ea typeface="+mn-ea"/>
          <a:cs typeface="+mn-cs"/>
        </a:defRPr>
      </a:lvl5pPr>
      <a:lvl6pPr marL="2285733" algn="l" rtl="0" eaLnBrk="1" latinLnBrk="0" hangingPunct="1">
        <a:defRPr kumimoji="0" kern="1200">
          <a:solidFill>
            <a:schemeClr val="tx1"/>
          </a:solidFill>
          <a:latin typeface="+mn-lt"/>
          <a:ea typeface="+mn-ea"/>
          <a:cs typeface="+mn-cs"/>
        </a:defRPr>
      </a:lvl6pPr>
      <a:lvl7pPr marL="2742879" algn="l" rtl="0" eaLnBrk="1" latinLnBrk="0" hangingPunct="1">
        <a:defRPr kumimoji="0" kern="1200">
          <a:solidFill>
            <a:schemeClr val="tx1"/>
          </a:solidFill>
          <a:latin typeface="+mn-lt"/>
          <a:ea typeface="+mn-ea"/>
          <a:cs typeface="+mn-cs"/>
        </a:defRPr>
      </a:lvl7pPr>
      <a:lvl8pPr marL="3200026" algn="l" rtl="0" eaLnBrk="1" latinLnBrk="0" hangingPunct="1">
        <a:defRPr kumimoji="0" kern="1200">
          <a:solidFill>
            <a:schemeClr val="tx1"/>
          </a:solidFill>
          <a:latin typeface="+mn-lt"/>
          <a:ea typeface="+mn-ea"/>
          <a:cs typeface="+mn-cs"/>
        </a:defRPr>
      </a:lvl8pPr>
      <a:lvl9pPr marL="3657172"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s://practice.accuplacer.org/login"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p:txBody>
          <a:bodyPr/>
          <a:lstStyle/>
          <a:p>
            <a:pPr algn="ctr"/>
            <a:r>
              <a:rPr lang="en-US" dirty="0" smtClean="0">
                <a:solidFill>
                  <a:schemeClr val="tx1"/>
                </a:solidFill>
              </a:rPr>
              <a:t>Why take the TSI?</a:t>
            </a:r>
            <a:endParaRPr lang="en-US" dirty="0">
              <a:solidFill>
                <a:schemeClr val="tx1"/>
              </a:solidFill>
            </a:endParaRPr>
          </a:p>
        </p:txBody>
      </p:sp>
      <p:sp>
        <p:nvSpPr>
          <p:cNvPr id="7171" name="Rectangle 3"/>
          <p:cNvSpPr>
            <a:spLocks noGrp="1" noChangeArrowheads="1"/>
          </p:cNvSpPr>
          <p:nvPr>
            <p:ph sz="quarter" idx="1"/>
          </p:nvPr>
        </p:nvSpPr>
        <p:spPr>
          <a:xfrm>
            <a:off x="457200" y="1600200"/>
            <a:ext cx="8229600" cy="5029200"/>
          </a:xfrm>
        </p:spPr>
        <p:txBody>
          <a:bodyPr/>
          <a:lstStyle/>
          <a:p>
            <a:pPr lvl="0"/>
            <a:r>
              <a:rPr lang="en-US" dirty="0"/>
              <a:t>TSI does not </a:t>
            </a:r>
            <a:r>
              <a:rPr lang="en-US" dirty="0" smtClean="0"/>
              <a:t>affect </a:t>
            </a:r>
            <a:r>
              <a:rPr lang="en-US" dirty="0"/>
              <a:t>admission status.  However, it does effect </a:t>
            </a:r>
            <a:r>
              <a:rPr lang="en-US" dirty="0" smtClean="0"/>
              <a:t>whether a student can register for college level courses.  </a:t>
            </a:r>
          </a:p>
          <a:p>
            <a:pPr marL="0" lvl="0" indent="0">
              <a:buNone/>
            </a:pPr>
            <a:endParaRPr lang="en-US" dirty="0" smtClean="0"/>
          </a:p>
          <a:p>
            <a:pPr lvl="0"/>
            <a:r>
              <a:rPr lang="en-US" dirty="0" smtClean="0"/>
              <a:t>If a student does not have any TSI scores or an exemption, they cannot register for </a:t>
            </a:r>
            <a:r>
              <a:rPr lang="en-US" b="1" dirty="0" smtClean="0"/>
              <a:t>any</a:t>
            </a:r>
            <a:r>
              <a:rPr lang="en-US" dirty="0" smtClean="0"/>
              <a:t> courses until testing requirements have been completed.</a:t>
            </a:r>
          </a:p>
          <a:p>
            <a:pPr lvl="0"/>
            <a:endParaRPr lang="en-US" dirty="0"/>
          </a:p>
        </p:txBody>
      </p:sp>
    </p:spTree>
    <p:extLst>
      <p:ext uri="{BB962C8B-B14F-4D97-AF65-F5344CB8AC3E}">
        <p14:creationId xmlns:p14="http://schemas.microsoft.com/office/powerpoint/2010/main" val="2602135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Contact Information</a:t>
            </a:r>
            <a:endParaRPr lang="en-US" dirty="0">
              <a:solidFill>
                <a:schemeClr val="tx1"/>
              </a:solidFill>
            </a:endParaRPr>
          </a:p>
        </p:txBody>
      </p:sp>
      <p:sp>
        <p:nvSpPr>
          <p:cNvPr id="3" name="Content Placeholder 2"/>
          <p:cNvSpPr>
            <a:spLocks noGrp="1"/>
          </p:cNvSpPr>
          <p:nvPr>
            <p:ph sz="quarter" idx="1"/>
          </p:nvPr>
        </p:nvSpPr>
        <p:spPr/>
        <p:txBody>
          <a:bodyPr>
            <a:normAutofit fontScale="85000" lnSpcReduction="20000"/>
          </a:bodyPr>
          <a:lstStyle/>
          <a:p>
            <a:pPr marL="0" indent="0">
              <a:buNone/>
            </a:pPr>
            <a:r>
              <a:rPr lang="en-US" dirty="0"/>
              <a:t>UTSA’s Testing Services Website for a list of TSI Exemptions:</a:t>
            </a:r>
          </a:p>
          <a:p>
            <a:pPr marL="0" indent="0">
              <a:buNone/>
            </a:pPr>
            <a:r>
              <a:rPr lang="en-US" u="sng" dirty="0">
                <a:solidFill>
                  <a:srgbClr val="0070C0"/>
                </a:solidFill>
              </a:rPr>
              <a:t>https://testing.utsa.edu/tsi-exempt</a:t>
            </a:r>
            <a:r>
              <a:rPr lang="en-US" u="sng" dirty="0" smtClean="0">
                <a:solidFill>
                  <a:srgbClr val="0070C0"/>
                </a:solidFill>
              </a:rPr>
              <a:t>/</a:t>
            </a:r>
            <a:r>
              <a:rPr lang="en-US" dirty="0">
                <a:solidFill>
                  <a:srgbClr val="0070C0"/>
                </a:solidFill>
              </a:rPr>
              <a:t> </a:t>
            </a:r>
          </a:p>
          <a:p>
            <a:pPr marL="0" indent="0">
              <a:buNone/>
            </a:pPr>
            <a:r>
              <a:rPr lang="en-US" dirty="0"/>
              <a:t> </a:t>
            </a:r>
          </a:p>
          <a:p>
            <a:pPr marL="0" indent="0">
              <a:buNone/>
            </a:pPr>
            <a:r>
              <a:rPr lang="en-US" dirty="0"/>
              <a:t> </a:t>
            </a:r>
          </a:p>
          <a:p>
            <a:pPr marL="0" indent="0">
              <a:buNone/>
            </a:pPr>
            <a:r>
              <a:rPr lang="en-US" dirty="0"/>
              <a:t>TSI Programs-Advises, Registers, Updates TSI Status. </a:t>
            </a:r>
            <a:r>
              <a:rPr lang="en-US" dirty="0" smtClean="0"/>
              <a:t>Contact them for any TSI questions.</a:t>
            </a:r>
            <a:endParaRPr lang="en-US" dirty="0"/>
          </a:p>
          <a:p>
            <a:pPr marL="0" indent="0">
              <a:buNone/>
            </a:pPr>
            <a:r>
              <a:rPr lang="en-US" u="sng" dirty="0" smtClean="0">
                <a:solidFill>
                  <a:srgbClr val="0070C0"/>
                </a:solidFill>
              </a:rPr>
              <a:t>TexasSuccessInitiative@utsa.edu</a:t>
            </a:r>
            <a:endParaRPr lang="en-US" dirty="0">
              <a:solidFill>
                <a:srgbClr val="0070C0"/>
              </a:solidFill>
            </a:endParaRPr>
          </a:p>
          <a:p>
            <a:pPr marL="0" indent="0">
              <a:buNone/>
            </a:pPr>
            <a:r>
              <a:rPr lang="en-US" dirty="0">
                <a:solidFill>
                  <a:srgbClr val="0070C0"/>
                </a:solidFill>
              </a:rPr>
              <a:t> </a:t>
            </a:r>
          </a:p>
          <a:p>
            <a:pPr marL="0" indent="0">
              <a:buNone/>
            </a:pPr>
            <a:r>
              <a:rPr lang="en-US" dirty="0"/>
              <a:t> </a:t>
            </a:r>
          </a:p>
          <a:p>
            <a:pPr marL="0" indent="0">
              <a:buNone/>
            </a:pPr>
            <a:r>
              <a:rPr lang="en-US" dirty="0"/>
              <a:t> </a:t>
            </a:r>
            <a:r>
              <a:rPr lang="en-US" dirty="0" smtClean="0"/>
              <a:t>Testing </a:t>
            </a:r>
            <a:r>
              <a:rPr lang="en-US" dirty="0"/>
              <a:t>Services-Questions about Registering for the Exam</a:t>
            </a:r>
          </a:p>
          <a:p>
            <a:pPr marL="0" indent="0">
              <a:buNone/>
            </a:pPr>
            <a:r>
              <a:rPr lang="en-US" u="sng" dirty="0" smtClean="0">
                <a:solidFill>
                  <a:srgbClr val="0070C0"/>
                </a:solidFill>
              </a:rPr>
              <a:t>testinfo@utsa.edu</a:t>
            </a:r>
          </a:p>
          <a:p>
            <a:pPr marL="0" indent="0">
              <a:buNone/>
            </a:pPr>
            <a:endParaRPr lang="en-US" u="sng" dirty="0" smtClean="0">
              <a:solidFill>
                <a:srgbClr val="0070C0"/>
              </a:solidFill>
            </a:endParaRPr>
          </a:p>
          <a:p>
            <a:pPr marL="0" indent="0">
              <a:buNone/>
            </a:pPr>
            <a:endParaRPr lang="en-US" dirty="0">
              <a:solidFill>
                <a:srgbClr val="0070C0"/>
              </a:solidFill>
            </a:endParaRPr>
          </a:p>
          <a:p>
            <a:endParaRPr lang="en-US" dirty="0"/>
          </a:p>
        </p:txBody>
      </p:sp>
    </p:spTree>
    <p:extLst>
      <p:ext uri="{BB962C8B-B14F-4D97-AF65-F5344CB8AC3E}">
        <p14:creationId xmlns:p14="http://schemas.microsoft.com/office/powerpoint/2010/main" val="115437946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1250" name="Rectangle 2"/>
          <p:cNvSpPr>
            <a:spLocks noGrp="1" noChangeArrowheads="1"/>
          </p:cNvSpPr>
          <p:nvPr>
            <p:ph type="title"/>
          </p:nvPr>
        </p:nvSpPr>
        <p:spPr>
          <a:xfrm>
            <a:off x="612775" y="228600"/>
            <a:ext cx="8153400" cy="990600"/>
          </a:xfrm>
        </p:spPr>
        <p:txBody>
          <a:bodyPr>
            <a:normAutofit/>
          </a:bodyPr>
          <a:lstStyle/>
          <a:p>
            <a:pPr algn="ctr" fontAlgn="auto">
              <a:spcAft>
                <a:spcPts val="0"/>
              </a:spcAft>
              <a:defRPr/>
            </a:pPr>
            <a:r>
              <a:rPr lang="en-US" sz="4000" dirty="0" smtClean="0">
                <a:solidFill>
                  <a:schemeClr val="tx1"/>
                </a:solidFill>
              </a:rPr>
              <a:t>Possible TSI Exemptions</a:t>
            </a:r>
          </a:p>
        </p:txBody>
      </p:sp>
      <p:sp>
        <p:nvSpPr>
          <p:cNvPr id="181251" name="Rectangle 3"/>
          <p:cNvSpPr>
            <a:spLocks noGrp="1" noChangeArrowheads="1"/>
          </p:cNvSpPr>
          <p:nvPr>
            <p:ph sz="quarter" idx="1"/>
          </p:nvPr>
        </p:nvSpPr>
        <p:spPr>
          <a:xfrm>
            <a:off x="612775" y="1600200"/>
            <a:ext cx="8153400" cy="4495800"/>
          </a:xfrm>
        </p:spPr>
        <p:txBody>
          <a:bodyPr>
            <a:normAutofit fontScale="70000" lnSpcReduction="20000"/>
          </a:bodyPr>
          <a:lstStyle/>
          <a:p>
            <a:pPr lvl="0"/>
            <a:r>
              <a:rPr lang="en-US" dirty="0"/>
              <a:t>There are several ways you can be exempt from taking the TSI exam.  For the full list of exemptions and score requirements, please refer to UTSA’s Testing Services website </a:t>
            </a:r>
            <a:r>
              <a:rPr lang="en-US" u="sng" dirty="0">
                <a:solidFill>
                  <a:srgbClr val="0070C0"/>
                </a:solidFill>
              </a:rPr>
              <a:t>https://testing.utsa.edu/tsi-exempt</a:t>
            </a:r>
            <a:r>
              <a:rPr lang="en-US" u="sng" dirty="0"/>
              <a:t>/</a:t>
            </a:r>
            <a:r>
              <a:rPr lang="en-US" dirty="0"/>
              <a:t>.  Here are a few examples:</a:t>
            </a:r>
          </a:p>
          <a:p>
            <a:pPr lvl="0"/>
            <a:r>
              <a:rPr lang="en-US" b="1" dirty="0"/>
              <a:t>SAT</a:t>
            </a:r>
            <a:r>
              <a:rPr lang="en-US" dirty="0"/>
              <a:t> required scores as of March 5, 2016:  evidenced-based Reading and Writing (EBRW)- 480, Mathematics- 530.  This will give you a full exemption.</a:t>
            </a:r>
          </a:p>
          <a:p>
            <a:pPr lvl="0"/>
            <a:r>
              <a:rPr lang="en-US" b="1" dirty="0"/>
              <a:t>ACT</a:t>
            </a:r>
            <a:r>
              <a:rPr lang="en-US" dirty="0"/>
              <a:t> composite of 23 with 19 on ENG </a:t>
            </a:r>
            <a:r>
              <a:rPr lang="en-US" b="1" dirty="0"/>
              <a:t>and</a:t>
            </a:r>
            <a:r>
              <a:rPr lang="en-US" dirty="0"/>
              <a:t> MATH sections.  This will give you a full exemption.</a:t>
            </a:r>
          </a:p>
          <a:p>
            <a:pPr lvl="0"/>
            <a:r>
              <a:rPr lang="en-US" b="1" dirty="0"/>
              <a:t>STAAR </a:t>
            </a:r>
            <a:r>
              <a:rPr lang="en-US" dirty="0"/>
              <a:t>required scores:  4000 English III and 4000 Algebra II.  This will give you a full exemption.</a:t>
            </a:r>
          </a:p>
          <a:p>
            <a:pPr lvl="0"/>
            <a:r>
              <a:rPr lang="en-US" b="1" dirty="0"/>
              <a:t>AP and Dual Credit –</a:t>
            </a:r>
            <a:r>
              <a:rPr lang="en-US" dirty="0"/>
              <a:t>Depending on what course you took dual credit in, will determine which area of TSI you are exempt.  For example, composition will exempt you in reading and writing only, not math</a:t>
            </a:r>
            <a:r>
              <a:rPr lang="en-US" dirty="0" smtClean="0"/>
              <a:t>.</a:t>
            </a:r>
          </a:p>
          <a:p>
            <a:pPr lvl="0"/>
            <a:r>
              <a:rPr lang="en-US" b="1" dirty="0" smtClean="0"/>
              <a:t>College Prep Course Participation</a:t>
            </a:r>
            <a:endParaRPr lang="en-US" b="1"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TSI Scores</a:t>
            </a:r>
            <a:endParaRPr lang="en-US" dirty="0">
              <a:solidFill>
                <a:schemeClr val="tx1"/>
              </a:solidFill>
            </a:endParaRPr>
          </a:p>
        </p:txBody>
      </p:sp>
      <p:sp>
        <p:nvSpPr>
          <p:cNvPr id="3" name="Content Placeholder 2"/>
          <p:cNvSpPr>
            <a:spLocks noGrp="1"/>
          </p:cNvSpPr>
          <p:nvPr>
            <p:ph sz="quarter" idx="1"/>
          </p:nvPr>
        </p:nvSpPr>
        <p:spPr/>
        <p:txBody>
          <a:bodyPr>
            <a:normAutofit lnSpcReduction="10000"/>
          </a:bodyPr>
          <a:lstStyle/>
          <a:p>
            <a:r>
              <a:rPr lang="en-US" dirty="0" smtClean="0"/>
              <a:t>Old TSI scores are still valid for 5 years from date test was taken.  No longer given.  Score range 310-390.</a:t>
            </a:r>
          </a:p>
          <a:p>
            <a:endParaRPr lang="en-US" dirty="0" smtClean="0"/>
          </a:p>
          <a:p>
            <a:r>
              <a:rPr lang="en-US" dirty="0" smtClean="0"/>
              <a:t>New TSI scores in effect beginning 1-11-21.  Diagnostic scores are used to place into courses. Score range 910-990.</a:t>
            </a:r>
          </a:p>
          <a:p>
            <a:endParaRPr lang="en-US" dirty="0" smtClean="0"/>
          </a:p>
          <a:p>
            <a:r>
              <a:rPr lang="en-US" dirty="0" smtClean="0"/>
              <a:t>Can combine old and new TSI scores.  For example, can use old TSI math and new TSI ELAR.</a:t>
            </a:r>
            <a:endParaRPr lang="en-US" dirty="0"/>
          </a:p>
        </p:txBody>
      </p:sp>
    </p:spTree>
    <p:extLst>
      <p:ext uri="{BB962C8B-B14F-4D97-AF65-F5344CB8AC3E}">
        <p14:creationId xmlns:p14="http://schemas.microsoft.com/office/powerpoint/2010/main" val="5637859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TSI 2.0 Reading and Writing</a:t>
            </a:r>
            <a:endParaRPr lang="en-US" dirty="0">
              <a:solidFill>
                <a:schemeClr val="tx1"/>
              </a:solidFill>
            </a:endParaRPr>
          </a:p>
        </p:txBody>
      </p:sp>
      <p:sp>
        <p:nvSpPr>
          <p:cNvPr id="3" name="Content Placeholder 2"/>
          <p:cNvSpPr>
            <a:spLocks noGrp="1"/>
          </p:cNvSpPr>
          <p:nvPr>
            <p:ph sz="quarter" idx="1"/>
          </p:nvPr>
        </p:nvSpPr>
        <p:spPr/>
        <p:txBody>
          <a:bodyPr/>
          <a:lstStyle/>
          <a:p>
            <a:pPr lvl="1">
              <a:buFont typeface="Arial" panose="020B0604020202020204" pitchFamily="34" charset="0"/>
              <a:buChar char="•"/>
            </a:pPr>
            <a:r>
              <a:rPr lang="en-US" dirty="0" smtClean="0"/>
              <a:t>Reading and writing is now combined into one exam called the ELAR.</a:t>
            </a:r>
          </a:p>
          <a:p>
            <a:pPr lvl="1">
              <a:buFont typeface="Arial" panose="020B0604020202020204" pitchFamily="34" charset="0"/>
              <a:buChar char="•"/>
            </a:pPr>
            <a:r>
              <a:rPr lang="en-US" dirty="0" smtClean="0"/>
              <a:t>There are now two ways to be College Ready with the ELAR exam.</a:t>
            </a:r>
          </a:p>
          <a:p>
            <a:pPr lvl="2">
              <a:buFont typeface="Arial" panose="020B0604020202020204" pitchFamily="34" charset="0"/>
              <a:buChar char="•"/>
            </a:pPr>
            <a:r>
              <a:rPr lang="en-US" dirty="0" smtClean="0"/>
              <a:t>CRC&gt;=945 and essay &gt;=5	Straight pass</a:t>
            </a:r>
          </a:p>
          <a:p>
            <a:pPr lvl="2">
              <a:buFont typeface="Arial" panose="020B0604020202020204" pitchFamily="34" charset="0"/>
              <a:buChar char="•"/>
            </a:pPr>
            <a:r>
              <a:rPr lang="en-US" dirty="0" smtClean="0"/>
              <a:t>CRC&lt;945 </a:t>
            </a:r>
            <a:r>
              <a:rPr lang="en-US" b="1" dirty="0" smtClean="0"/>
              <a:t>and</a:t>
            </a:r>
            <a:r>
              <a:rPr lang="en-US" dirty="0" smtClean="0"/>
              <a:t> Diagnostic&gt;=5 </a:t>
            </a:r>
            <a:r>
              <a:rPr lang="en-US" b="1" dirty="0" smtClean="0"/>
              <a:t>and</a:t>
            </a:r>
            <a:r>
              <a:rPr lang="en-US" dirty="0" smtClean="0"/>
              <a:t> Essay &gt;=5</a:t>
            </a:r>
          </a:p>
          <a:p>
            <a:pPr marL="868632" lvl="1" indent="-457200">
              <a:buFont typeface="Arial" panose="020B0604020202020204" pitchFamily="34" charset="0"/>
              <a:buChar char="•"/>
            </a:pPr>
            <a:r>
              <a:rPr lang="en-US" dirty="0" smtClean="0"/>
              <a:t>All students who do not pass will go into NCB 0602/WRC 1013.</a:t>
            </a:r>
          </a:p>
          <a:p>
            <a:pPr marL="868632" lvl="1" indent="-457200">
              <a:buFont typeface="Arial" panose="020B0604020202020204" pitchFamily="34" charset="0"/>
              <a:buChar char="•"/>
            </a:pPr>
            <a:r>
              <a:rPr lang="en-US" dirty="0" smtClean="0"/>
              <a:t>Restricted Courses: WRC 1013, POL 1013/1133, HIS 1043/1053/2053, PSY 1013</a:t>
            </a:r>
          </a:p>
          <a:p>
            <a:pPr marL="685720" lvl="2" indent="0">
              <a:buNone/>
            </a:pPr>
            <a:endParaRPr lang="en-US" dirty="0" smtClean="0"/>
          </a:p>
          <a:p>
            <a:pPr lvl="2">
              <a:buFont typeface="Arial" panose="020B0604020202020204" pitchFamily="34" charset="0"/>
              <a:buChar char="•"/>
            </a:pPr>
            <a:endParaRPr lang="en-US" dirty="0" smtClean="0"/>
          </a:p>
        </p:txBody>
      </p:sp>
    </p:spTree>
    <p:extLst>
      <p:ext uri="{BB962C8B-B14F-4D97-AF65-F5344CB8AC3E}">
        <p14:creationId xmlns:p14="http://schemas.microsoft.com/office/powerpoint/2010/main" val="38068866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TSI 2.0 Math</a:t>
            </a:r>
            <a:endParaRPr lang="en-US" dirty="0">
              <a:solidFill>
                <a:schemeClr val="tx1"/>
              </a:solidFill>
            </a:endParaRPr>
          </a:p>
        </p:txBody>
      </p:sp>
      <p:sp>
        <p:nvSpPr>
          <p:cNvPr id="3" name="Content Placeholder 2"/>
          <p:cNvSpPr>
            <a:spLocks noGrp="1"/>
          </p:cNvSpPr>
          <p:nvPr>
            <p:ph sz="quarter" idx="1"/>
          </p:nvPr>
        </p:nvSpPr>
        <p:spPr/>
        <p:txBody>
          <a:bodyPr>
            <a:normAutofit/>
          </a:bodyPr>
          <a:lstStyle/>
          <a:p>
            <a:pPr marL="777202" lvl="1" indent="-457200">
              <a:buFont typeface="Arial" panose="020B0604020202020204" pitchFamily="34" charset="0"/>
              <a:buChar char="•"/>
            </a:pPr>
            <a:r>
              <a:rPr lang="en-US" dirty="0" smtClean="0"/>
              <a:t>There are two ways to be College Ready in math</a:t>
            </a:r>
          </a:p>
          <a:p>
            <a:pPr marL="1394337" lvl="3" indent="-342900">
              <a:buFont typeface="Arial" panose="020B0604020202020204" pitchFamily="34" charset="0"/>
              <a:buChar char="•"/>
            </a:pPr>
            <a:r>
              <a:rPr lang="en-US" dirty="0" smtClean="0"/>
              <a:t>CRC&gt;=950 Straight pass no diagnostic score needed</a:t>
            </a:r>
          </a:p>
          <a:p>
            <a:pPr marL="1394337" lvl="3" indent="-342900">
              <a:buFont typeface="Arial" panose="020B0604020202020204" pitchFamily="34" charset="0"/>
              <a:buChar char="•"/>
            </a:pPr>
            <a:r>
              <a:rPr lang="en-US" dirty="0" smtClean="0"/>
              <a:t>CRC&lt;950 and Diagnostic =6</a:t>
            </a:r>
          </a:p>
          <a:p>
            <a:pPr marL="662902" lvl="1" indent="-342900">
              <a:buFont typeface="Arial" panose="020B0604020202020204" pitchFamily="34" charset="0"/>
              <a:buChar char="•"/>
            </a:pPr>
            <a:r>
              <a:rPr lang="en-US" dirty="0" smtClean="0"/>
              <a:t>Students are placed into a particular math co-</a:t>
            </a:r>
            <a:r>
              <a:rPr lang="en-US" dirty="0" err="1" smtClean="0"/>
              <a:t>req</a:t>
            </a:r>
            <a:r>
              <a:rPr lang="en-US" dirty="0" smtClean="0"/>
              <a:t> based on major that is reflected in Banner unless otherwise notified.</a:t>
            </a:r>
            <a:endParaRPr lang="en-US" dirty="0"/>
          </a:p>
          <a:p>
            <a:pPr marL="1394337" lvl="3" indent="-342900">
              <a:buFont typeface="Arial" panose="020B0604020202020204" pitchFamily="34" charset="0"/>
              <a:buChar char="•"/>
            </a:pPr>
            <a:endParaRPr lang="en-US" dirty="0" smtClean="0"/>
          </a:p>
          <a:p>
            <a:pPr marL="1051490" lvl="2" indent="-457200">
              <a:buFont typeface="Arial" panose="020B0604020202020204" pitchFamily="34" charset="0"/>
              <a:buChar char="•"/>
            </a:pPr>
            <a:endParaRPr lang="en-US" dirty="0" smtClean="0"/>
          </a:p>
          <a:p>
            <a:pPr marL="320002" lvl="1" indent="0">
              <a:buNone/>
            </a:pPr>
            <a:r>
              <a:rPr lang="en-US" dirty="0" smtClean="0"/>
              <a:t>	</a:t>
            </a:r>
            <a:r>
              <a:rPr lang="en-US" dirty="0"/>
              <a:t>	</a:t>
            </a:r>
            <a:r>
              <a:rPr lang="en-US" dirty="0" smtClean="0"/>
              <a:t>	</a:t>
            </a:r>
          </a:p>
        </p:txBody>
      </p:sp>
    </p:spTree>
    <p:extLst>
      <p:ext uri="{BB962C8B-B14F-4D97-AF65-F5344CB8AC3E}">
        <p14:creationId xmlns:p14="http://schemas.microsoft.com/office/powerpoint/2010/main" val="1056694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Math Co-Requisite Courses</a:t>
            </a:r>
            <a:endParaRPr lang="en-US" dirty="0">
              <a:solidFill>
                <a:schemeClr val="tx1"/>
              </a:solidFill>
            </a:endParaRPr>
          </a:p>
        </p:txBody>
      </p:sp>
      <p:sp>
        <p:nvSpPr>
          <p:cNvPr id="3" name="Content Placeholder 2"/>
          <p:cNvSpPr>
            <a:spLocks noGrp="1"/>
          </p:cNvSpPr>
          <p:nvPr>
            <p:ph sz="quarter" idx="1"/>
          </p:nvPr>
        </p:nvSpPr>
        <p:spPr/>
        <p:txBody>
          <a:bodyPr/>
          <a:lstStyle/>
          <a:p>
            <a:pPr marL="777202" lvl="1" indent="-457200">
              <a:buFont typeface="Arial" panose="020B0604020202020204" pitchFamily="34" charset="0"/>
              <a:buChar char="•"/>
            </a:pPr>
            <a:r>
              <a:rPr lang="en-US" dirty="0" smtClean="0"/>
              <a:t>100% Co-</a:t>
            </a:r>
            <a:r>
              <a:rPr lang="en-US" dirty="0" err="1" smtClean="0"/>
              <a:t>req</a:t>
            </a:r>
            <a:r>
              <a:rPr lang="en-US" dirty="0" smtClean="0"/>
              <a:t> participation regardless of score</a:t>
            </a:r>
          </a:p>
          <a:p>
            <a:pPr marL="777202" lvl="1" indent="-457200">
              <a:buFont typeface="Arial" panose="020B0604020202020204" pitchFamily="34" charset="0"/>
              <a:buChar char="•"/>
            </a:pPr>
            <a:r>
              <a:rPr lang="en-US" dirty="0" smtClean="0"/>
              <a:t>Non-algebra: NCB 0542/MAT 1043</a:t>
            </a:r>
          </a:p>
          <a:p>
            <a:pPr lvl="1">
              <a:buFont typeface="Arial" panose="020B0604020202020204" pitchFamily="34" charset="0"/>
              <a:buChar char="•"/>
            </a:pPr>
            <a:r>
              <a:rPr lang="en-US" dirty="0" smtClean="0"/>
              <a:t>Algebra pathway: Co-</a:t>
            </a:r>
            <a:r>
              <a:rPr lang="en-US" dirty="0" err="1" smtClean="0"/>
              <a:t>req’s</a:t>
            </a:r>
            <a:r>
              <a:rPr lang="en-US" dirty="0" smtClean="0"/>
              <a:t> are specifically linked and I cannot just switch out one of the components.</a:t>
            </a:r>
          </a:p>
          <a:p>
            <a:pPr lvl="8">
              <a:buFont typeface="Arial" panose="020B0604020202020204" pitchFamily="34" charset="0"/>
              <a:buChar char="•"/>
            </a:pPr>
            <a:r>
              <a:rPr lang="en-US" dirty="0" smtClean="0"/>
              <a:t>NCB 0502/MAT 1023</a:t>
            </a:r>
          </a:p>
          <a:p>
            <a:pPr lvl="8">
              <a:buFont typeface="Arial" panose="020B0604020202020204" pitchFamily="34" charset="0"/>
              <a:buChar char="•"/>
            </a:pPr>
            <a:r>
              <a:rPr lang="en-US" dirty="0" smtClean="0"/>
              <a:t>NCB 0552/MAT 1053</a:t>
            </a:r>
          </a:p>
          <a:p>
            <a:pPr lvl="8">
              <a:buFont typeface="Arial" panose="020B0604020202020204" pitchFamily="34" charset="0"/>
              <a:buChar char="•"/>
            </a:pPr>
            <a:r>
              <a:rPr lang="en-US" dirty="0" smtClean="0"/>
              <a:t>NCB 0572/MAT 1073</a:t>
            </a:r>
          </a:p>
          <a:p>
            <a:pPr lvl="8">
              <a:buFont typeface="Arial" panose="020B0604020202020204" pitchFamily="34" charset="0"/>
              <a:buChar char="•"/>
            </a:pPr>
            <a:endParaRPr lang="en-US" dirty="0"/>
          </a:p>
        </p:txBody>
      </p:sp>
    </p:spTree>
    <p:extLst>
      <p:ext uri="{BB962C8B-B14F-4D97-AF65-F5344CB8AC3E}">
        <p14:creationId xmlns:p14="http://schemas.microsoft.com/office/powerpoint/2010/main" val="6400486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612775" y="228600"/>
            <a:ext cx="8153400" cy="990600"/>
          </a:xfrm>
        </p:spPr>
        <p:txBody>
          <a:bodyPr/>
          <a:lstStyle/>
          <a:p>
            <a:pPr algn="ctr"/>
            <a:r>
              <a:rPr lang="en-US" dirty="0" smtClean="0">
                <a:solidFill>
                  <a:schemeClr val="tx1"/>
                </a:solidFill>
              </a:rPr>
              <a:t>Submitting TSI Scores</a:t>
            </a:r>
          </a:p>
        </p:txBody>
      </p:sp>
      <p:sp>
        <p:nvSpPr>
          <p:cNvPr id="3" name="Content Placeholder 2"/>
          <p:cNvSpPr>
            <a:spLocks noGrp="1"/>
          </p:cNvSpPr>
          <p:nvPr>
            <p:ph sz="quarter" idx="1"/>
          </p:nvPr>
        </p:nvSpPr>
        <p:spPr>
          <a:xfrm>
            <a:off x="612775" y="1600200"/>
            <a:ext cx="8153400" cy="4495800"/>
          </a:xfrm>
        </p:spPr>
        <p:txBody>
          <a:bodyPr>
            <a:normAutofit/>
          </a:bodyPr>
          <a:lstStyle/>
          <a:p>
            <a:pPr lvl="0"/>
            <a:r>
              <a:rPr lang="en-US" dirty="0" smtClean="0"/>
              <a:t>If TSI was taken at another institution, the authorization form to retrieve their scores is on ASAP.</a:t>
            </a:r>
          </a:p>
          <a:p>
            <a:pPr lvl="0"/>
            <a:r>
              <a:rPr lang="en-US" dirty="0" smtClean="0"/>
              <a:t>Direct Link: </a:t>
            </a:r>
            <a:r>
              <a:rPr lang="en-US" dirty="0"/>
              <a:t> </a:t>
            </a:r>
            <a:r>
              <a:rPr lang="en-US" u="sng" dirty="0"/>
              <a:t>https://</a:t>
            </a:r>
            <a:r>
              <a:rPr lang="en-US" u="sng" dirty="0" smtClean="0"/>
              <a:t>tsp.testing.utsa.edu</a:t>
            </a:r>
          </a:p>
          <a:p>
            <a:pPr marL="0" lvl="0" indent="0">
              <a:buNone/>
            </a:pPr>
            <a:r>
              <a:rPr lang="en-US" dirty="0" smtClean="0"/>
              <a:t>*</a:t>
            </a:r>
            <a:r>
              <a:rPr lang="en-US" dirty="0" smtClean="0"/>
              <a:t>TSI Incomplete indicates no score or not passing score</a:t>
            </a:r>
          </a:p>
          <a:p>
            <a:pPr marL="0" lvl="0" indent="0">
              <a:buNone/>
            </a:pPr>
            <a:endParaRPr lang="en-US" dirty="0" smtClean="0"/>
          </a:p>
          <a:p>
            <a:pPr marL="0" lvl="0" indent="0">
              <a:buNone/>
            </a:pPr>
            <a:r>
              <a:rPr lang="en-US" dirty="0" smtClean="0"/>
              <a:t>*</a:t>
            </a:r>
            <a:r>
              <a:rPr lang="en-US" dirty="0" smtClean="0"/>
              <a:t>THECB will provide new PAA beginning </a:t>
            </a:r>
            <a:r>
              <a:rPr lang="en-US" dirty="0" smtClean="0"/>
              <a:t>3-1-22 through </a:t>
            </a:r>
            <a:r>
              <a:rPr lang="en-US" dirty="0" err="1" smtClean="0"/>
              <a:t>accuplacer</a:t>
            </a:r>
            <a:r>
              <a:rPr lang="en-US" dirty="0" smtClean="0"/>
              <a:t> platform</a:t>
            </a:r>
            <a:r>
              <a:rPr lang="en-US" u="sng" dirty="0">
                <a:hlinkClick r:id="rId3"/>
              </a:rPr>
              <a:t>https://practice.accuplacer.org/login</a:t>
            </a:r>
            <a:r>
              <a:rPr lang="en-US" dirty="0" smtClean="0"/>
              <a:t> </a:t>
            </a:r>
            <a:endParaRPr lang="en-US" dirty="0" smtClean="0"/>
          </a:p>
          <a:p>
            <a:pPr lvl="0"/>
            <a:endParaRPr lang="en-US" u="sng" dirty="0"/>
          </a:p>
          <a:p>
            <a:pPr lvl="0"/>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solidFill>
                  <a:schemeClr val="tx1"/>
                </a:solidFill>
              </a:rPr>
              <a:t>Registration</a:t>
            </a:r>
            <a:r>
              <a:rPr lang="en-US" dirty="0" smtClean="0"/>
              <a:t/>
            </a:r>
            <a:br>
              <a:rPr lang="en-US" dirty="0" smtClean="0"/>
            </a:br>
            <a:endParaRPr lang="en-US" dirty="0"/>
          </a:p>
        </p:txBody>
      </p:sp>
      <p:sp>
        <p:nvSpPr>
          <p:cNvPr id="3" name="Content Placeholder 2"/>
          <p:cNvSpPr>
            <a:spLocks noGrp="1"/>
          </p:cNvSpPr>
          <p:nvPr>
            <p:ph sz="quarter" idx="1"/>
          </p:nvPr>
        </p:nvSpPr>
        <p:spPr/>
        <p:txBody>
          <a:bodyPr/>
          <a:lstStyle/>
          <a:p>
            <a:r>
              <a:rPr lang="en-US" dirty="0" smtClean="0"/>
              <a:t>Current students: </a:t>
            </a:r>
          </a:p>
          <a:p>
            <a:pPr lvl="1">
              <a:buFont typeface="Courier New" panose="02070309020205020404" pitchFamily="49" charset="0"/>
              <a:buChar char="o"/>
            </a:pPr>
            <a:r>
              <a:rPr lang="en-US" dirty="0" smtClean="0"/>
              <a:t>Once midterm grades are posted, will register/post-date holds for fall.  </a:t>
            </a:r>
            <a:r>
              <a:rPr lang="en-US" dirty="0" err="1" smtClean="0"/>
              <a:t>Coreqs</a:t>
            </a:r>
            <a:r>
              <a:rPr lang="en-US" dirty="0" smtClean="0"/>
              <a:t> not offered in the summer at UTSA.</a:t>
            </a:r>
          </a:p>
          <a:p>
            <a:pPr lvl="1">
              <a:buFont typeface="Courier New" panose="02070309020205020404" pitchFamily="49" charset="0"/>
              <a:buChar char="o"/>
            </a:pPr>
            <a:r>
              <a:rPr lang="en-US" dirty="0" smtClean="0"/>
              <a:t>If student was put on my waitlist for spring, will add them to course in fall (if there are seats).</a:t>
            </a:r>
            <a:endParaRPr lang="en-US" dirty="0"/>
          </a:p>
          <a:p>
            <a:pPr lvl="1">
              <a:buFont typeface="Courier New" panose="02070309020205020404" pitchFamily="49" charset="0"/>
              <a:buChar char="o"/>
            </a:pPr>
            <a:r>
              <a:rPr lang="en-US" dirty="0" smtClean="0"/>
              <a:t>Encourage students to retest or take the </a:t>
            </a:r>
            <a:r>
              <a:rPr lang="en-US" dirty="0" err="1" smtClean="0"/>
              <a:t>coreq</a:t>
            </a:r>
            <a:r>
              <a:rPr lang="en-US" dirty="0" smtClean="0"/>
              <a:t> during summer at another institution.</a:t>
            </a:r>
          </a:p>
          <a:p>
            <a:pPr lvl="1">
              <a:buFont typeface="Courier New" panose="02070309020205020404" pitchFamily="49" charset="0"/>
              <a:buChar char="o"/>
            </a:pPr>
            <a:r>
              <a:rPr lang="en-US" dirty="0" smtClean="0"/>
              <a:t>If they have a hold that prevents registration (FS, transcript, etc.), will contact student.</a:t>
            </a:r>
            <a:endParaRPr lang="en-US" dirty="0"/>
          </a:p>
        </p:txBody>
      </p:sp>
    </p:spTree>
    <p:extLst>
      <p:ext uri="{BB962C8B-B14F-4D97-AF65-F5344CB8AC3E}">
        <p14:creationId xmlns:p14="http://schemas.microsoft.com/office/powerpoint/2010/main" val="33959860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solidFill>
                  <a:schemeClr val="tx1"/>
                </a:solidFill>
              </a:rPr>
              <a:t>Orientation</a:t>
            </a:r>
            <a:r>
              <a:rPr lang="en-US" dirty="0" smtClean="0"/>
              <a:t> </a:t>
            </a:r>
            <a:r>
              <a:rPr lang="en-US" dirty="0" smtClean="0">
                <a:solidFill>
                  <a:schemeClr val="tx1"/>
                </a:solidFill>
              </a:rPr>
              <a:t>Registration</a:t>
            </a:r>
            <a:endParaRPr lang="en-US" dirty="0">
              <a:solidFill>
                <a:schemeClr val="tx1"/>
              </a:solidFill>
            </a:endParaRPr>
          </a:p>
        </p:txBody>
      </p:sp>
      <p:sp>
        <p:nvSpPr>
          <p:cNvPr id="3" name="Content Placeholder 2"/>
          <p:cNvSpPr>
            <a:spLocks noGrp="1"/>
          </p:cNvSpPr>
          <p:nvPr>
            <p:ph sz="quarter" idx="1"/>
          </p:nvPr>
        </p:nvSpPr>
        <p:spPr/>
        <p:txBody>
          <a:bodyPr/>
          <a:lstStyle/>
          <a:p>
            <a:r>
              <a:rPr lang="en-US" dirty="0" smtClean="0"/>
              <a:t>Will register student for co-</a:t>
            </a:r>
            <a:r>
              <a:rPr lang="en-US" dirty="0" err="1" smtClean="0"/>
              <a:t>req</a:t>
            </a:r>
            <a:r>
              <a:rPr lang="en-US" dirty="0" smtClean="0"/>
              <a:t> (if there are scores in Banner and if there are seats) and then post-date hold for 9-8-22.</a:t>
            </a:r>
          </a:p>
          <a:p>
            <a:pPr marL="0" indent="0">
              <a:buNone/>
            </a:pPr>
            <a:endParaRPr lang="en-US" dirty="0" smtClean="0"/>
          </a:p>
          <a:p>
            <a:r>
              <a:rPr lang="en-US" dirty="0" smtClean="0"/>
              <a:t>If student is not able to be registered due to no scores/exemptions, will reach out with testing and retrieval information.  Once student provides scores/exemptions, will post-date hold for 9-8-22.</a:t>
            </a:r>
            <a:endParaRPr lang="en-US" dirty="0"/>
          </a:p>
        </p:txBody>
      </p:sp>
    </p:spTree>
    <p:extLst>
      <p:ext uri="{BB962C8B-B14F-4D97-AF65-F5344CB8AC3E}">
        <p14:creationId xmlns:p14="http://schemas.microsoft.com/office/powerpoint/2010/main" val="91415729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1_Median">
  <a:themeElements>
    <a:clrScheme name="Custom 1">
      <a:dk1>
        <a:sysClr val="windowText" lastClr="000000"/>
      </a:dk1>
      <a:lt1>
        <a:sysClr val="window" lastClr="FFFFFF"/>
      </a:lt1>
      <a:dk2>
        <a:srgbClr val="775F55"/>
      </a:dk2>
      <a:lt2>
        <a:srgbClr val="EBDDC3"/>
      </a:lt2>
      <a:accent1>
        <a:srgbClr val="002060"/>
      </a:accent1>
      <a:accent2>
        <a:srgbClr val="E37929"/>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1836</TotalTime>
  <Words>1021</Words>
  <Application>Microsoft Office PowerPoint</Application>
  <PresentationFormat>On-screen Show (4:3)</PresentationFormat>
  <Paragraphs>89</Paragraphs>
  <Slides>10</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10</vt:i4>
      </vt:variant>
    </vt:vector>
  </HeadingPairs>
  <TitlesOfParts>
    <vt:vector size="17" baseType="lpstr">
      <vt:lpstr>Arial</vt:lpstr>
      <vt:lpstr>Calibri</vt:lpstr>
      <vt:lpstr>Courier New</vt:lpstr>
      <vt:lpstr>Tw Cen MT</vt:lpstr>
      <vt:lpstr>Wingdings</vt:lpstr>
      <vt:lpstr>Wingdings 2</vt:lpstr>
      <vt:lpstr>1_Median</vt:lpstr>
      <vt:lpstr>Why take the TSI?</vt:lpstr>
      <vt:lpstr>Possible TSI Exemptions</vt:lpstr>
      <vt:lpstr>TSI Scores</vt:lpstr>
      <vt:lpstr>TSI 2.0 Reading and Writing</vt:lpstr>
      <vt:lpstr>TSI 2.0 Math</vt:lpstr>
      <vt:lpstr>Math Co-Requisite Courses</vt:lpstr>
      <vt:lpstr>Submitting TSI Scores</vt:lpstr>
      <vt:lpstr>Registration </vt:lpstr>
      <vt:lpstr>Orientation Registration</vt:lpstr>
      <vt:lpstr>Contact Information</vt:lpstr>
    </vt:vector>
  </TitlesOfParts>
  <Company>University of Texas at San Antonio</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 Sandoval</dc:creator>
  <cp:lastModifiedBy>Susan Sandoval</cp:lastModifiedBy>
  <cp:revision>142</cp:revision>
  <cp:lastPrinted>2014-10-13T21:45:18Z</cp:lastPrinted>
  <dcterms:created xsi:type="dcterms:W3CDTF">2013-12-06T14:42:28Z</dcterms:created>
  <dcterms:modified xsi:type="dcterms:W3CDTF">2022-02-28T17:48:14Z</dcterms:modified>
</cp:coreProperties>
</file>