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30"/>
  </p:notesMasterIdLst>
  <p:sldIdLst>
    <p:sldId id="256" r:id="rId6"/>
    <p:sldId id="260" r:id="rId7"/>
    <p:sldId id="279" r:id="rId8"/>
    <p:sldId id="265" r:id="rId9"/>
    <p:sldId id="281" r:id="rId10"/>
    <p:sldId id="266" r:id="rId11"/>
    <p:sldId id="269" r:id="rId12"/>
    <p:sldId id="268" r:id="rId13"/>
    <p:sldId id="282" r:id="rId14"/>
    <p:sldId id="267" r:id="rId15"/>
    <p:sldId id="270" r:id="rId16"/>
    <p:sldId id="283" r:id="rId17"/>
    <p:sldId id="289" r:id="rId18"/>
    <p:sldId id="274" r:id="rId19"/>
    <p:sldId id="285" r:id="rId20"/>
    <p:sldId id="287" r:id="rId21"/>
    <p:sldId id="284" r:id="rId22"/>
    <p:sldId id="286" r:id="rId23"/>
    <p:sldId id="272" r:id="rId24"/>
    <p:sldId id="273" r:id="rId25"/>
    <p:sldId id="275" r:id="rId26"/>
    <p:sldId id="276" r:id="rId27"/>
    <p:sldId id="278" r:id="rId28"/>
    <p:sldId id="288"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08" autoAdjust="0"/>
    <p:restoredTop sz="94660"/>
  </p:normalViewPr>
  <p:slideViewPr>
    <p:cSldViewPr snapToGrid="0" snapToObjects="1">
      <p:cViewPr varScale="1">
        <p:scale>
          <a:sx n="110" d="100"/>
          <a:sy n="110" d="100"/>
        </p:scale>
        <p:origin x="1632"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B2F195-2C31-4041-8727-D26C0C12DC84}" type="datetimeFigureOut">
              <a:rPr lang="en-US" smtClean="0"/>
              <a:t>5/27/2015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D08BF1-E9D3-4201-9F81-62E320BD0507}" type="slidenum">
              <a:rPr lang="en-US" smtClean="0"/>
              <a:t>‹#›</a:t>
            </a:fld>
            <a:endParaRPr lang="en-US"/>
          </a:p>
        </p:txBody>
      </p:sp>
    </p:spTree>
    <p:extLst>
      <p:ext uri="{BB962C8B-B14F-4D97-AF65-F5344CB8AC3E}">
        <p14:creationId xmlns:p14="http://schemas.microsoft.com/office/powerpoint/2010/main" val="1632984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Will add updated screenshot once website is</a:t>
            </a:r>
            <a:r>
              <a:rPr lang="en-US" baseline="0" dirty="0" smtClean="0"/>
              <a:t> updated.</a:t>
            </a:r>
            <a:endParaRPr lang="en-US" dirty="0"/>
          </a:p>
        </p:txBody>
      </p:sp>
      <p:sp>
        <p:nvSpPr>
          <p:cNvPr id="4" name="Slide Number Placeholder 3"/>
          <p:cNvSpPr>
            <a:spLocks noGrp="1"/>
          </p:cNvSpPr>
          <p:nvPr>
            <p:ph type="sldNum" sz="quarter" idx="10"/>
          </p:nvPr>
        </p:nvSpPr>
        <p:spPr/>
        <p:txBody>
          <a:bodyPr/>
          <a:lstStyle/>
          <a:p>
            <a:fld id="{C9D08BF1-E9D3-4201-9F81-62E320BD0507}" type="slidenum">
              <a:rPr lang="en-US" smtClean="0"/>
              <a:t>14</a:t>
            </a:fld>
            <a:endParaRPr lang="en-US"/>
          </a:p>
        </p:txBody>
      </p:sp>
    </p:spTree>
    <p:extLst>
      <p:ext uri="{BB962C8B-B14F-4D97-AF65-F5344CB8AC3E}">
        <p14:creationId xmlns:p14="http://schemas.microsoft.com/office/powerpoint/2010/main" val="905947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2794292-72E5-4A4D-97FA-77D200F12A00}" type="datetimeFigureOut">
              <a:rPr lang="en-US" smtClean="0"/>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0D448A-D197-7F4A-8E84-3B67A649E24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794292-72E5-4A4D-97FA-77D200F12A00}" type="datetimeFigureOut">
              <a:rPr lang="en-US" smtClean="0"/>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0D448A-D197-7F4A-8E84-3B67A649E24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794292-72E5-4A4D-97FA-77D200F12A00}" type="datetimeFigureOut">
              <a:rPr lang="en-US" smtClean="0"/>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0D448A-D197-7F4A-8E84-3B67A649E24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794292-72E5-4A4D-97FA-77D200F12A00}" type="datetimeFigureOut">
              <a:rPr lang="en-US" smtClean="0"/>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0D448A-D197-7F4A-8E84-3B67A649E24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794292-72E5-4A4D-97FA-77D200F12A00}" type="datetimeFigureOut">
              <a:rPr lang="en-US" smtClean="0"/>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0D448A-D197-7F4A-8E84-3B67A649E24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2794292-72E5-4A4D-97FA-77D200F12A00}" type="datetimeFigureOut">
              <a:rPr lang="en-US" smtClean="0"/>
              <a:t>5/27/2015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0D448A-D197-7F4A-8E84-3B67A649E24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2794292-72E5-4A4D-97FA-77D200F12A00}" type="datetimeFigureOut">
              <a:rPr lang="en-US" smtClean="0"/>
              <a:t>5/27/2015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0D448A-D197-7F4A-8E84-3B67A649E24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2794292-72E5-4A4D-97FA-77D200F12A00}" type="datetimeFigureOut">
              <a:rPr lang="en-US" smtClean="0"/>
              <a:t>5/27/2015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0D448A-D197-7F4A-8E84-3B67A649E24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794292-72E5-4A4D-97FA-77D200F12A00}" type="datetimeFigureOut">
              <a:rPr lang="en-US" smtClean="0"/>
              <a:t>5/27/2015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0D448A-D197-7F4A-8E84-3B67A649E24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794292-72E5-4A4D-97FA-77D200F12A00}" type="datetimeFigureOut">
              <a:rPr lang="en-US" smtClean="0"/>
              <a:t>5/27/2015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0D448A-D197-7F4A-8E84-3B67A649E24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794292-72E5-4A4D-97FA-77D200F12A00}" type="datetimeFigureOut">
              <a:rPr lang="en-US" smtClean="0"/>
              <a:t>5/27/2015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0D448A-D197-7F4A-8E84-3B67A649E24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794292-72E5-4A4D-97FA-77D200F12A00}" type="datetimeFigureOut">
              <a:rPr lang="en-US" smtClean="0"/>
              <a:t>5/27/2015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0D448A-D197-7F4A-8E84-3B67A649E24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utsa.edu/testing"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utsa.edu/advise/orientation"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P-cover.png"/>
          <p:cNvPicPr>
            <a:picLocks noChangeAspect="1"/>
          </p:cNvPicPr>
          <p:nvPr/>
        </p:nvPicPr>
        <p:blipFill>
          <a:blip r:embed="rId2"/>
          <a:stretch>
            <a:fillRect/>
          </a:stretch>
        </p:blipFill>
        <p:spPr>
          <a:xfrm>
            <a:off x="0" y="0"/>
            <a:ext cx="9144000" cy="6858000"/>
          </a:xfrm>
          <a:prstGeom prst="rect">
            <a:avLst/>
          </a:prstGeom>
        </p:spPr>
      </p:pic>
      <p:sp>
        <p:nvSpPr>
          <p:cNvPr id="6" name="TextBox 5"/>
          <p:cNvSpPr txBox="1"/>
          <p:nvPr/>
        </p:nvSpPr>
        <p:spPr>
          <a:xfrm>
            <a:off x="4082327" y="4652790"/>
            <a:ext cx="4478189" cy="369332"/>
          </a:xfrm>
          <a:prstGeom prst="rect">
            <a:avLst/>
          </a:prstGeom>
          <a:noFill/>
        </p:spPr>
        <p:txBody>
          <a:bodyPr wrap="square" rtlCol="0">
            <a:spAutoFit/>
          </a:bodyPr>
          <a:lstStyle/>
          <a:p>
            <a:r>
              <a:rPr lang="en-US" b="1" dirty="0" smtClean="0">
                <a:solidFill>
                  <a:srgbClr val="F26000"/>
                </a:solidFill>
                <a:latin typeface="Helvetica"/>
                <a:cs typeface="Helvetica"/>
              </a:rPr>
              <a:t>Orientation Overview</a:t>
            </a:r>
            <a:endParaRPr lang="en-US" b="1" dirty="0">
              <a:solidFill>
                <a:srgbClr val="F26000"/>
              </a:solidFill>
              <a:latin typeface="Helvetica"/>
              <a:cs typeface="Helvetic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rmAutofit fontScale="90000"/>
          </a:bodyPr>
          <a:lstStyle/>
          <a:p>
            <a:r>
              <a:rPr lang="en-US" dirty="0" smtClean="0"/>
              <a:t>Entering Official TSI-A Scores</a:t>
            </a:r>
            <a:endParaRPr lang="en-US" dirty="0"/>
          </a:p>
        </p:txBody>
      </p:sp>
      <p:pic>
        <p:nvPicPr>
          <p:cNvPr id="4" name="Content Placeholder 3"/>
          <p:cNvPicPr>
            <a:picLocks noGrp="1" noChangeAspect="1"/>
          </p:cNvPicPr>
          <p:nvPr>
            <p:ph idx="1"/>
          </p:nvPr>
        </p:nvPicPr>
        <p:blipFill>
          <a:blip r:embed="rId3"/>
          <a:stretch>
            <a:fillRect/>
          </a:stretch>
        </p:blipFill>
        <p:spPr>
          <a:xfrm>
            <a:off x="1398344" y="1600200"/>
            <a:ext cx="6347312" cy="4525963"/>
          </a:xfrm>
          <a:prstGeom prst="rect">
            <a:avLst/>
          </a:prstGeom>
        </p:spPr>
      </p:pic>
    </p:spTree>
    <p:extLst>
      <p:ext uri="{BB962C8B-B14F-4D97-AF65-F5344CB8AC3E}">
        <p14:creationId xmlns:p14="http://schemas.microsoft.com/office/powerpoint/2010/main" val="35972059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rmAutofit fontScale="90000"/>
          </a:bodyPr>
          <a:lstStyle/>
          <a:p>
            <a:r>
              <a:rPr lang="en-US" dirty="0" smtClean="0"/>
              <a:t>AP and Dual Credit</a:t>
            </a:r>
            <a:endParaRPr lang="en-US" dirty="0"/>
          </a:p>
        </p:txBody>
      </p:sp>
      <p:sp>
        <p:nvSpPr>
          <p:cNvPr id="9" name="Content Placeholder 8"/>
          <p:cNvSpPr>
            <a:spLocks noGrp="1"/>
          </p:cNvSpPr>
          <p:nvPr>
            <p:ph idx="1"/>
          </p:nvPr>
        </p:nvSpPr>
        <p:spPr/>
        <p:txBody>
          <a:bodyPr>
            <a:normAutofit fontScale="70000" lnSpcReduction="20000"/>
          </a:bodyPr>
          <a:lstStyle/>
          <a:p>
            <a:r>
              <a:rPr lang="en-US" dirty="0"/>
              <a:t>AP score reports for exams taken during the senior year are not available until July.</a:t>
            </a:r>
          </a:p>
          <a:p>
            <a:pPr lvl="1"/>
            <a:r>
              <a:rPr lang="en-US" dirty="0"/>
              <a:t>If they say they took AP exams during their senior year, but don’t have a report, advise around those courses if possible.</a:t>
            </a:r>
          </a:p>
          <a:p>
            <a:pPr lvl="2"/>
            <a:r>
              <a:rPr lang="en-US" dirty="0"/>
              <a:t>Example:  Student took AP US History during senior year.  Don’t advise for History</a:t>
            </a:r>
            <a:r>
              <a:rPr lang="en-US" dirty="0" smtClean="0"/>
              <a:t>.</a:t>
            </a:r>
          </a:p>
          <a:p>
            <a:pPr marL="0" indent="0">
              <a:buNone/>
            </a:pPr>
            <a:endParaRPr lang="en-US" dirty="0" smtClean="0"/>
          </a:p>
          <a:p>
            <a:pPr marL="228600" lvl="1">
              <a:spcBef>
                <a:spcPts val="1000"/>
              </a:spcBef>
            </a:pPr>
            <a:r>
              <a:rPr lang="en-US" dirty="0" smtClean="0"/>
              <a:t>If </a:t>
            </a:r>
            <a:r>
              <a:rPr lang="en-US" dirty="0"/>
              <a:t>a student passes the AP Government, they must successfully complete POL 1133 </a:t>
            </a:r>
            <a:r>
              <a:rPr lang="en-US" dirty="0" smtClean="0"/>
              <a:t>at UTSA before </a:t>
            </a:r>
            <a:r>
              <a:rPr lang="en-US" dirty="0"/>
              <a:t>the POL 1013 credit will appear on their </a:t>
            </a:r>
            <a:r>
              <a:rPr lang="en-US" dirty="0" smtClean="0"/>
              <a:t>transcript.  POL 1013 will be awarded within 2 weeks after semester grades roll.</a:t>
            </a:r>
          </a:p>
          <a:p>
            <a:pPr marL="0" lvl="1" indent="0">
              <a:spcBef>
                <a:spcPts val="1000"/>
              </a:spcBef>
              <a:buNone/>
            </a:pPr>
            <a:endParaRPr lang="en-US" dirty="0">
              <a:solidFill>
                <a:srgbClr val="FF0000"/>
              </a:solidFill>
            </a:endParaRPr>
          </a:p>
          <a:p>
            <a:r>
              <a:rPr lang="en-US" dirty="0"/>
              <a:t>AP list of scores</a:t>
            </a:r>
          </a:p>
          <a:p>
            <a:pPr marL="0" indent="0">
              <a:buNone/>
            </a:pPr>
            <a:r>
              <a:rPr lang="en-US" dirty="0" smtClean="0">
                <a:hlinkClick r:id="rId3"/>
              </a:rPr>
              <a:t>www.utsa.edu/testing</a:t>
            </a:r>
            <a:endParaRPr lang="en-US" dirty="0"/>
          </a:p>
        </p:txBody>
      </p:sp>
    </p:spTree>
    <p:extLst>
      <p:ext uri="{BB962C8B-B14F-4D97-AF65-F5344CB8AC3E}">
        <p14:creationId xmlns:p14="http://schemas.microsoft.com/office/powerpoint/2010/main" val="36844870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rmAutofit fontScale="90000"/>
          </a:bodyPr>
          <a:lstStyle/>
          <a:p>
            <a:r>
              <a:rPr lang="en-US" dirty="0" smtClean="0"/>
              <a:t>Standard Pre-Advising Content</a:t>
            </a:r>
            <a:endParaRPr lang="en-US" dirty="0"/>
          </a:p>
        </p:txBody>
      </p:sp>
      <p:sp>
        <p:nvSpPr>
          <p:cNvPr id="9" name="Content Placeholder 8"/>
          <p:cNvSpPr>
            <a:spLocks noGrp="1"/>
          </p:cNvSpPr>
          <p:nvPr>
            <p:ph idx="1"/>
          </p:nvPr>
        </p:nvSpPr>
        <p:spPr/>
        <p:txBody>
          <a:bodyPr>
            <a:normAutofit fontScale="55000" lnSpcReduction="20000"/>
          </a:bodyPr>
          <a:lstStyle/>
          <a:p>
            <a:pPr lvl="0"/>
            <a:r>
              <a:rPr lang="en-US" dirty="0" smtClean="0"/>
              <a:t>ASAP </a:t>
            </a:r>
            <a:r>
              <a:rPr lang="en-US" dirty="0"/>
              <a:t>Navigation </a:t>
            </a:r>
          </a:p>
          <a:p>
            <a:pPr lvl="2">
              <a:lnSpc>
                <a:spcPct val="120000"/>
              </a:lnSpc>
            </a:pPr>
            <a:r>
              <a:rPr lang="en-US" dirty="0" smtClean="0"/>
              <a:t>explain </a:t>
            </a:r>
            <a:r>
              <a:rPr lang="en-US" dirty="0"/>
              <a:t>course schedule, numbering system, </a:t>
            </a:r>
            <a:r>
              <a:rPr lang="en-US"/>
              <a:t>upper/lower </a:t>
            </a:r>
            <a:r>
              <a:rPr lang="en-US" smtClean="0"/>
              <a:t>division</a:t>
            </a:r>
            <a:endParaRPr lang="en-US" dirty="0"/>
          </a:p>
          <a:p>
            <a:pPr marL="914400" lvl="2" indent="0">
              <a:lnSpc>
                <a:spcPct val="120000"/>
              </a:lnSpc>
              <a:buNone/>
            </a:pPr>
            <a:endParaRPr lang="en-US" dirty="0"/>
          </a:p>
          <a:p>
            <a:pPr lvl="2">
              <a:lnSpc>
                <a:spcPct val="120000"/>
              </a:lnSpc>
            </a:pPr>
            <a:r>
              <a:rPr lang="en-US" dirty="0"/>
              <a:t>give quick examples of the types of information that can be found in ASAP such as financial aid, billing summary, holds, etc. </a:t>
            </a:r>
            <a:endParaRPr lang="en-US" dirty="0" smtClean="0"/>
          </a:p>
          <a:p>
            <a:pPr marL="914400" lvl="2" indent="0">
              <a:lnSpc>
                <a:spcPct val="120000"/>
              </a:lnSpc>
              <a:buNone/>
            </a:pPr>
            <a:endParaRPr lang="en-US" dirty="0" smtClean="0"/>
          </a:p>
          <a:p>
            <a:pPr lvl="2">
              <a:lnSpc>
                <a:spcPct val="120000"/>
              </a:lnSpc>
            </a:pPr>
            <a:r>
              <a:rPr lang="en-US" dirty="0" smtClean="0"/>
              <a:t>introduce </a:t>
            </a:r>
            <a:r>
              <a:rPr lang="en-US" dirty="0"/>
              <a:t>the existence of the UTSA catalog and </a:t>
            </a:r>
            <a:r>
              <a:rPr lang="en-US" dirty="0" smtClean="0"/>
              <a:t>Information Bulletin</a:t>
            </a:r>
            <a:r>
              <a:rPr lang="en-US" dirty="0"/>
              <a:t>, which are also found on the ASAP home </a:t>
            </a:r>
            <a:r>
              <a:rPr lang="en-US" dirty="0" smtClean="0"/>
              <a:t>page</a:t>
            </a:r>
          </a:p>
          <a:p>
            <a:pPr lvl="2"/>
            <a:endParaRPr lang="en-US" dirty="0"/>
          </a:p>
          <a:p>
            <a:pPr lvl="0"/>
            <a:r>
              <a:rPr lang="en-US" dirty="0"/>
              <a:t>Explanation of the advisor’s role, as opposed to the role of a high school </a:t>
            </a:r>
            <a:r>
              <a:rPr lang="en-US" dirty="0" smtClean="0"/>
              <a:t>counselor</a:t>
            </a:r>
          </a:p>
          <a:p>
            <a:pPr lvl="0"/>
            <a:endParaRPr lang="en-US" dirty="0"/>
          </a:p>
          <a:p>
            <a:pPr lvl="0"/>
            <a:r>
              <a:rPr lang="en-US" dirty="0"/>
              <a:t>Take specific steps to build a foundation for the relationship with the student’s assigned advisor and center – ideas are games, store contact info on phones, introductions, open ended dialogue, etc. </a:t>
            </a:r>
            <a:endParaRPr lang="en-US" dirty="0" smtClean="0"/>
          </a:p>
          <a:p>
            <a:pPr marL="0" lvl="0" indent="0">
              <a:buNone/>
            </a:pPr>
            <a:endParaRPr lang="en-US" dirty="0" smtClean="0"/>
          </a:p>
          <a:p>
            <a:pPr lvl="0"/>
            <a:r>
              <a:rPr lang="en-US" dirty="0" smtClean="0"/>
              <a:t>Gateway course</a:t>
            </a:r>
            <a:endParaRPr lang="en-US" dirty="0"/>
          </a:p>
          <a:p>
            <a:pPr marL="0" indent="0">
              <a:buNone/>
            </a:pPr>
            <a:endParaRPr lang="en-US" dirty="0"/>
          </a:p>
          <a:p>
            <a:endParaRPr lang="en-US" dirty="0"/>
          </a:p>
        </p:txBody>
      </p:sp>
    </p:spTree>
    <p:extLst>
      <p:ext uri="{BB962C8B-B14F-4D97-AF65-F5344CB8AC3E}">
        <p14:creationId xmlns:p14="http://schemas.microsoft.com/office/powerpoint/2010/main" val="3725674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rmAutofit fontScale="90000"/>
          </a:bodyPr>
          <a:lstStyle/>
          <a:p>
            <a:r>
              <a:rPr lang="en-US" dirty="0" smtClean="0"/>
              <a:t>Standard Pre-Advising Content</a:t>
            </a:r>
            <a:endParaRPr lang="en-US" dirty="0"/>
          </a:p>
        </p:txBody>
      </p:sp>
      <p:sp>
        <p:nvSpPr>
          <p:cNvPr id="9" name="Content Placeholder 8"/>
          <p:cNvSpPr>
            <a:spLocks noGrp="1"/>
          </p:cNvSpPr>
          <p:nvPr>
            <p:ph idx="1"/>
          </p:nvPr>
        </p:nvSpPr>
        <p:spPr/>
        <p:txBody>
          <a:bodyPr>
            <a:normAutofit fontScale="70000" lnSpcReduction="20000"/>
          </a:bodyPr>
          <a:lstStyle/>
          <a:p>
            <a:r>
              <a:rPr lang="en-US" dirty="0" smtClean="0"/>
              <a:t>Review contents of </a:t>
            </a:r>
            <a:r>
              <a:rPr lang="en-US" dirty="0" smtClean="0">
                <a:hlinkClick r:id="rId3"/>
              </a:rPr>
              <a:t>www.utsa.edu/advise/orientation</a:t>
            </a:r>
            <a:r>
              <a:rPr lang="en-US" dirty="0" smtClean="0"/>
              <a:t> </a:t>
            </a:r>
          </a:p>
          <a:p>
            <a:endParaRPr lang="en-US" dirty="0" smtClean="0"/>
          </a:p>
          <a:p>
            <a:r>
              <a:rPr lang="en-US" dirty="0" smtClean="0"/>
              <a:t>Review </a:t>
            </a:r>
            <a:r>
              <a:rPr lang="en-US" dirty="0"/>
              <a:t>core/University College/major requirements</a:t>
            </a:r>
            <a:r>
              <a:rPr lang="en-US" dirty="0" smtClean="0"/>
              <a:t>.</a:t>
            </a:r>
          </a:p>
          <a:p>
            <a:endParaRPr lang="en-US" dirty="0"/>
          </a:p>
          <a:p>
            <a:r>
              <a:rPr lang="en-US" dirty="0"/>
              <a:t>Give an overview of what the advising session will entail</a:t>
            </a:r>
            <a:r>
              <a:rPr lang="en-US" dirty="0" smtClean="0"/>
              <a:t>.</a:t>
            </a:r>
          </a:p>
          <a:p>
            <a:endParaRPr lang="en-US" dirty="0"/>
          </a:p>
          <a:p>
            <a:r>
              <a:rPr lang="en-US" dirty="0"/>
              <a:t>Accept any transcripts or scores the student may have at that time</a:t>
            </a:r>
            <a:r>
              <a:rPr lang="en-US" dirty="0" smtClean="0"/>
              <a:t>.</a:t>
            </a:r>
          </a:p>
          <a:p>
            <a:pPr marL="0" indent="0">
              <a:buNone/>
            </a:pPr>
            <a:endParaRPr lang="en-US" dirty="0"/>
          </a:p>
          <a:p>
            <a:r>
              <a:rPr lang="en-US" dirty="0"/>
              <a:t>Assign homework.</a:t>
            </a:r>
          </a:p>
          <a:p>
            <a:pPr lvl="1"/>
            <a:r>
              <a:rPr lang="en-US" dirty="0"/>
              <a:t>Students need to come to appointment with </a:t>
            </a:r>
            <a:r>
              <a:rPr lang="en-US" dirty="0" smtClean="0"/>
              <a:t>a</a:t>
            </a:r>
            <a:r>
              <a:rPr lang="en-US" dirty="0">
                <a:solidFill>
                  <a:srgbClr val="FF0000"/>
                </a:solidFill>
              </a:rPr>
              <a:t> </a:t>
            </a:r>
            <a:r>
              <a:rPr lang="en-US" dirty="0" smtClean="0"/>
              <a:t>set</a:t>
            </a:r>
            <a:r>
              <a:rPr lang="en-US" dirty="0" smtClean="0">
                <a:solidFill>
                  <a:srgbClr val="FF0000"/>
                </a:solidFill>
              </a:rPr>
              <a:t> </a:t>
            </a:r>
            <a:r>
              <a:rPr lang="en-US" dirty="0" smtClean="0"/>
              <a:t>of </a:t>
            </a:r>
            <a:r>
              <a:rPr lang="en-US" dirty="0"/>
              <a:t>courses they would like to take in the </a:t>
            </a:r>
            <a:r>
              <a:rPr lang="en-US" dirty="0" smtClean="0"/>
              <a:t>fall.  </a:t>
            </a:r>
            <a:endParaRPr lang="en-US" dirty="0"/>
          </a:p>
          <a:p>
            <a:endParaRPr lang="en-US" dirty="0"/>
          </a:p>
        </p:txBody>
      </p:sp>
    </p:spTree>
    <p:extLst>
      <p:ext uri="{BB962C8B-B14F-4D97-AF65-F5344CB8AC3E}">
        <p14:creationId xmlns:p14="http://schemas.microsoft.com/office/powerpoint/2010/main" val="28351346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rmAutofit fontScale="90000"/>
          </a:bodyPr>
          <a:lstStyle/>
          <a:p>
            <a:r>
              <a:rPr lang="en-US" dirty="0" smtClean="0"/>
              <a:t>Common Forms Website</a:t>
            </a:r>
            <a:endParaRPr lang="en-US" dirty="0"/>
          </a:p>
        </p:txBody>
      </p:sp>
      <p:sp>
        <p:nvSpPr>
          <p:cNvPr id="3" name="Rounded Rectangle 2"/>
          <p:cNvSpPr/>
          <p:nvPr/>
        </p:nvSpPr>
        <p:spPr>
          <a:xfrm>
            <a:off x="2613804" y="1417637"/>
            <a:ext cx="3916392" cy="263106"/>
          </a:xfrm>
          <a:prstGeom prst="roundRect">
            <a:avLst/>
          </a:prstGeom>
          <a:no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b="1" dirty="0" smtClean="0">
                <a:solidFill>
                  <a:srgbClr val="002060"/>
                </a:solidFill>
              </a:rPr>
              <a:t>www.utsa.edu/advise/orientation</a:t>
            </a:r>
            <a:endParaRPr lang="en-US" b="1" dirty="0">
              <a:solidFill>
                <a:srgbClr val="002060"/>
              </a:solidFill>
            </a:endParaRPr>
          </a:p>
        </p:txBody>
      </p:sp>
      <p:pic>
        <p:nvPicPr>
          <p:cNvPr id="9" name="Content Placeholder 8"/>
          <p:cNvPicPr>
            <a:picLocks noGrp="1" noChangeAspect="1"/>
          </p:cNvPicPr>
          <p:nvPr>
            <p:ph idx="1"/>
          </p:nvPr>
        </p:nvPicPr>
        <p:blipFill>
          <a:blip r:embed="rId4"/>
          <a:stretch>
            <a:fillRect/>
          </a:stretch>
        </p:blipFill>
        <p:spPr>
          <a:xfrm>
            <a:off x="1338709" y="1874837"/>
            <a:ext cx="6466582" cy="4525963"/>
          </a:xfrm>
          <a:prstGeom prst="rect">
            <a:avLst/>
          </a:prstGeom>
        </p:spPr>
      </p:pic>
    </p:spTree>
    <p:extLst>
      <p:ext uri="{BB962C8B-B14F-4D97-AF65-F5344CB8AC3E}">
        <p14:creationId xmlns:p14="http://schemas.microsoft.com/office/powerpoint/2010/main" val="26181770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Autofit/>
          </a:bodyPr>
          <a:lstStyle/>
          <a:p>
            <a:r>
              <a:rPr lang="en-US" sz="2800" dirty="0" smtClean="0"/>
              <a:t>Individual Advising Session </a:t>
            </a:r>
            <a:br>
              <a:rPr lang="en-US" sz="2800" dirty="0" smtClean="0"/>
            </a:br>
            <a:endParaRPr lang="en-US" sz="2800" dirty="0"/>
          </a:p>
        </p:txBody>
      </p:sp>
      <p:sp>
        <p:nvSpPr>
          <p:cNvPr id="4" name="Content Placeholder 3"/>
          <p:cNvSpPr>
            <a:spLocks noGrp="1"/>
          </p:cNvSpPr>
          <p:nvPr>
            <p:ph idx="1"/>
          </p:nvPr>
        </p:nvSpPr>
        <p:spPr/>
        <p:txBody>
          <a:bodyPr>
            <a:normAutofit fontScale="85000" lnSpcReduction="20000"/>
          </a:bodyPr>
          <a:lstStyle/>
          <a:p>
            <a:pPr marL="0" indent="0" algn="ctr">
              <a:buNone/>
            </a:pPr>
            <a:r>
              <a:rPr lang="en-US" u="sng" dirty="0" smtClean="0"/>
              <a:t>Appointment Times</a:t>
            </a:r>
          </a:p>
          <a:p>
            <a:pPr marL="0" indent="0">
              <a:buNone/>
            </a:pPr>
            <a:r>
              <a:rPr lang="en-US" dirty="0" smtClean="0"/>
              <a:t>        		8:00AM					1:30PM</a:t>
            </a:r>
          </a:p>
          <a:p>
            <a:pPr marL="0" indent="0">
              <a:buNone/>
            </a:pPr>
            <a:r>
              <a:rPr lang="en-US" dirty="0"/>
              <a:t>	</a:t>
            </a:r>
            <a:r>
              <a:rPr lang="en-US" dirty="0" smtClean="0"/>
              <a:t>		8:45AM					2:15PM</a:t>
            </a:r>
          </a:p>
          <a:p>
            <a:pPr marL="0" indent="0">
              <a:buNone/>
            </a:pPr>
            <a:r>
              <a:rPr lang="en-US" dirty="0"/>
              <a:t>	</a:t>
            </a:r>
            <a:r>
              <a:rPr lang="en-US" dirty="0" smtClean="0"/>
              <a:t>		9:30AM					3:00PM</a:t>
            </a:r>
          </a:p>
          <a:p>
            <a:pPr marL="0" indent="0">
              <a:buNone/>
            </a:pPr>
            <a:r>
              <a:rPr lang="en-US" dirty="0"/>
              <a:t>	</a:t>
            </a:r>
            <a:r>
              <a:rPr lang="en-US" dirty="0" smtClean="0"/>
              <a:t>		10:15AM				3:45PM</a:t>
            </a:r>
          </a:p>
          <a:p>
            <a:pPr marL="0" indent="0">
              <a:buNone/>
            </a:pPr>
            <a:r>
              <a:rPr lang="en-US" dirty="0"/>
              <a:t>	</a:t>
            </a:r>
            <a:r>
              <a:rPr lang="en-US" dirty="0" smtClean="0"/>
              <a:t>		11:00AM					4:30PM</a:t>
            </a:r>
          </a:p>
          <a:p>
            <a:pPr marL="0" indent="0">
              <a:buNone/>
            </a:pPr>
            <a:r>
              <a:rPr lang="en-US" dirty="0"/>
              <a:t>	</a:t>
            </a:r>
            <a:r>
              <a:rPr lang="en-US" dirty="0" smtClean="0"/>
              <a:t>		11:45AM					</a:t>
            </a:r>
          </a:p>
          <a:p>
            <a:pPr marL="0" indent="0">
              <a:buNone/>
            </a:pPr>
            <a:r>
              <a:rPr lang="en-US" dirty="0"/>
              <a:t>Students are randomly assigned to one of these 45-minute appointment times by center</a:t>
            </a:r>
          </a:p>
          <a:p>
            <a:pPr marL="0" indent="0">
              <a:buNone/>
            </a:pPr>
            <a:endParaRPr lang="en-US" dirty="0" smtClean="0"/>
          </a:p>
          <a:p>
            <a:pPr marL="0" indent="0">
              <a:buNone/>
            </a:pPr>
            <a:r>
              <a:rPr lang="en-US" dirty="0" smtClean="0"/>
              <a:t>	</a:t>
            </a:r>
          </a:p>
          <a:p>
            <a:endParaRPr lang="en-US" dirty="0" smtClean="0"/>
          </a:p>
          <a:p>
            <a:endParaRPr lang="en-US" dirty="0"/>
          </a:p>
          <a:p>
            <a:endParaRPr lang="en-US" dirty="0" smtClean="0"/>
          </a:p>
          <a:p>
            <a:pPr marL="0" indent="0">
              <a:buNone/>
            </a:pPr>
            <a:endParaRPr lang="en-US" dirty="0" smtClean="0"/>
          </a:p>
          <a:p>
            <a:pPr marL="0" indent="0">
              <a:buNone/>
            </a:pPr>
            <a:endParaRPr lang="en-US" dirty="0"/>
          </a:p>
          <a:p>
            <a:endParaRPr lang="en-US" dirty="0" smtClean="0"/>
          </a:p>
        </p:txBody>
      </p:sp>
      <p:sp>
        <p:nvSpPr>
          <p:cNvPr id="6" name="Rounded Rectangle 5"/>
          <p:cNvSpPr/>
          <p:nvPr/>
        </p:nvSpPr>
        <p:spPr>
          <a:xfrm>
            <a:off x="3308230" y="1014809"/>
            <a:ext cx="2001328" cy="373842"/>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FRESHMAN</a:t>
            </a:r>
            <a:endParaRPr lang="en-US" dirty="0"/>
          </a:p>
        </p:txBody>
      </p:sp>
      <p:sp>
        <p:nvSpPr>
          <p:cNvPr id="2" name="Rectangle 1"/>
          <p:cNvSpPr/>
          <p:nvPr/>
        </p:nvSpPr>
        <p:spPr>
          <a:xfrm>
            <a:off x="3717984" y="1997015"/>
            <a:ext cx="1181819" cy="228168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t>Lunch</a:t>
            </a:r>
          </a:p>
          <a:p>
            <a:pPr algn="ctr"/>
            <a:r>
              <a:rPr lang="en-US" sz="1600" dirty="0" smtClean="0"/>
              <a:t>12:30-1:30</a:t>
            </a:r>
            <a:endParaRPr lang="en-US" sz="1600" dirty="0"/>
          </a:p>
        </p:txBody>
      </p:sp>
      <p:sp>
        <p:nvSpPr>
          <p:cNvPr id="10" name="Rounded Rectangle 9"/>
          <p:cNvSpPr/>
          <p:nvPr/>
        </p:nvSpPr>
        <p:spPr>
          <a:xfrm>
            <a:off x="983409" y="5443268"/>
            <a:ext cx="7177177" cy="707366"/>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Freshman appointment cards will be distributed by each center during the Pre-Advising Session</a:t>
            </a:r>
            <a:endParaRPr lang="en-US" b="1" dirty="0"/>
          </a:p>
        </p:txBody>
      </p:sp>
    </p:spTree>
    <p:extLst>
      <p:ext uri="{BB962C8B-B14F-4D97-AF65-F5344CB8AC3E}">
        <p14:creationId xmlns:p14="http://schemas.microsoft.com/office/powerpoint/2010/main" val="4586858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Autofit/>
          </a:bodyPr>
          <a:lstStyle/>
          <a:p>
            <a:r>
              <a:rPr lang="en-US" sz="2800" dirty="0" smtClean="0"/>
              <a:t>Individual Advising Session </a:t>
            </a:r>
            <a:br>
              <a:rPr lang="en-US" sz="2800" dirty="0" smtClean="0"/>
            </a:br>
            <a:endParaRPr lang="en-US" sz="2800" dirty="0"/>
          </a:p>
        </p:txBody>
      </p:sp>
      <p:sp>
        <p:nvSpPr>
          <p:cNvPr id="4" name="Content Placeholder 3"/>
          <p:cNvSpPr>
            <a:spLocks noGrp="1"/>
          </p:cNvSpPr>
          <p:nvPr>
            <p:ph idx="1"/>
          </p:nvPr>
        </p:nvSpPr>
        <p:spPr/>
        <p:txBody>
          <a:bodyPr>
            <a:normAutofit fontScale="77500" lnSpcReduction="20000"/>
          </a:bodyPr>
          <a:lstStyle/>
          <a:p>
            <a:endParaRPr lang="en-US" dirty="0" smtClean="0"/>
          </a:p>
          <a:p>
            <a:r>
              <a:rPr lang="en-US" dirty="0" smtClean="0"/>
              <a:t>Review </a:t>
            </a:r>
            <a:r>
              <a:rPr lang="en-US" dirty="0"/>
              <a:t>materials </a:t>
            </a:r>
            <a:r>
              <a:rPr lang="en-US" dirty="0" smtClean="0"/>
              <a:t>located on the common forms website</a:t>
            </a:r>
          </a:p>
          <a:p>
            <a:endParaRPr lang="en-US" dirty="0" smtClean="0"/>
          </a:p>
          <a:p>
            <a:r>
              <a:rPr lang="en-US" dirty="0" smtClean="0"/>
              <a:t>Promote registering for 15 credit hours to finish in 4</a:t>
            </a:r>
          </a:p>
          <a:p>
            <a:endParaRPr lang="en-US" dirty="0" smtClean="0"/>
          </a:p>
          <a:p>
            <a:r>
              <a:rPr lang="en-US" dirty="0" smtClean="0"/>
              <a:t>Be </a:t>
            </a:r>
            <a:r>
              <a:rPr lang="en-US" dirty="0"/>
              <a:t>sure to notate in Global if student chooses not to take minimum of 15 </a:t>
            </a:r>
            <a:r>
              <a:rPr lang="en-US" dirty="0" smtClean="0"/>
              <a:t>hours</a:t>
            </a:r>
          </a:p>
          <a:p>
            <a:endParaRPr lang="en-US" dirty="0" smtClean="0"/>
          </a:p>
          <a:p>
            <a:r>
              <a:rPr lang="en-US" dirty="0" smtClean="0"/>
              <a:t>Students need to register for AIS 1203 or UPM1000</a:t>
            </a:r>
            <a:r>
              <a:rPr lang="en-US" dirty="0"/>
              <a:t>, </a:t>
            </a:r>
            <a:r>
              <a:rPr lang="en-US" dirty="0" smtClean="0"/>
              <a:t>Writing, Math in fall semester.</a:t>
            </a:r>
            <a:endParaRPr lang="en-US" dirty="0"/>
          </a:p>
          <a:p>
            <a:endParaRPr lang="en-US" dirty="0"/>
          </a:p>
        </p:txBody>
      </p:sp>
      <p:sp>
        <p:nvSpPr>
          <p:cNvPr id="6" name="Rounded Rectangle 5"/>
          <p:cNvSpPr/>
          <p:nvPr/>
        </p:nvSpPr>
        <p:spPr>
          <a:xfrm>
            <a:off x="3571336" y="1043796"/>
            <a:ext cx="2001328" cy="373842"/>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FRESHMAN</a:t>
            </a:r>
            <a:endParaRPr lang="en-US" dirty="0"/>
          </a:p>
        </p:txBody>
      </p:sp>
    </p:spTree>
    <p:extLst>
      <p:ext uri="{BB962C8B-B14F-4D97-AF65-F5344CB8AC3E}">
        <p14:creationId xmlns:p14="http://schemas.microsoft.com/office/powerpoint/2010/main" val="6871430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a:xfrm>
            <a:off x="714895" y="5378335"/>
            <a:ext cx="7780712" cy="681643"/>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w="0"/>
              <a:solidFill>
                <a:schemeClr val="tx1"/>
              </a:solidFill>
              <a:effectLst>
                <a:outerShdw blurRad="38100" dist="19050" dir="2700000" algn="tl" rotWithShape="0">
                  <a:schemeClr val="dk1">
                    <a:alpha val="40000"/>
                  </a:schemeClr>
                </a:outerShdw>
              </a:effectLst>
            </a:endParaRPr>
          </a:p>
        </p:txBody>
      </p:sp>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Autofit/>
          </a:bodyPr>
          <a:lstStyle/>
          <a:p>
            <a:r>
              <a:rPr lang="en-US" sz="2800" dirty="0" smtClean="0"/>
              <a:t>Individual Advising Session </a:t>
            </a:r>
            <a:br>
              <a:rPr lang="en-US" sz="2800" dirty="0" smtClean="0"/>
            </a:br>
            <a:endParaRPr lang="en-US" sz="2800" dirty="0"/>
          </a:p>
        </p:txBody>
      </p:sp>
      <p:sp>
        <p:nvSpPr>
          <p:cNvPr id="4" name="Content Placeholder 3"/>
          <p:cNvSpPr>
            <a:spLocks noGrp="1"/>
          </p:cNvSpPr>
          <p:nvPr>
            <p:ph idx="1"/>
          </p:nvPr>
        </p:nvSpPr>
        <p:spPr/>
        <p:txBody>
          <a:bodyPr>
            <a:normAutofit/>
          </a:bodyPr>
          <a:lstStyle/>
          <a:p>
            <a:r>
              <a:rPr lang="en-US" sz="2000" dirty="0" smtClean="0"/>
              <a:t>Do </a:t>
            </a:r>
            <a:r>
              <a:rPr lang="en-US" sz="2000" dirty="0"/>
              <a:t>your best to give any overrides or approvals needed during session.  If you run out of time, </a:t>
            </a:r>
            <a:r>
              <a:rPr lang="en-US" sz="2000" dirty="0" smtClean="0"/>
              <a:t>Dainon and Shannon </a:t>
            </a:r>
            <a:r>
              <a:rPr lang="en-US" sz="2000" dirty="0"/>
              <a:t>will set </a:t>
            </a:r>
            <a:r>
              <a:rPr lang="en-US" sz="2000" dirty="0" smtClean="0"/>
              <a:t>when </a:t>
            </a:r>
            <a:r>
              <a:rPr lang="en-US" sz="2000" dirty="0"/>
              <a:t>student comes to the </a:t>
            </a:r>
            <a:r>
              <a:rPr lang="en-US" sz="2000" dirty="0" smtClean="0"/>
              <a:t>lab</a:t>
            </a:r>
          </a:p>
          <a:p>
            <a:pPr marL="0" indent="0">
              <a:buNone/>
            </a:pPr>
            <a:endParaRPr lang="en-US" sz="2000" dirty="0"/>
          </a:p>
          <a:p>
            <a:r>
              <a:rPr lang="en-US" sz="2000" dirty="0"/>
              <a:t>Students can register in the advising center or the computer lab on the 3</a:t>
            </a:r>
            <a:r>
              <a:rPr lang="en-US" sz="2000" baseline="30000" dirty="0"/>
              <a:t>rd</a:t>
            </a:r>
            <a:r>
              <a:rPr lang="en-US" sz="2000" dirty="0"/>
              <a:t> floor of the </a:t>
            </a:r>
            <a:r>
              <a:rPr lang="en-US" sz="2000" dirty="0" smtClean="0"/>
              <a:t>JPL</a:t>
            </a:r>
          </a:p>
          <a:p>
            <a:endParaRPr lang="en-US" sz="2000" dirty="0" smtClean="0"/>
          </a:p>
          <a:p>
            <a:r>
              <a:rPr lang="en-US" sz="2000" dirty="0" smtClean="0"/>
              <a:t>OFP </a:t>
            </a:r>
            <a:r>
              <a:rPr lang="en-US" sz="2000" dirty="0"/>
              <a:t>will have a table set up in the </a:t>
            </a:r>
            <a:r>
              <a:rPr lang="en-US" sz="2000" dirty="0" err="1"/>
              <a:t>Sombrilla</a:t>
            </a:r>
            <a:r>
              <a:rPr lang="en-US" sz="2000" dirty="0"/>
              <a:t> to help </a:t>
            </a:r>
            <a:r>
              <a:rPr lang="en-US" sz="2000" dirty="0" smtClean="0"/>
              <a:t>guide students to </a:t>
            </a:r>
            <a:r>
              <a:rPr lang="en-US" sz="2000" dirty="0"/>
              <a:t>the </a:t>
            </a:r>
            <a:r>
              <a:rPr lang="en-US" sz="2000" dirty="0" smtClean="0"/>
              <a:t>JPL computer lab</a:t>
            </a:r>
          </a:p>
          <a:p>
            <a:endParaRPr lang="en-US" dirty="0" smtClean="0"/>
          </a:p>
          <a:p>
            <a:pPr marL="342900" lvl="1" indent="-342900">
              <a:buFont typeface="Arial"/>
              <a:buChar char="•"/>
            </a:pPr>
            <a:endParaRPr lang="en-US" dirty="0" smtClean="0"/>
          </a:p>
          <a:p>
            <a:endParaRPr lang="en-US" dirty="0" smtClean="0"/>
          </a:p>
          <a:p>
            <a:endParaRPr lang="en-US" dirty="0"/>
          </a:p>
          <a:p>
            <a:endParaRPr lang="en-US" dirty="0"/>
          </a:p>
        </p:txBody>
      </p:sp>
      <p:sp>
        <p:nvSpPr>
          <p:cNvPr id="6" name="Rounded Rectangle 5"/>
          <p:cNvSpPr/>
          <p:nvPr/>
        </p:nvSpPr>
        <p:spPr>
          <a:xfrm>
            <a:off x="3571336" y="1043796"/>
            <a:ext cx="2001328" cy="373842"/>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FRESHMAN</a:t>
            </a:r>
            <a:endParaRPr lang="en-US" dirty="0"/>
          </a:p>
        </p:txBody>
      </p:sp>
      <p:sp>
        <p:nvSpPr>
          <p:cNvPr id="10" name="Rounded Rectangle 9"/>
          <p:cNvSpPr/>
          <p:nvPr/>
        </p:nvSpPr>
        <p:spPr>
          <a:xfrm>
            <a:off x="681644" y="5070606"/>
            <a:ext cx="7780712" cy="681643"/>
          </a:xfrm>
          <a:prstGeom prst="round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marL="0" lvl="1"/>
            <a:r>
              <a:rPr lang="en-US" dirty="0"/>
              <a:t>Student MUST visit the computer lab to close out orientation (survey and Rowdy Link)</a:t>
            </a:r>
          </a:p>
        </p:txBody>
      </p:sp>
    </p:spTree>
    <p:extLst>
      <p:ext uri="{BB962C8B-B14F-4D97-AF65-F5344CB8AC3E}">
        <p14:creationId xmlns:p14="http://schemas.microsoft.com/office/powerpoint/2010/main" val="5016861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Autofit/>
          </a:bodyPr>
          <a:lstStyle/>
          <a:p>
            <a:r>
              <a:rPr lang="en-US" sz="2800" dirty="0" smtClean="0"/>
              <a:t>Individual Advising Session </a:t>
            </a:r>
            <a:br>
              <a:rPr lang="en-US" sz="2800" dirty="0" smtClean="0"/>
            </a:br>
            <a:endParaRPr lang="en-US" sz="2800" dirty="0"/>
          </a:p>
        </p:txBody>
      </p:sp>
      <p:sp>
        <p:nvSpPr>
          <p:cNvPr id="4" name="Content Placeholder 3"/>
          <p:cNvSpPr>
            <a:spLocks noGrp="1"/>
          </p:cNvSpPr>
          <p:nvPr>
            <p:ph idx="1"/>
          </p:nvPr>
        </p:nvSpPr>
        <p:spPr/>
        <p:txBody>
          <a:bodyPr>
            <a:normAutofit fontScale="85000" lnSpcReduction="20000"/>
          </a:bodyPr>
          <a:lstStyle/>
          <a:p>
            <a:pPr marL="0" indent="0" algn="ctr">
              <a:buNone/>
            </a:pPr>
            <a:endParaRPr lang="en-US" sz="1300" u="sng" dirty="0" smtClean="0"/>
          </a:p>
          <a:p>
            <a:pPr marL="0" indent="0" algn="ctr">
              <a:buNone/>
            </a:pPr>
            <a:r>
              <a:rPr lang="en-US" u="sng" dirty="0" smtClean="0"/>
              <a:t>Appointment Times</a:t>
            </a:r>
          </a:p>
          <a:p>
            <a:pPr marL="0" indent="0">
              <a:buNone/>
            </a:pPr>
            <a:r>
              <a:rPr lang="en-US" dirty="0" smtClean="0"/>
              <a:t>        						1:00PM</a:t>
            </a:r>
          </a:p>
          <a:p>
            <a:pPr marL="0" indent="0">
              <a:buNone/>
            </a:pPr>
            <a:r>
              <a:rPr lang="en-US" dirty="0"/>
              <a:t>	</a:t>
            </a:r>
            <a:r>
              <a:rPr lang="en-US" dirty="0" smtClean="0"/>
              <a:t>						2:00PM</a:t>
            </a:r>
          </a:p>
          <a:p>
            <a:pPr marL="0" indent="0">
              <a:buNone/>
            </a:pPr>
            <a:r>
              <a:rPr lang="en-US" dirty="0"/>
              <a:t>	</a:t>
            </a:r>
            <a:r>
              <a:rPr lang="en-US" dirty="0" smtClean="0"/>
              <a:t>						3:00PM</a:t>
            </a:r>
          </a:p>
          <a:p>
            <a:pPr marL="0" indent="0">
              <a:buNone/>
            </a:pPr>
            <a:r>
              <a:rPr lang="en-US" dirty="0"/>
              <a:t>	</a:t>
            </a:r>
            <a:r>
              <a:rPr lang="en-US" dirty="0" smtClean="0"/>
              <a:t>						4:00PM</a:t>
            </a:r>
          </a:p>
          <a:p>
            <a:pPr marL="0" indent="0">
              <a:buNone/>
            </a:pPr>
            <a:r>
              <a:rPr lang="en-US" dirty="0"/>
              <a:t>	</a:t>
            </a:r>
            <a:r>
              <a:rPr lang="en-US" dirty="0" smtClean="0"/>
              <a:t>						5:00PM</a:t>
            </a:r>
          </a:p>
          <a:p>
            <a:pPr marL="0" indent="0">
              <a:buNone/>
            </a:pPr>
            <a:r>
              <a:rPr lang="en-US" dirty="0"/>
              <a:t>Students are randomly assigned to one of these 1 hour appointment times by center</a:t>
            </a:r>
          </a:p>
          <a:p>
            <a:pPr marL="0" indent="0">
              <a:buNone/>
            </a:pPr>
            <a:endParaRPr lang="en-US" dirty="0" smtClean="0"/>
          </a:p>
          <a:p>
            <a:pPr marL="0" indent="0">
              <a:buNone/>
            </a:pPr>
            <a:r>
              <a:rPr lang="en-US" dirty="0"/>
              <a:t>	</a:t>
            </a:r>
            <a:r>
              <a:rPr lang="en-US" dirty="0" smtClean="0"/>
              <a:t>								</a:t>
            </a:r>
          </a:p>
          <a:p>
            <a:endParaRPr lang="en-US" dirty="0" smtClean="0"/>
          </a:p>
        </p:txBody>
      </p:sp>
      <p:sp>
        <p:nvSpPr>
          <p:cNvPr id="6" name="Rounded Rectangle 5"/>
          <p:cNvSpPr/>
          <p:nvPr/>
        </p:nvSpPr>
        <p:spPr>
          <a:xfrm>
            <a:off x="2831621" y="1124942"/>
            <a:ext cx="3480758" cy="585391"/>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TRANSFER</a:t>
            </a:r>
          </a:p>
          <a:p>
            <a:pPr algn="ctr"/>
            <a:r>
              <a:rPr lang="en-US" dirty="0" smtClean="0"/>
              <a:t>(June 11 and June 25)</a:t>
            </a:r>
            <a:endParaRPr lang="en-US" dirty="0"/>
          </a:p>
        </p:txBody>
      </p:sp>
      <p:sp>
        <p:nvSpPr>
          <p:cNvPr id="9" name="Rounded Rectangle 8"/>
          <p:cNvSpPr/>
          <p:nvPr/>
        </p:nvSpPr>
        <p:spPr>
          <a:xfrm>
            <a:off x="983409" y="5443268"/>
            <a:ext cx="7177177" cy="422694"/>
          </a:xfrm>
          <a:prstGeom prst="roundRect">
            <a:avLst/>
          </a:prstGeom>
          <a:solidFill>
            <a:schemeClr val="tx2">
              <a:lumMod val="50000"/>
              <a:lumOff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500" b="1" dirty="0" smtClean="0"/>
              <a:t>Transfer appointment cards will be distributed by USSTS staff at check-in</a:t>
            </a:r>
            <a:endParaRPr lang="en-US" sz="1500" b="1" dirty="0"/>
          </a:p>
        </p:txBody>
      </p:sp>
    </p:spTree>
    <p:extLst>
      <p:ext uri="{BB962C8B-B14F-4D97-AF65-F5344CB8AC3E}">
        <p14:creationId xmlns:p14="http://schemas.microsoft.com/office/powerpoint/2010/main" val="38564728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rmAutofit fontScale="90000"/>
          </a:bodyPr>
          <a:lstStyle/>
          <a:p>
            <a:r>
              <a:rPr lang="en-US" dirty="0" smtClean="0"/>
              <a:t>Label Information</a:t>
            </a:r>
            <a:endParaRPr lang="en-US" dirty="0"/>
          </a:p>
        </p:txBody>
      </p:sp>
      <p:sp>
        <p:nvSpPr>
          <p:cNvPr id="4" name="Rounded Rectangle 3"/>
          <p:cNvSpPr/>
          <p:nvPr/>
        </p:nvSpPr>
        <p:spPr>
          <a:xfrm>
            <a:off x="3575018" y="4805430"/>
            <a:ext cx="1993961" cy="296293"/>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dirty="0"/>
              <a:t>Avery 5160 label</a:t>
            </a:r>
          </a:p>
        </p:txBody>
      </p:sp>
      <p:pic>
        <p:nvPicPr>
          <p:cNvPr id="10" name="Picture 9"/>
          <p:cNvPicPr>
            <a:picLocks noChangeAspect="1"/>
          </p:cNvPicPr>
          <p:nvPr/>
        </p:nvPicPr>
        <p:blipFill>
          <a:blip r:embed="rId3"/>
          <a:stretch>
            <a:fillRect/>
          </a:stretch>
        </p:blipFill>
        <p:spPr>
          <a:xfrm>
            <a:off x="2752725" y="2728912"/>
            <a:ext cx="3638550" cy="1400175"/>
          </a:xfrm>
          <a:prstGeom prst="rect">
            <a:avLst/>
          </a:prstGeom>
        </p:spPr>
      </p:pic>
      <p:sp>
        <p:nvSpPr>
          <p:cNvPr id="2" name="Rounded Rectangle 1"/>
          <p:cNvSpPr/>
          <p:nvPr/>
        </p:nvSpPr>
        <p:spPr>
          <a:xfrm>
            <a:off x="983409" y="5443268"/>
            <a:ext cx="7177177" cy="707366"/>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Appointment cards will be distributed by each center during the Pre-Advising Session</a:t>
            </a:r>
            <a:endParaRPr lang="en-US" b="1" dirty="0"/>
          </a:p>
        </p:txBody>
      </p:sp>
    </p:spTree>
    <p:extLst>
      <p:ext uri="{BB962C8B-B14F-4D97-AF65-F5344CB8AC3E}">
        <p14:creationId xmlns:p14="http://schemas.microsoft.com/office/powerpoint/2010/main" val="28729764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rmAutofit fontScale="90000"/>
          </a:bodyPr>
          <a:lstStyle/>
          <a:p>
            <a:r>
              <a:rPr lang="en-US" dirty="0"/>
              <a:t>Common Terms</a:t>
            </a:r>
          </a:p>
        </p:txBody>
      </p:sp>
      <p:sp>
        <p:nvSpPr>
          <p:cNvPr id="9" name="Content Placeholder 8"/>
          <p:cNvSpPr>
            <a:spLocks noGrp="1"/>
          </p:cNvSpPr>
          <p:nvPr>
            <p:ph idx="1"/>
          </p:nvPr>
        </p:nvSpPr>
        <p:spPr/>
        <p:txBody>
          <a:bodyPr>
            <a:normAutofit lnSpcReduction="10000"/>
          </a:bodyPr>
          <a:lstStyle/>
          <a:p>
            <a:r>
              <a:rPr lang="en-US" dirty="0"/>
              <a:t>Summer Orientation </a:t>
            </a:r>
          </a:p>
          <a:p>
            <a:pPr marL="457200" lvl="1" indent="0">
              <a:buNone/>
            </a:pPr>
            <a:r>
              <a:rPr lang="en-US" dirty="0"/>
              <a:t>-Orientation for students starting summer </a:t>
            </a:r>
            <a:r>
              <a:rPr lang="en-US" dirty="0" smtClean="0"/>
              <a:t>2015</a:t>
            </a:r>
          </a:p>
          <a:p>
            <a:pPr marL="457200" lvl="1" indent="0">
              <a:buNone/>
            </a:pPr>
            <a:endParaRPr lang="en-US" dirty="0" smtClean="0"/>
          </a:p>
          <a:p>
            <a:r>
              <a:rPr lang="en-US" dirty="0" smtClean="0"/>
              <a:t>Fall Orientation</a:t>
            </a:r>
          </a:p>
          <a:p>
            <a:pPr marL="457200" lvl="1" indent="0">
              <a:buNone/>
            </a:pPr>
            <a:r>
              <a:rPr lang="en-US" dirty="0" smtClean="0"/>
              <a:t>-</a:t>
            </a:r>
            <a:r>
              <a:rPr lang="en-US" dirty="0"/>
              <a:t>Orientation for students starting fall </a:t>
            </a:r>
            <a:r>
              <a:rPr lang="en-US" dirty="0" smtClean="0"/>
              <a:t>2015</a:t>
            </a:r>
          </a:p>
          <a:p>
            <a:pPr marL="457200" lvl="1" indent="0">
              <a:buNone/>
            </a:pPr>
            <a:endParaRPr lang="en-US" dirty="0"/>
          </a:p>
          <a:p>
            <a:r>
              <a:rPr lang="en-US" dirty="0"/>
              <a:t>CAP</a:t>
            </a:r>
          </a:p>
          <a:p>
            <a:pPr marL="457200" lvl="1" indent="0">
              <a:buNone/>
            </a:pPr>
            <a:r>
              <a:rPr lang="en-US" dirty="0"/>
              <a:t>-Coordinated Admission Programs with </a:t>
            </a:r>
            <a:r>
              <a:rPr lang="en-US" dirty="0" smtClean="0"/>
              <a:t>UT-Austin</a:t>
            </a:r>
            <a:endParaRPr lang="en-US" dirty="0"/>
          </a:p>
        </p:txBody>
      </p:sp>
    </p:spTree>
    <p:extLst>
      <p:ext uri="{BB962C8B-B14F-4D97-AF65-F5344CB8AC3E}">
        <p14:creationId xmlns:p14="http://schemas.microsoft.com/office/powerpoint/2010/main" val="21952065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rmAutofit fontScale="90000"/>
          </a:bodyPr>
          <a:lstStyle/>
          <a:p>
            <a:r>
              <a:rPr lang="en-US" dirty="0" smtClean="0"/>
              <a:t>QLAT/ENGAGE Testing Time</a:t>
            </a:r>
            <a:endParaRPr lang="en-US" dirty="0"/>
          </a:p>
        </p:txBody>
      </p:sp>
      <p:sp>
        <p:nvSpPr>
          <p:cNvPr id="9" name="Content Placeholder 8"/>
          <p:cNvSpPr>
            <a:spLocks noGrp="1"/>
          </p:cNvSpPr>
          <p:nvPr>
            <p:ph idx="1"/>
          </p:nvPr>
        </p:nvSpPr>
        <p:spPr/>
        <p:txBody>
          <a:bodyPr>
            <a:normAutofit/>
          </a:bodyPr>
          <a:lstStyle/>
          <a:p>
            <a:pPr marL="285750" indent="-285750">
              <a:defRPr/>
            </a:pPr>
            <a:r>
              <a:rPr lang="en-US" dirty="0">
                <a:latin typeface="Calibri" panose="020F0502020204030204" pitchFamily="34" charset="0"/>
              </a:rPr>
              <a:t>If </a:t>
            </a:r>
            <a:r>
              <a:rPr lang="en-US" dirty="0" smtClean="0">
                <a:latin typeface="Calibri" panose="020F0502020204030204" pitchFamily="34" charset="0"/>
              </a:rPr>
              <a:t>a student has </a:t>
            </a:r>
            <a:r>
              <a:rPr lang="en-US" dirty="0">
                <a:latin typeface="Calibri" panose="020F0502020204030204" pitchFamily="34" charset="0"/>
              </a:rPr>
              <a:t>an advising appointment between 12p-5pm </a:t>
            </a:r>
            <a:r>
              <a:rPr lang="en-US" dirty="0" smtClean="0">
                <a:latin typeface="Calibri" panose="020F0502020204030204" pitchFamily="34" charset="0"/>
              </a:rPr>
              <a:t>  must </a:t>
            </a:r>
            <a:r>
              <a:rPr lang="en-US" dirty="0">
                <a:latin typeface="Calibri" panose="020F0502020204030204" pitchFamily="34" charset="0"/>
              </a:rPr>
              <a:t>attend </a:t>
            </a:r>
            <a:r>
              <a:rPr lang="en-US" dirty="0" smtClean="0">
                <a:latin typeface="Calibri" panose="020F0502020204030204" pitchFamily="34" charset="0"/>
              </a:rPr>
              <a:t>8:30am test</a:t>
            </a:r>
          </a:p>
          <a:p>
            <a:pPr marL="0" indent="0">
              <a:buNone/>
              <a:defRPr/>
            </a:pPr>
            <a:endParaRPr lang="en-US" dirty="0">
              <a:latin typeface="Calibri" panose="020F0502020204030204" pitchFamily="34" charset="0"/>
            </a:endParaRPr>
          </a:p>
          <a:p>
            <a:pPr marL="285750" indent="-285750">
              <a:defRPr/>
            </a:pPr>
            <a:r>
              <a:rPr lang="en-US" dirty="0">
                <a:latin typeface="Calibri" panose="020F0502020204030204" pitchFamily="34" charset="0"/>
              </a:rPr>
              <a:t>If </a:t>
            </a:r>
            <a:r>
              <a:rPr lang="en-US" dirty="0" smtClean="0">
                <a:latin typeface="Calibri" panose="020F0502020204030204" pitchFamily="34" charset="0"/>
              </a:rPr>
              <a:t>a student has </a:t>
            </a:r>
            <a:r>
              <a:rPr lang="en-US" dirty="0">
                <a:latin typeface="Calibri" panose="020F0502020204030204" pitchFamily="34" charset="0"/>
              </a:rPr>
              <a:t>an advising appointment between 8a-12pm </a:t>
            </a:r>
            <a:r>
              <a:rPr lang="en-US" dirty="0" smtClean="0">
                <a:latin typeface="Calibri" panose="020F0502020204030204" pitchFamily="34" charset="0"/>
              </a:rPr>
              <a:t>  must </a:t>
            </a:r>
            <a:r>
              <a:rPr lang="en-US" dirty="0">
                <a:latin typeface="Calibri" panose="020F0502020204030204" pitchFamily="34" charset="0"/>
              </a:rPr>
              <a:t>attend </a:t>
            </a:r>
            <a:r>
              <a:rPr lang="en-US" dirty="0" smtClean="0">
                <a:latin typeface="Calibri" panose="020F0502020204030204" pitchFamily="34" charset="0"/>
              </a:rPr>
              <a:t>1:30pm </a:t>
            </a:r>
            <a:r>
              <a:rPr lang="en-US" dirty="0" smtClean="0">
                <a:latin typeface="Calibri" panose="020F0502020204030204" pitchFamily="34" charset="0"/>
              </a:rPr>
              <a:t>test</a:t>
            </a:r>
          </a:p>
          <a:p>
            <a:pPr marL="285750" indent="-285750">
              <a:defRPr/>
            </a:pPr>
            <a:endParaRPr lang="en-US" dirty="0">
              <a:latin typeface="Calibri" panose="020F0502020204030204" pitchFamily="34" charset="0"/>
            </a:endParaRPr>
          </a:p>
          <a:p>
            <a:pPr marL="0" indent="0">
              <a:buNone/>
              <a:defRPr/>
            </a:pPr>
            <a:endParaRPr lang="en-US" dirty="0">
              <a:latin typeface="Calibri" panose="020F0502020204030204" pitchFamily="34" charset="0"/>
            </a:endParaRPr>
          </a:p>
          <a:p>
            <a:endParaRPr lang="en-US" dirty="0"/>
          </a:p>
        </p:txBody>
      </p:sp>
      <p:sp>
        <p:nvSpPr>
          <p:cNvPr id="2" name="Right Arrow 1"/>
          <p:cNvSpPr/>
          <p:nvPr/>
        </p:nvSpPr>
        <p:spPr>
          <a:xfrm>
            <a:off x="3899137" y="2277374"/>
            <a:ext cx="232913" cy="250166"/>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ight Arrow 5"/>
          <p:cNvSpPr/>
          <p:nvPr/>
        </p:nvSpPr>
        <p:spPr>
          <a:xfrm>
            <a:off x="3887632" y="3951602"/>
            <a:ext cx="232913" cy="250166"/>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ounded Rectangle 2"/>
          <p:cNvSpPr/>
          <p:nvPr/>
        </p:nvSpPr>
        <p:spPr>
          <a:xfrm>
            <a:off x="854015" y="4797694"/>
            <a:ext cx="7030528" cy="828136"/>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Students are being encouraged to complete ENGAGE prior to attending orientation.  If they have NOT completed it prior to, they will take it with their QLAT.</a:t>
            </a:r>
            <a:endParaRPr lang="en-US" dirty="0"/>
          </a:p>
        </p:txBody>
      </p:sp>
    </p:spTree>
    <p:extLst>
      <p:ext uri="{BB962C8B-B14F-4D97-AF65-F5344CB8AC3E}">
        <p14:creationId xmlns:p14="http://schemas.microsoft.com/office/powerpoint/2010/main" val="9180444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rmAutofit fontScale="90000"/>
          </a:bodyPr>
          <a:lstStyle/>
          <a:p>
            <a:r>
              <a:rPr lang="en-US" dirty="0" smtClean="0"/>
              <a:t>Family Pre-Advising</a:t>
            </a:r>
            <a:endParaRPr lang="en-US" dirty="0"/>
          </a:p>
        </p:txBody>
      </p:sp>
      <p:sp>
        <p:nvSpPr>
          <p:cNvPr id="4" name="Content Placeholder 3"/>
          <p:cNvSpPr>
            <a:spLocks noGrp="1"/>
          </p:cNvSpPr>
          <p:nvPr>
            <p:ph idx="1"/>
          </p:nvPr>
        </p:nvSpPr>
        <p:spPr/>
        <p:txBody>
          <a:bodyPr>
            <a:normAutofit fontScale="92500" lnSpcReduction="10000"/>
          </a:bodyPr>
          <a:lstStyle/>
          <a:p>
            <a:r>
              <a:rPr lang="en-US" sz="2800" dirty="0"/>
              <a:t>Dainon </a:t>
            </a:r>
            <a:r>
              <a:rPr lang="en-US" sz="2800" dirty="0" smtClean="0"/>
              <a:t>and Shannon will </a:t>
            </a:r>
            <a:r>
              <a:rPr lang="en-US" sz="2800" dirty="0"/>
              <a:t>be presenting to the families about advising.  This is a fairly general session due to time constraints.</a:t>
            </a:r>
          </a:p>
          <a:p>
            <a:pPr lvl="1"/>
            <a:r>
              <a:rPr lang="en-US" dirty="0"/>
              <a:t>Texas Success Initiative </a:t>
            </a:r>
          </a:p>
          <a:p>
            <a:pPr lvl="1"/>
            <a:r>
              <a:rPr lang="en-US" dirty="0"/>
              <a:t>Core</a:t>
            </a:r>
          </a:p>
          <a:p>
            <a:pPr lvl="1"/>
            <a:r>
              <a:rPr lang="en-US" dirty="0"/>
              <a:t>AP/Dual Credit/Transfer work</a:t>
            </a:r>
          </a:p>
          <a:p>
            <a:pPr lvl="1"/>
            <a:r>
              <a:rPr lang="en-US" dirty="0"/>
              <a:t>University College </a:t>
            </a:r>
          </a:p>
          <a:p>
            <a:pPr lvl="1"/>
            <a:r>
              <a:rPr lang="en-US" dirty="0"/>
              <a:t>Pre-Majors  vs.  </a:t>
            </a:r>
            <a:r>
              <a:rPr lang="en-US" dirty="0" smtClean="0"/>
              <a:t>Majors</a:t>
            </a:r>
          </a:p>
          <a:p>
            <a:pPr lvl="1"/>
            <a:r>
              <a:rPr lang="en-US" dirty="0" smtClean="0"/>
              <a:t>High School Counselor v. Academic Advisor</a:t>
            </a:r>
            <a:endParaRPr lang="en-US" dirty="0"/>
          </a:p>
          <a:p>
            <a:pPr lvl="1"/>
            <a:r>
              <a:rPr lang="en-US" dirty="0"/>
              <a:t>Advising Appointment </a:t>
            </a:r>
          </a:p>
        </p:txBody>
      </p:sp>
    </p:spTree>
    <p:extLst>
      <p:ext uri="{BB962C8B-B14F-4D97-AF65-F5344CB8AC3E}">
        <p14:creationId xmlns:p14="http://schemas.microsoft.com/office/powerpoint/2010/main" val="32008780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rmAutofit fontScale="90000"/>
          </a:bodyPr>
          <a:lstStyle/>
          <a:p>
            <a:r>
              <a:rPr lang="en-US" dirty="0" smtClean="0"/>
              <a:t>Spanish Family Pre-Advising</a:t>
            </a:r>
            <a:endParaRPr lang="en-US" dirty="0"/>
          </a:p>
        </p:txBody>
      </p:sp>
      <p:sp>
        <p:nvSpPr>
          <p:cNvPr id="4" name="Content Placeholder 3"/>
          <p:cNvSpPr>
            <a:spLocks noGrp="1"/>
          </p:cNvSpPr>
          <p:nvPr>
            <p:ph idx="1"/>
          </p:nvPr>
        </p:nvSpPr>
        <p:spPr/>
        <p:txBody>
          <a:bodyPr>
            <a:normAutofit/>
          </a:bodyPr>
          <a:lstStyle/>
          <a:p>
            <a:r>
              <a:rPr lang="en-US" sz="2400" dirty="0"/>
              <a:t>There will be </a:t>
            </a:r>
            <a:r>
              <a:rPr lang="en-US" sz="2400" dirty="0" smtClean="0"/>
              <a:t>two </a:t>
            </a:r>
            <a:r>
              <a:rPr lang="en-US" sz="2400" dirty="0"/>
              <a:t>dates where family members have the option to attend presentations that are presented in Spanish.</a:t>
            </a:r>
          </a:p>
          <a:p>
            <a:pPr lvl="1"/>
            <a:r>
              <a:rPr lang="en-US" sz="2400" dirty="0" smtClean="0"/>
              <a:t>June 15-17</a:t>
            </a:r>
            <a:endParaRPr lang="en-US" sz="2400" dirty="0"/>
          </a:p>
          <a:p>
            <a:pPr lvl="1"/>
            <a:r>
              <a:rPr lang="en-US" sz="2400" dirty="0"/>
              <a:t>July </a:t>
            </a:r>
            <a:r>
              <a:rPr lang="en-US" sz="2400" dirty="0" smtClean="0"/>
              <a:t>27-29</a:t>
            </a:r>
          </a:p>
          <a:p>
            <a:pPr marL="457200" lvl="1" indent="0">
              <a:buNone/>
            </a:pPr>
            <a:endParaRPr lang="en-US" sz="2400" dirty="0"/>
          </a:p>
          <a:p>
            <a:r>
              <a:rPr lang="en-US" sz="2400" dirty="0" smtClean="0"/>
              <a:t>These </a:t>
            </a:r>
            <a:r>
              <a:rPr lang="en-US" sz="2400" dirty="0"/>
              <a:t>sessions will be identical to the English version</a:t>
            </a:r>
            <a:r>
              <a:rPr lang="en-US" sz="2400" dirty="0" smtClean="0"/>
              <a:t>.</a:t>
            </a:r>
          </a:p>
          <a:p>
            <a:pPr marL="0" indent="0">
              <a:buNone/>
            </a:pPr>
            <a:endParaRPr lang="en-US" sz="2400" dirty="0"/>
          </a:p>
          <a:p>
            <a:r>
              <a:rPr lang="en-US" sz="2400" dirty="0"/>
              <a:t>Thank you to </a:t>
            </a:r>
            <a:r>
              <a:rPr lang="en-US" sz="2400" dirty="0" smtClean="0"/>
              <a:t>Melisa Martinez and Alicia Salinas for </a:t>
            </a:r>
            <a:r>
              <a:rPr lang="en-US" sz="2400" dirty="0"/>
              <a:t>presenting these </a:t>
            </a:r>
            <a:r>
              <a:rPr lang="en-US" sz="2400" dirty="0" smtClean="0"/>
              <a:t>sessions!</a:t>
            </a:r>
            <a:endParaRPr lang="en-US" sz="2400" dirty="0"/>
          </a:p>
          <a:p>
            <a:endParaRPr lang="en-US" dirty="0"/>
          </a:p>
        </p:txBody>
      </p:sp>
    </p:spTree>
    <p:extLst>
      <p:ext uri="{BB962C8B-B14F-4D97-AF65-F5344CB8AC3E}">
        <p14:creationId xmlns:p14="http://schemas.microsoft.com/office/powerpoint/2010/main" val="25826648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rmAutofit fontScale="90000"/>
          </a:bodyPr>
          <a:lstStyle/>
          <a:p>
            <a:r>
              <a:rPr lang="en-US" dirty="0"/>
              <a:t>Working with </a:t>
            </a:r>
            <a:r>
              <a:rPr lang="en-US" dirty="0" smtClean="0"/>
              <a:t>Families</a:t>
            </a:r>
            <a:endParaRPr lang="en-US" dirty="0"/>
          </a:p>
        </p:txBody>
      </p:sp>
      <p:sp>
        <p:nvSpPr>
          <p:cNvPr id="4" name="Content Placeholder 3"/>
          <p:cNvSpPr>
            <a:spLocks noGrp="1"/>
          </p:cNvSpPr>
          <p:nvPr>
            <p:ph idx="1"/>
          </p:nvPr>
        </p:nvSpPr>
        <p:spPr/>
        <p:txBody>
          <a:bodyPr>
            <a:normAutofit/>
          </a:bodyPr>
          <a:lstStyle/>
          <a:p>
            <a:r>
              <a:rPr lang="en-US" dirty="0"/>
              <a:t>You may have family members in your advising appointments at times</a:t>
            </a:r>
          </a:p>
          <a:p>
            <a:r>
              <a:rPr lang="en-US" dirty="0"/>
              <a:t>FERPA</a:t>
            </a:r>
          </a:p>
          <a:p>
            <a:pPr lvl="1"/>
            <a:r>
              <a:rPr lang="en-US" dirty="0"/>
              <a:t>Talk to student first, complete form, bring family member(s) to office</a:t>
            </a:r>
          </a:p>
          <a:p>
            <a:r>
              <a:rPr lang="en-US" dirty="0"/>
              <a:t>Listen to their concerns and then move to solution</a:t>
            </a:r>
          </a:p>
          <a:p>
            <a:endParaRPr lang="en-US" dirty="0"/>
          </a:p>
        </p:txBody>
      </p:sp>
    </p:spTree>
    <p:extLst>
      <p:ext uri="{BB962C8B-B14F-4D97-AF65-F5344CB8AC3E}">
        <p14:creationId xmlns:p14="http://schemas.microsoft.com/office/powerpoint/2010/main" val="13944246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4" name="Content Placeholder 3"/>
          <p:cNvSpPr>
            <a:spLocks noGrp="1"/>
          </p:cNvSpPr>
          <p:nvPr>
            <p:ph idx="1"/>
          </p:nvPr>
        </p:nvSpPr>
        <p:spPr/>
        <p:txBody>
          <a:bodyPr>
            <a:normAutofit lnSpcReduction="1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a:p>
            <a:pPr marL="0" indent="0">
              <a:buNone/>
            </a:pPr>
            <a:endParaRPr lang="en-US" dirty="0"/>
          </a:p>
          <a:p>
            <a:pPr marL="0" indent="0" algn="ctr">
              <a:buNone/>
            </a:pPr>
            <a:r>
              <a:rPr lang="en-US" dirty="0" smtClean="0"/>
              <a:t>Please talk with your director if you have questions.  If needed, call Dainon at </a:t>
            </a:r>
          </a:p>
          <a:p>
            <a:pPr marL="0" indent="0" algn="ctr">
              <a:buNone/>
            </a:pPr>
            <a:r>
              <a:rPr lang="en-US" dirty="0" smtClean="0"/>
              <a:t>458-7284.</a:t>
            </a:r>
            <a:endParaRPr lang="en-US" dirty="0"/>
          </a:p>
        </p:txBody>
      </p:sp>
      <p:pic>
        <p:nvPicPr>
          <p:cNvPr id="1028" name="Picture 4" descr="https://encrypted-tbn1.gstatic.com/images?q=tbn:ANd9GcSjgOnC9XWV-6L8giJoCqj6k-TyaYfA7xNXmRiTlIWvXbxx1VwruQ"/>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3467" y="673330"/>
            <a:ext cx="4717065" cy="3410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18812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rmAutofit fontScale="90000"/>
          </a:bodyPr>
          <a:lstStyle/>
          <a:p>
            <a:r>
              <a:rPr lang="en-US" dirty="0"/>
              <a:t>Common Terms</a:t>
            </a:r>
          </a:p>
        </p:txBody>
      </p:sp>
      <p:sp>
        <p:nvSpPr>
          <p:cNvPr id="9" name="Content Placeholder 8"/>
          <p:cNvSpPr>
            <a:spLocks noGrp="1"/>
          </p:cNvSpPr>
          <p:nvPr>
            <p:ph idx="1"/>
          </p:nvPr>
        </p:nvSpPr>
        <p:spPr/>
        <p:txBody>
          <a:bodyPr>
            <a:normAutofit/>
          </a:bodyPr>
          <a:lstStyle/>
          <a:p>
            <a:r>
              <a:rPr lang="en-US" dirty="0" smtClean="0"/>
              <a:t>FAME</a:t>
            </a:r>
            <a:endParaRPr lang="en-US" dirty="0"/>
          </a:p>
          <a:p>
            <a:pPr marL="457200" lvl="1" indent="0">
              <a:buNone/>
            </a:pPr>
            <a:r>
              <a:rPr lang="en-US" dirty="0"/>
              <a:t>-Facilitated Acceptance to Medical </a:t>
            </a:r>
            <a:r>
              <a:rPr lang="en-US" dirty="0" smtClean="0"/>
              <a:t>Education</a:t>
            </a:r>
          </a:p>
          <a:p>
            <a:pPr marL="457200" lvl="1" indent="0">
              <a:buNone/>
            </a:pPr>
            <a:endParaRPr lang="en-US" dirty="0"/>
          </a:p>
          <a:p>
            <a:r>
              <a:rPr lang="en-US" dirty="0"/>
              <a:t>Downtown (DT)</a:t>
            </a:r>
          </a:p>
          <a:p>
            <a:pPr marL="457200" lvl="1" indent="0">
              <a:buNone/>
            </a:pPr>
            <a:r>
              <a:rPr lang="en-US" dirty="0"/>
              <a:t>-Downtown  </a:t>
            </a:r>
            <a:r>
              <a:rPr lang="en-US" dirty="0" smtClean="0"/>
              <a:t>:)</a:t>
            </a:r>
          </a:p>
          <a:p>
            <a:pPr marL="457200" lvl="1" indent="0">
              <a:buNone/>
            </a:pPr>
            <a:endParaRPr lang="en-US" dirty="0"/>
          </a:p>
          <a:p>
            <a:r>
              <a:rPr lang="en-US" dirty="0" smtClean="0"/>
              <a:t>Orientation and Family Programs (OFP)</a:t>
            </a:r>
            <a:endParaRPr lang="en-US" dirty="0"/>
          </a:p>
        </p:txBody>
      </p:sp>
    </p:spTree>
    <p:extLst>
      <p:ext uri="{BB962C8B-B14F-4D97-AF65-F5344CB8AC3E}">
        <p14:creationId xmlns:p14="http://schemas.microsoft.com/office/powerpoint/2010/main" val="26996727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rmAutofit fontScale="90000"/>
          </a:bodyPr>
          <a:lstStyle/>
          <a:p>
            <a:r>
              <a:rPr lang="en-US" dirty="0" smtClean="0"/>
              <a:t>Test Scores</a:t>
            </a:r>
            <a:endParaRPr lang="en-US" dirty="0"/>
          </a:p>
        </p:txBody>
      </p:sp>
      <p:sp>
        <p:nvSpPr>
          <p:cNvPr id="9" name="Content Placeholder 8"/>
          <p:cNvSpPr>
            <a:spLocks noGrp="1"/>
          </p:cNvSpPr>
          <p:nvPr>
            <p:ph idx="1"/>
          </p:nvPr>
        </p:nvSpPr>
        <p:spPr/>
        <p:txBody>
          <a:bodyPr>
            <a:normAutofit fontScale="70000" lnSpcReduction="20000"/>
          </a:bodyPr>
          <a:lstStyle/>
          <a:p>
            <a:r>
              <a:rPr lang="en-US" dirty="0"/>
              <a:t>We are no </a:t>
            </a:r>
            <a:r>
              <a:rPr lang="en-US" dirty="0" smtClean="0"/>
              <a:t>longer accepting THEA</a:t>
            </a:r>
            <a:r>
              <a:rPr lang="en-US" dirty="0"/>
              <a:t>, </a:t>
            </a:r>
            <a:r>
              <a:rPr lang="en-US" dirty="0" err="1"/>
              <a:t>Accuplacer</a:t>
            </a:r>
            <a:r>
              <a:rPr lang="en-US" dirty="0"/>
              <a:t>, Compass, or Asset scores.  </a:t>
            </a:r>
            <a:endParaRPr lang="en-US" dirty="0" smtClean="0"/>
          </a:p>
          <a:p>
            <a:endParaRPr lang="en-US" dirty="0"/>
          </a:p>
          <a:p>
            <a:r>
              <a:rPr lang="en-US" dirty="0"/>
              <a:t>We are only accepting TSI-A scores</a:t>
            </a:r>
            <a:r>
              <a:rPr lang="en-US" dirty="0" smtClean="0"/>
              <a:t>.</a:t>
            </a:r>
          </a:p>
          <a:p>
            <a:endParaRPr lang="en-US" dirty="0"/>
          </a:p>
          <a:p>
            <a:r>
              <a:rPr lang="en-US" dirty="0"/>
              <a:t>If a student brings in an unofficial TSI Assessment score report, Susan Sandoval has the ability to retrieve the scores from the database.  She will need four pieces of information which can be found on the score report.  </a:t>
            </a:r>
          </a:p>
          <a:p>
            <a:pPr lvl="1"/>
            <a:r>
              <a:rPr lang="en-US" dirty="0"/>
              <a:t>Last name</a:t>
            </a:r>
          </a:p>
          <a:p>
            <a:pPr lvl="1"/>
            <a:r>
              <a:rPr lang="en-US" dirty="0"/>
              <a:t>Date of Birth</a:t>
            </a:r>
          </a:p>
          <a:p>
            <a:pPr lvl="1"/>
            <a:r>
              <a:rPr lang="en-US" dirty="0"/>
              <a:t>Institution where they tested</a:t>
            </a:r>
          </a:p>
          <a:p>
            <a:pPr lvl="1"/>
            <a:r>
              <a:rPr lang="en-US" dirty="0"/>
              <a:t>The ID number assigned to them when they tested</a:t>
            </a:r>
          </a:p>
          <a:p>
            <a:pPr lvl="1"/>
            <a:endParaRPr lang="en-US" dirty="0"/>
          </a:p>
          <a:p>
            <a:endParaRPr lang="en-US" dirty="0"/>
          </a:p>
        </p:txBody>
      </p:sp>
    </p:spTree>
    <p:extLst>
      <p:ext uri="{BB962C8B-B14F-4D97-AF65-F5344CB8AC3E}">
        <p14:creationId xmlns:p14="http://schemas.microsoft.com/office/powerpoint/2010/main" val="13742093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rmAutofit fontScale="90000"/>
          </a:bodyPr>
          <a:lstStyle/>
          <a:p>
            <a:r>
              <a:rPr lang="en-US" dirty="0" smtClean="0"/>
              <a:t>Test Scores</a:t>
            </a:r>
            <a:endParaRPr lang="en-US" dirty="0"/>
          </a:p>
        </p:txBody>
      </p:sp>
      <p:sp>
        <p:nvSpPr>
          <p:cNvPr id="9" name="Content Placeholder 8"/>
          <p:cNvSpPr>
            <a:spLocks noGrp="1"/>
          </p:cNvSpPr>
          <p:nvPr>
            <p:ph idx="1"/>
          </p:nvPr>
        </p:nvSpPr>
        <p:spPr/>
        <p:txBody>
          <a:bodyPr>
            <a:normAutofit fontScale="62500" lnSpcReduction="20000"/>
          </a:bodyPr>
          <a:lstStyle/>
          <a:p>
            <a:pPr lvl="1"/>
            <a:endParaRPr lang="en-US" dirty="0"/>
          </a:p>
          <a:p>
            <a:r>
              <a:rPr lang="en-US" dirty="0" smtClean="0"/>
              <a:t>Susan </a:t>
            </a:r>
            <a:r>
              <a:rPr lang="en-US" dirty="0"/>
              <a:t>can only retrieve the scores if the student took the exam at a college, or university, not at a high school.  If the student provides unofficial TSI Assessment scores from a high school, they will need to have the high school provide those scores officially. </a:t>
            </a:r>
            <a:r>
              <a:rPr lang="en-US" dirty="0" smtClean="0"/>
              <a:t>You may use those scores for the initial registration but not remove the TSI hold.</a:t>
            </a:r>
          </a:p>
          <a:p>
            <a:endParaRPr lang="en-US" dirty="0"/>
          </a:p>
          <a:p>
            <a:pPr marL="0" indent="0">
              <a:buNone/>
            </a:pPr>
            <a:r>
              <a:rPr lang="en-US" dirty="0" smtClean="0"/>
              <a:t> </a:t>
            </a:r>
            <a:endParaRPr lang="en-US" dirty="0"/>
          </a:p>
          <a:p>
            <a:r>
              <a:rPr lang="en-US" dirty="0"/>
              <a:t>Don’t forget the unofficial score process (SOAHOLD comment, SPACMNT-especially important when she creates the 35 report, not entering unofficial scores in SOATEST).  </a:t>
            </a:r>
            <a:endParaRPr lang="en-US" dirty="0" smtClean="0"/>
          </a:p>
          <a:p>
            <a:endParaRPr lang="en-US" dirty="0"/>
          </a:p>
          <a:p>
            <a:endParaRPr lang="en-US" dirty="0"/>
          </a:p>
          <a:p>
            <a:r>
              <a:rPr lang="en-US" dirty="0"/>
              <a:t>Even though you are scanning documents in </a:t>
            </a:r>
            <a:r>
              <a:rPr lang="en-US" dirty="0" smtClean="0"/>
              <a:t>Global, make </a:t>
            </a:r>
            <a:r>
              <a:rPr lang="en-US" dirty="0"/>
              <a:t>sure you forward all official score reports/transcripts to </a:t>
            </a:r>
            <a:r>
              <a:rPr lang="en-US" dirty="0" smtClean="0"/>
              <a:t>Admissions</a:t>
            </a:r>
            <a:r>
              <a:rPr lang="en-US" dirty="0"/>
              <a:t>. </a:t>
            </a:r>
          </a:p>
        </p:txBody>
      </p:sp>
    </p:spTree>
    <p:extLst>
      <p:ext uri="{BB962C8B-B14F-4D97-AF65-F5344CB8AC3E}">
        <p14:creationId xmlns:p14="http://schemas.microsoft.com/office/powerpoint/2010/main" val="17391711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rmAutofit fontScale="90000"/>
          </a:bodyPr>
          <a:lstStyle/>
          <a:p>
            <a:r>
              <a:rPr lang="en-US" dirty="0" smtClean="0"/>
              <a:t>TSI-A Scores</a:t>
            </a:r>
            <a:endParaRPr lang="en-US" dirty="0"/>
          </a:p>
        </p:txBody>
      </p:sp>
      <p:sp>
        <p:nvSpPr>
          <p:cNvPr id="9" name="Content Placeholder 8"/>
          <p:cNvSpPr>
            <a:spLocks noGrp="1"/>
          </p:cNvSpPr>
          <p:nvPr>
            <p:ph idx="1"/>
          </p:nvPr>
        </p:nvSpPr>
        <p:spPr/>
        <p:txBody>
          <a:bodyPr>
            <a:normAutofit/>
          </a:bodyPr>
          <a:lstStyle/>
          <a:p>
            <a:pPr marL="0" indent="0">
              <a:buNone/>
            </a:pPr>
            <a:r>
              <a:rPr lang="en-US" sz="2000" u="sng" dirty="0"/>
              <a:t>Test Code</a:t>
            </a:r>
            <a:r>
              <a:rPr lang="en-US" sz="2000" dirty="0"/>
              <a:t>	</a:t>
            </a:r>
            <a:r>
              <a:rPr lang="en-US" sz="2000" u="sng" dirty="0"/>
              <a:t>Test Section</a:t>
            </a:r>
            <a:r>
              <a:rPr lang="en-US" sz="2000" dirty="0"/>
              <a:t>		</a:t>
            </a:r>
            <a:r>
              <a:rPr lang="en-US" sz="2000" u="sng" dirty="0"/>
              <a:t># of digits for score</a:t>
            </a:r>
            <a:r>
              <a:rPr lang="en-US" sz="2000" dirty="0"/>
              <a:t>	</a:t>
            </a:r>
            <a:r>
              <a:rPr lang="en-US" sz="2000" u="sng" dirty="0"/>
              <a:t>Example score</a:t>
            </a:r>
          </a:p>
          <a:p>
            <a:pPr marL="0" indent="0">
              <a:buNone/>
            </a:pPr>
            <a:r>
              <a:rPr lang="en-US" sz="2000" dirty="0"/>
              <a:t>TSI1		Reading  		</a:t>
            </a:r>
            <a:r>
              <a:rPr lang="en-US" sz="2000" dirty="0" smtClean="0"/>
              <a:t>		3 </a:t>
            </a:r>
            <a:r>
              <a:rPr lang="en-US" sz="2000" dirty="0"/>
              <a:t>  				</a:t>
            </a:r>
            <a:r>
              <a:rPr lang="en-US" sz="2000" dirty="0" smtClean="0"/>
              <a:t>	364</a:t>
            </a:r>
            <a:endParaRPr lang="en-US" sz="2000" dirty="0"/>
          </a:p>
          <a:p>
            <a:pPr marL="0" indent="0">
              <a:buNone/>
            </a:pPr>
            <a:r>
              <a:rPr lang="en-US" sz="2000" dirty="0"/>
              <a:t>TSI2		Math       		</a:t>
            </a:r>
            <a:r>
              <a:rPr lang="en-US" sz="2000" dirty="0" smtClean="0"/>
              <a:t>		3 </a:t>
            </a:r>
            <a:r>
              <a:rPr lang="en-US" sz="2000" dirty="0"/>
              <a:t> 			  	</a:t>
            </a:r>
            <a:r>
              <a:rPr lang="en-US" sz="2000" dirty="0" smtClean="0"/>
              <a:t>	345</a:t>
            </a:r>
            <a:endParaRPr lang="en-US" sz="2000" dirty="0"/>
          </a:p>
          <a:p>
            <a:pPr marL="0" indent="0">
              <a:buNone/>
            </a:pPr>
            <a:r>
              <a:rPr lang="en-US" sz="2000" dirty="0"/>
              <a:t>TSI4		Writing   		</a:t>
            </a:r>
            <a:r>
              <a:rPr lang="en-US" sz="2000" dirty="0" smtClean="0"/>
              <a:t>		3 </a:t>
            </a:r>
            <a:r>
              <a:rPr lang="en-US" sz="2000" dirty="0"/>
              <a:t>    			   	378</a:t>
            </a:r>
          </a:p>
          <a:p>
            <a:pPr marL="0" indent="0">
              <a:buNone/>
            </a:pPr>
            <a:r>
              <a:rPr lang="en-US" sz="2000" dirty="0"/>
              <a:t>TSI5		Essay       		</a:t>
            </a:r>
            <a:r>
              <a:rPr lang="en-US" sz="2000" dirty="0" smtClean="0"/>
              <a:t>		1 </a:t>
            </a:r>
            <a:r>
              <a:rPr lang="en-US" sz="2000" dirty="0"/>
              <a:t>    			    	5</a:t>
            </a:r>
          </a:p>
          <a:p>
            <a:pPr marL="0" indent="0">
              <a:buNone/>
            </a:pPr>
            <a:endParaRPr lang="en-US" dirty="0"/>
          </a:p>
        </p:txBody>
      </p:sp>
    </p:spTree>
    <p:extLst>
      <p:ext uri="{BB962C8B-B14F-4D97-AF65-F5344CB8AC3E}">
        <p14:creationId xmlns:p14="http://schemas.microsoft.com/office/powerpoint/2010/main" val="39170306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rmAutofit fontScale="90000"/>
          </a:bodyPr>
          <a:lstStyle/>
          <a:p>
            <a:r>
              <a:rPr lang="en-US" dirty="0" smtClean="0"/>
              <a:t>Unofficial Transcripts</a:t>
            </a:r>
            <a:endParaRPr lang="en-US" dirty="0"/>
          </a:p>
        </p:txBody>
      </p:sp>
      <p:sp>
        <p:nvSpPr>
          <p:cNvPr id="9" name="Content Placeholder 8"/>
          <p:cNvSpPr>
            <a:spLocks noGrp="1"/>
          </p:cNvSpPr>
          <p:nvPr>
            <p:ph idx="1"/>
          </p:nvPr>
        </p:nvSpPr>
        <p:spPr/>
        <p:txBody>
          <a:bodyPr>
            <a:normAutofit fontScale="70000" lnSpcReduction="20000"/>
          </a:bodyPr>
          <a:lstStyle/>
          <a:p>
            <a:r>
              <a:rPr lang="en-US" dirty="0"/>
              <a:t>Document scores in SPACMNT </a:t>
            </a:r>
          </a:p>
          <a:p>
            <a:pPr marL="457200" lvl="1" indent="0">
              <a:buNone/>
            </a:pPr>
            <a:endParaRPr lang="en-US" dirty="0"/>
          </a:p>
          <a:p>
            <a:pPr marL="457200" lvl="1" indent="0">
              <a:buNone/>
            </a:pPr>
            <a:endParaRPr lang="en-US" dirty="0"/>
          </a:p>
          <a:p>
            <a:pPr marL="457200" lvl="1" indent="0">
              <a:buNone/>
            </a:pPr>
            <a:endParaRPr lang="en-US" dirty="0"/>
          </a:p>
          <a:p>
            <a:pPr marL="457200" lvl="1" indent="0">
              <a:buNone/>
            </a:pPr>
            <a:endParaRPr lang="en-US" dirty="0"/>
          </a:p>
          <a:p>
            <a:pPr marL="457200" lvl="1" indent="0">
              <a:buNone/>
            </a:pPr>
            <a:endParaRPr lang="en-US" dirty="0"/>
          </a:p>
          <a:p>
            <a:pPr marL="457200" lvl="1" indent="0">
              <a:buNone/>
            </a:pPr>
            <a:endParaRPr lang="en-US" dirty="0"/>
          </a:p>
          <a:p>
            <a:pPr marL="457200" lvl="1" indent="0">
              <a:buNone/>
            </a:pPr>
            <a:endParaRPr lang="en-US" dirty="0"/>
          </a:p>
          <a:p>
            <a:pPr marL="457200" lvl="1" indent="0">
              <a:buNone/>
            </a:pPr>
            <a:endParaRPr lang="en-US" dirty="0"/>
          </a:p>
          <a:p>
            <a:endParaRPr lang="en-US" dirty="0"/>
          </a:p>
          <a:p>
            <a:endParaRPr lang="en-US" dirty="0" smtClean="0"/>
          </a:p>
          <a:p>
            <a:endParaRPr lang="en-US" dirty="0"/>
          </a:p>
          <a:p>
            <a:r>
              <a:rPr lang="en-US" dirty="0" smtClean="0"/>
              <a:t>Give </a:t>
            </a:r>
            <a:r>
              <a:rPr lang="en-US" dirty="0"/>
              <a:t>appropriate override(s) in Banner</a:t>
            </a:r>
          </a:p>
          <a:p>
            <a:r>
              <a:rPr lang="en-US" dirty="0"/>
              <a:t>Scan document to Global</a:t>
            </a:r>
          </a:p>
          <a:p>
            <a:endParaRPr lang="en-US" dirty="0"/>
          </a:p>
        </p:txBody>
      </p:sp>
      <p:pic>
        <p:nvPicPr>
          <p:cNvPr id="2" name="Picture 1"/>
          <p:cNvPicPr>
            <a:picLocks noChangeAspect="1"/>
          </p:cNvPicPr>
          <p:nvPr/>
        </p:nvPicPr>
        <p:blipFill>
          <a:blip r:embed="rId3"/>
          <a:stretch>
            <a:fillRect/>
          </a:stretch>
        </p:blipFill>
        <p:spPr>
          <a:xfrm>
            <a:off x="2336812" y="1949570"/>
            <a:ext cx="4648756" cy="3291194"/>
          </a:xfrm>
          <a:prstGeom prst="rect">
            <a:avLst/>
          </a:prstGeom>
        </p:spPr>
      </p:pic>
    </p:spTree>
    <p:extLst>
      <p:ext uri="{BB962C8B-B14F-4D97-AF65-F5344CB8AC3E}">
        <p14:creationId xmlns:p14="http://schemas.microsoft.com/office/powerpoint/2010/main" val="18309538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rmAutofit fontScale="90000"/>
          </a:bodyPr>
          <a:lstStyle/>
          <a:p>
            <a:r>
              <a:rPr lang="en-US" dirty="0" smtClean="0"/>
              <a:t>Official Transcripts</a:t>
            </a:r>
            <a:endParaRPr lang="en-US" dirty="0"/>
          </a:p>
        </p:txBody>
      </p:sp>
      <p:sp>
        <p:nvSpPr>
          <p:cNvPr id="9" name="Content Placeholder 8"/>
          <p:cNvSpPr>
            <a:spLocks noGrp="1"/>
          </p:cNvSpPr>
          <p:nvPr>
            <p:ph idx="1"/>
          </p:nvPr>
        </p:nvSpPr>
        <p:spPr/>
        <p:txBody>
          <a:bodyPr>
            <a:normAutofit/>
          </a:bodyPr>
          <a:lstStyle/>
          <a:p>
            <a:r>
              <a:rPr lang="en-US" dirty="0"/>
              <a:t>Official scores must be in a sealed </a:t>
            </a:r>
            <a:r>
              <a:rPr lang="en-US" dirty="0" smtClean="0"/>
              <a:t>envelope</a:t>
            </a:r>
          </a:p>
          <a:p>
            <a:endParaRPr lang="en-US" dirty="0"/>
          </a:p>
          <a:p>
            <a:r>
              <a:rPr lang="en-US" dirty="0"/>
              <a:t>Official scores must be opened by </a:t>
            </a:r>
            <a:r>
              <a:rPr lang="en-US" dirty="0" smtClean="0"/>
              <a:t>advisor</a:t>
            </a:r>
          </a:p>
          <a:p>
            <a:endParaRPr lang="en-US" dirty="0"/>
          </a:p>
          <a:p>
            <a:r>
              <a:rPr lang="en-US" dirty="0"/>
              <a:t>Advisor is to sign and date the back of envelope</a:t>
            </a:r>
          </a:p>
          <a:p>
            <a:endParaRPr lang="en-US" dirty="0"/>
          </a:p>
        </p:txBody>
      </p:sp>
    </p:spTree>
    <p:extLst>
      <p:ext uri="{BB962C8B-B14F-4D97-AF65-F5344CB8AC3E}">
        <p14:creationId xmlns:p14="http://schemas.microsoft.com/office/powerpoint/2010/main" val="35651524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P-template.png"/>
          <p:cNvPicPr>
            <a:picLocks noChangeAspect="1"/>
          </p:cNvPicPr>
          <p:nvPr/>
        </p:nvPicPr>
        <p:blipFill>
          <a:blip r:embed="rId2"/>
          <a:stretch>
            <a:fillRect/>
          </a:stretch>
        </p:blipFill>
        <p:spPr>
          <a:xfrm>
            <a:off x="0" y="0"/>
            <a:ext cx="9144000" cy="6858000"/>
          </a:xfrm>
          <a:prstGeom prst="rect">
            <a:avLst/>
          </a:prstGeom>
        </p:spPr>
      </p:pic>
      <p:sp>
        <p:nvSpPr>
          <p:cNvPr id="8" name="Title 7"/>
          <p:cNvSpPr>
            <a:spLocks noGrp="1"/>
          </p:cNvSpPr>
          <p:nvPr>
            <p:ph type="title"/>
          </p:nvPr>
        </p:nvSpPr>
        <p:spPr>
          <a:xfrm>
            <a:off x="457200" y="658220"/>
            <a:ext cx="8229600" cy="759418"/>
          </a:xfrm>
        </p:spPr>
        <p:txBody>
          <a:bodyPr>
            <a:normAutofit fontScale="90000"/>
          </a:bodyPr>
          <a:lstStyle/>
          <a:p>
            <a:r>
              <a:rPr lang="en-US" dirty="0" smtClean="0"/>
              <a:t>Official Transcripts</a:t>
            </a:r>
            <a:endParaRPr lang="en-US" dirty="0"/>
          </a:p>
        </p:txBody>
      </p:sp>
      <p:sp>
        <p:nvSpPr>
          <p:cNvPr id="9" name="Content Placeholder 8"/>
          <p:cNvSpPr>
            <a:spLocks noGrp="1"/>
          </p:cNvSpPr>
          <p:nvPr>
            <p:ph idx="1"/>
          </p:nvPr>
        </p:nvSpPr>
        <p:spPr/>
        <p:txBody>
          <a:bodyPr>
            <a:normAutofit/>
          </a:bodyPr>
          <a:lstStyle/>
          <a:p>
            <a:r>
              <a:rPr lang="en-US" dirty="0" smtClean="0"/>
              <a:t>Give </a:t>
            </a:r>
            <a:r>
              <a:rPr lang="en-US" dirty="0"/>
              <a:t>appropriate override(s) in </a:t>
            </a:r>
            <a:r>
              <a:rPr lang="en-US" dirty="0" smtClean="0"/>
              <a:t>Banner</a:t>
            </a:r>
          </a:p>
          <a:p>
            <a:endParaRPr lang="en-US" dirty="0"/>
          </a:p>
          <a:p>
            <a:r>
              <a:rPr lang="en-US" dirty="0"/>
              <a:t>Scan </a:t>
            </a:r>
            <a:r>
              <a:rPr lang="en-US" dirty="0" smtClean="0"/>
              <a:t>official transcript </a:t>
            </a:r>
            <a:r>
              <a:rPr lang="en-US" dirty="0"/>
              <a:t>to </a:t>
            </a:r>
            <a:r>
              <a:rPr lang="en-US" dirty="0" smtClean="0"/>
              <a:t>Global</a:t>
            </a:r>
          </a:p>
          <a:p>
            <a:pPr marL="0" indent="0">
              <a:buNone/>
            </a:pPr>
            <a:endParaRPr lang="en-US" dirty="0"/>
          </a:p>
          <a:p>
            <a:r>
              <a:rPr lang="en-US" dirty="0" smtClean="0"/>
              <a:t>Forward official transcript with signed and dated envelope </a:t>
            </a:r>
            <a:r>
              <a:rPr lang="en-US" dirty="0"/>
              <a:t>to Admissions</a:t>
            </a:r>
          </a:p>
          <a:p>
            <a:endParaRPr lang="en-US" dirty="0"/>
          </a:p>
        </p:txBody>
      </p:sp>
    </p:spTree>
    <p:extLst>
      <p:ext uri="{BB962C8B-B14F-4D97-AF65-F5344CB8AC3E}">
        <p14:creationId xmlns:p14="http://schemas.microsoft.com/office/powerpoint/2010/main" val="25700121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UTSA">
      <a:dk1>
        <a:srgbClr val="002244"/>
      </a:dk1>
      <a:lt1>
        <a:sysClr val="window" lastClr="FFFFFF"/>
      </a:lt1>
      <a:dk2>
        <a:srgbClr val="002244"/>
      </a:dk2>
      <a:lt2>
        <a:srgbClr val="D5D2CA"/>
      </a:lt2>
      <a:accent1>
        <a:srgbClr val="F26000"/>
      </a:accent1>
      <a:accent2>
        <a:srgbClr val="F3EC7A"/>
      </a:accent2>
      <a:accent3>
        <a:srgbClr val="A4B7B8"/>
      </a:accent3>
      <a:accent4>
        <a:srgbClr val="ABC785"/>
      </a:accent4>
      <a:accent5>
        <a:srgbClr val="156570"/>
      </a:accent5>
      <a:accent6>
        <a:srgbClr val="9DBCB0"/>
      </a:accent6>
      <a:hlink>
        <a:srgbClr val="F26000"/>
      </a:hlink>
      <a:folHlink>
        <a:srgbClr val="F2A26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329F619BF3F44A9372EA4393708BFF" ma:contentTypeVersion="6" ma:contentTypeDescription="Create a new document." ma:contentTypeScope="" ma:versionID="2ce56db9212ecf34ef3b0c09952e9be4">
  <xsd:schema xmlns:xsd="http://www.w3.org/2001/XMLSchema" xmlns:xs="http://www.w3.org/2001/XMLSchema" xmlns:p="http://schemas.microsoft.com/office/2006/metadata/properties" xmlns:ns2="9e08ca3d-02e5-49e5-ac3f-ddf65e9d53cb" xmlns:ns3="ea33289b-e463-45d0-b152-6ca9771e771e" targetNamespace="http://schemas.microsoft.com/office/2006/metadata/properties" ma:root="true" ma:fieldsID="b89fc0282abc73a5be954fe5b0638d5d" ns2:_="" ns3:_="">
    <xsd:import namespace="9e08ca3d-02e5-49e5-ac3f-ddf65e9d53cb"/>
    <xsd:import namespace="ea33289b-e463-45d0-b152-6ca9771e771e"/>
    <xsd:element name="properties">
      <xsd:complexType>
        <xsd:sequence>
          <xsd:element name="documentManagement">
            <xsd:complexType>
              <xsd:all>
                <xsd:element ref="ns2:_dlc_DocId" minOccurs="0"/>
                <xsd:element ref="ns2:_dlc_DocIdUrl" minOccurs="0"/>
                <xsd:element ref="ns2:_dlc_DocIdPersistId" minOccurs="0"/>
                <xsd:element ref="ns3:SharedWithUsers" minOccurs="0"/>
                <xsd:element ref="ns3:SharingHintHash"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08ca3d-02e5-49e5-ac3f-ddf65e9d53cb"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a33289b-e463-45d0-b152-6ca9771e771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12" nillable="true" ma:displayName="Sharing Hint Hash" ma:internalName="SharingHintHash" ma:readOnly="true">
      <xsd:simpleType>
        <xsd:restriction base="dms:Text"/>
      </xsd:simple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9e08ca3d-02e5-49e5-ac3f-ddf65e9d53cb">NYC5UXAAA45M-5-55</_dlc_DocId>
    <_dlc_DocIdUrl xmlns="9e08ca3d-02e5-49e5-ac3f-ddf65e9d53cb">
      <Url>https://utsacloud.sharepoint.com/sites/vper/branding/_layouts/15/DocIdRedir.aspx?ID=NYC5UXAAA45M-5-55</Url>
      <Description>NYC5UXAAA45M-5-55</Description>
    </_dlc_DocIdUrl>
    <SharedWithUsers xmlns="ea33289b-e463-45d0-b152-6ca9771e771e">
      <UserInfo>
        <DisplayName>Kevin McCollom</DisplayName>
        <AccountId>297</AccountId>
        <AccountType/>
      </UserInfo>
    </SharedWithUsers>
  </documentManagement>
</p:properties>
</file>

<file path=customXml/itemProps1.xml><?xml version="1.0" encoding="utf-8"?>
<ds:datastoreItem xmlns:ds="http://schemas.openxmlformats.org/officeDocument/2006/customXml" ds:itemID="{D263FC46-F29A-4F89-84B1-B23C98726D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e08ca3d-02e5-49e5-ac3f-ddf65e9d53cb"/>
    <ds:schemaRef ds:uri="ea33289b-e463-45d0-b152-6ca9771e77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73301F5-3D44-4DDC-90B3-43B57C2BE366}">
  <ds:schemaRefs>
    <ds:schemaRef ds:uri="http://schemas.microsoft.com/sharepoint/events"/>
  </ds:schemaRefs>
</ds:datastoreItem>
</file>

<file path=customXml/itemProps3.xml><?xml version="1.0" encoding="utf-8"?>
<ds:datastoreItem xmlns:ds="http://schemas.openxmlformats.org/officeDocument/2006/customXml" ds:itemID="{60978E03-AC80-468F-92C7-DE81D3A2F261}">
  <ds:schemaRefs>
    <ds:schemaRef ds:uri="http://schemas.microsoft.com/sharepoint/v3/contenttype/forms"/>
  </ds:schemaRefs>
</ds:datastoreItem>
</file>

<file path=customXml/itemProps4.xml><?xml version="1.0" encoding="utf-8"?>
<ds:datastoreItem xmlns:ds="http://schemas.openxmlformats.org/officeDocument/2006/customXml" ds:itemID="{21050EF4-0C88-4619-B3BE-F222C61E7F29}">
  <ds:schemaRefs>
    <ds:schemaRef ds:uri="http://purl.org/dc/terms/"/>
    <ds:schemaRef ds:uri="http://schemas.openxmlformats.org/package/2006/metadata/core-properties"/>
    <ds:schemaRef ds:uri="9e08ca3d-02e5-49e5-ac3f-ddf65e9d53cb"/>
    <ds:schemaRef ds:uri="ea33289b-e463-45d0-b152-6ca9771e771e"/>
    <ds:schemaRef ds:uri="http://schemas.microsoft.com/office/infopath/2007/PartnerControls"/>
    <ds:schemaRef ds:uri="http://schemas.microsoft.com/office/2006/documentManagement/types"/>
    <ds:schemaRef ds:uri="http://purl.org/dc/elements/1.1/"/>
    <ds:schemaRef ds:uri="http://purl.org/dc/dcmitype/"/>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1079</TotalTime>
  <Words>913</Words>
  <Application>Microsoft Office PowerPoint</Application>
  <PresentationFormat>On-screen Show (4:3)</PresentationFormat>
  <Paragraphs>200</Paragraphs>
  <Slides>24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Helvetica</vt:lpstr>
      <vt:lpstr>Office Theme</vt:lpstr>
      <vt:lpstr>PowerPoint Presentation</vt:lpstr>
      <vt:lpstr>Common Terms</vt:lpstr>
      <vt:lpstr>Common Terms</vt:lpstr>
      <vt:lpstr>Test Scores</vt:lpstr>
      <vt:lpstr>Test Scores</vt:lpstr>
      <vt:lpstr>TSI-A Scores</vt:lpstr>
      <vt:lpstr>Unofficial Transcripts</vt:lpstr>
      <vt:lpstr>Official Transcripts</vt:lpstr>
      <vt:lpstr>Official Transcripts</vt:lpstr>
      <vt:lpstr>Entering Official TSI-A Scores</vt:lpstr>
      <vt:lpstr>AP and Dual Credit</vt:lpstr>
      <vt:lpstr>Standard Pre-Advising Content</vt:lpstr>
      <vt:lpstr>Standard Pre-Advising Content</vt:lpstr>
      <vt:lpstr>Common Forms Website</vt:lpstr>
      <vt:lpstr>Individual Advising Session  </vt:lpstr>
      <vt:lpstr>Individual Advising Session  </vt:lpstr>
      <vt:lpstr>Individual Advising Session  </vt:lpstr>
      <vt:lpstr>Individual Advising Session  </vt:lpstr>
      <vt:lpstr>Label Information</vt:lpstr>
      <vt:lpstr>QLAT/ENGAGE Testing Time</vt:lpstr>
      <vt:lpstr>Family Pre-Advising</vt:lpstr>
      <vt:lpstr>Spanish Family Pre-Advising</vt:lpstr>
      <vt:lpstr>Working with Families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Jona Haga</dc:creator>
  <cp:lastModifiedBy>Dainon Deviney</cp:lastModifiedBy>
  <cp:revision>43</cp:revision>
  <cp:lastPrinted>2015-05-21T15:50:32Z</cp:lastPrinted>
  <dcterms:created xsi:type="dcterms:W3CDTF">2012-02-23T16:05:57Z</dcterms:created>
  <dcterms:modified xsi:type="dcterms:W3CDTF">2015-05-28T00:25:34Z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0x010100E1329F619BF3F44A9372EA4393708BFF</vt:lpwstr>
  </property>
  <property fmtid="{D5CDD505-2E9C-101B-9397-08002B2CF9AE}" pid="3" name="URL">
    <vt:lpwstr/>
  </property>
  <property fmtid="{D5CDD505-2E9C-101B-9397-08002B2CF9AE}" pid="4" name="DocumentSetDescription">
    <vt:lpwstr/>
  </property>
  <property fmtid="{D5CDD505-2E9C-101B-9397-08002B2CF9AE}" pid="5" name="_dlc_DocIdItemGuid">
    <vt:lpwstr>53d51fd0-922d-4dc6-a03e-88f407432a63</vt:lpwstr>
  </property>
</Properties>
</file>