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2" r:id="rId2"/>
  </p:sldMasterIdLst>
  <p:notesMasterIdLst>
    <p:notesMasterId r:id="rId18"/>
  </p:notesMasterIdLst>
  <p:sldIdLst>
    <p:sldId id="261"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611" autoAdjust="0"/>
  </p:normalViewPr>
  <p:slideViewPr>
    <p:cSldViewPr>
      <p:cViewPr varScale="1">
        <p:scale>
          <a:sx n="79" d="100"/>
          <a:sy n="79" d="100"/>
        </p:scale>
        <p:origin x="-2544" y="-90"/>
      </p:cViewPr>
      <p:guideLst>
        <p:guide orient="horz" pos="2160"/>
        <p:guide pos="2880"/>
      </p:guideLst>
    </p:cSldViewPr>
  </p:slideViewPr>
  <p:notesTextViewPr>
    <p:cViewPr>
      <p:scale>
        <a:sx n="1" d="1"/>
        <a:sy n="1" d="1"/>
      </p:scale>
      <p:origin x="0" y="0"/>
    </p:cViewPr>
  </p:notesTextViewPr>
  <p:sorterViewPr>
    <p:cViewPr>
      <p:scale>
        <a:sx n="100" d="100"/>
        <a:sy n="100" d="100"/>
      </p:scale>
      <p:origin x="0" y="4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FB41B0-E217-4BC3-ADB6-400D3BD0CF7E}" type="datetimeFigureOut">
              <a:rPr lang="en-US" smtClean="0"/>
              <a:t>12/6/2013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88BBB6-AE66-4523-9B26-FDD2E978C5C6}" type="slidenum">
              <a:rPr lang="en-US" smtClean="0"/>
              <a:t>‹#›</a:t>
            </a:fld>
            <a:endParaRPr lang="en-US"/>
          </a:p>
        </p:txBody>
      </p:sp>
    </p:spTree>
    <p:extLst>
      <p:ext uri="{BB962C8B-B14F-4D97-AF65-F5344CB8AC3E}">
        <p14:creationId xmlns:p14="http://schemas.microsoft.com/office/powerpoint/2010/main" val="2356784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1</a:t>
            </a:fld>
            <a:endParaRPr lang="en-US"/>
          </a:p>
        </p:txBody>
      </p:sp>
    </p:spTree>
    <p:extLst>
      <p:ext uri="{BB962C8B-B14F-4D97-AF65-F5344CB8AC3E}">
        <p14:creationId xmlns:p14="http://schemas.microsoft.com/office/powerpoint/2010/main" val="1332369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9</a:t>
            </a:fld>
            <a:endParaRPr lang="en-US"/>
          </a:p>
        </p:txBody>
      </p:sp>
    </p:spTree>
    <p:extLst>
      <p:ext uri="{BB962C8B-B14F-4D97-AF65-F5344CB8AC3E}">
        <p14:creationId xmlns:p14="http://schemas.microsoft.com/office/powerpoint/2010/main" val="1395042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10</a:t>
            </a:fld>
            <a:endParaRPr lang="en-US"/>
          </a:p>
        </p:txBody>
      </p:sp>
    </p:spTree>
    <p:extLst>
      <p:ext uri="{BB962C8B-B14F-4D97-AF65-F5344CB8AC3E}">
        <p14:creationId xmlns:p14="http://schemas.microsoft.com/office/powerpoint/2010/main" val="57547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11</a:t>
            </a:fld>
            <a:endParaRPr lang="en-US"/>
          </a:p>
        </p:txBody>
      </p:sp>
    </p:spTree>
    <p:extLst>
      <p:ext uri="{BB962C8B-B14F-4D97-AF65-F5344CB8AC3E}">
        <p14:creationId xmlns:p14="http://schemas.microsoft.com/office/powerpoint/2010/main" val="2899323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14</a:t>
            </a:fld>
            <a:endParaRPr lang="en-US"/>
          </a:p>
        </p:txBody>
      </p:sp>
    </p:spTree>
    <p:extLst>
      <p:ext uri="{BB962C8B-B14F-4D97-AF65-F5344CB8AC3E}">
        <p14:creationId xmlns:p14="http://schemas.microsoft.com/office/powerpoint/2010/main" val="2287109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t>15</a:t>
            </a:fld>
            <a:endParaRPr lang="en-US"/>
          </a:p>
        </p:txBody>
      </p:sp>
    </p:spTree>
    <p:extLst>
      <p:ext uri="{BB962C8B-B14F-4D97-AF65-F5344CB8AC3E}">
        <p14:creationId xmlns:p14="http://schemas.microsoft.com/office/powerpoint/2010/main" val="2195783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3C1875F-A966-41AA-996C-4E88D36C54AE}" type="datetimeFigureOut">
              <a:rPr lang="en-US" smtClean="0"/>
              <a:pPr/>
              <a:t>12/6/2013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BA2F1F-789E-4774-86EB-0A7CB783FFD1}" type="slidenum">
              <a:rPr lang="en-US" smtClean="0">
                <a:solidFill>
                  <a:srgbClr val="EBDDC3"/>
                </a:solidFill>
              </a:rPr>
              <a:pPr/>
              <a:t>‹#›</a:t>
            </a:fld>
            <a:endParaRPr lang="en-US">
              <a:solidFill>
                <a:srgbClr val="EBDDC3"/>
              </a:solidFill>
            </a:endParaRPr>
          </a:p>
        </p:txBody>
      </p:sp>
    </p:spTree>
    <p:extLst>
      <p:ext uri="{BB962C8B-B14F-4D97-AF65-F5344CB8AC3E}">
        <p14:creationId xmlns:p14="http://schemas.microsoft.com/office/powerpoint/2010/main" val="12157189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80680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a:xfrm>
            <a:off x="457201" y="6248207"/>
            <a:ext cx="5573483" cy="365125"/>
          </a:xfrm>
        </p:spPr>
        <p:txBody>
          <a:bodyPr/>
          <a:lstStyle/>
          <a:p>
            <a:endParaRPr lang="en-US">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28949604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3C1875F-A966-41AA-996C-4E88D36C54AE}" type="datetimeFigureOut">
              <a:rPr lang="en-US" smtClean="0"/>
              <a:pPr/>
              <a:t>12/6/2013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BA2F1F-789E-4774-86EB-0A7CB783FFD1}" type="slidenum">
              <a:rPr lang="en-US" smtClean="0">
                <a:solidFill>
                  <a:srgbClr val="EBDDC3"/>
                </a:solidFill>
              </a:rPr>
              <a:pPr/>
              <a:t>‹#›</a:t>
            </a:fld>
            <a:endParaRPr lang="en-US">
              <a:solidFill>
                <a:srgbClr val="EBDDC3"/>
              </a:solidFill>
            </a:endParaRPr>
          </a:p>
        </p:txBody>
      </p:sp>
    </p:spTree>
    <p:extLst>
      <p:ext uri="{BB962C8B-B14F-4D97-AF65-F5344CB8AC3E}">
        <p14:creationId xmlns:p14="http://schemas.microsoft.com/office/powerpoint/2010/main" val="121571898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894652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p:txBody>
          <a:bodyPr/>
          <a:lstStyle/>
          <a:p>
            <a:endParaRPr lang="en-US">
              <a:solidFill>
                <a:srgbClr val="775F55"/>
              </a:solidFill>
            </a:endParaRPr>
          </a:p>
        </p:txBody>
      </p:sp>
    </p:spTree>
    <p:extLst>
      <p:ext uri="{BB962C8B-B14F-4D97-AF65-F5344CB8AC3E}">
        <p14:creationId xmlns:p14="http://schemas.microsoft.com/office/powerpoint/2010/main" val="26383076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0" name="Slide Number Placeholder 9"/>
          <p:cNvSpPr>
            <a:spLocks noGrp="1"/>
          </p:cNvSpPr>
          <p:nvPr>
            <p:ph type="sldNum" sz="quarter" idx="16"/>
          </p:nvPr>
        </p:nvSpPr>
        <p:spPr/>
        <p:txBody>
          <a:bodyPr rtlCol="0"/>
          <a:lstStyle/>
          <a:p>
            <a:fld id="{F0BA2F1F-789E-4774-86EB-0A7CB783FFD1}"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solidFill>
                <a:srgbClr val="775F55"/>
              </a:solidFill>
            </a:endParaRPr>
          </a:p>
        </p:txBody>
      </p:sp>
    </p:spTree>
    <p:extLst>
      <p:ext uri="{BB962C8B-B14F-4D97-AF65-F5344CB8AC3E}">
        <p14:creationId xmlns:p14="http://schemas.microsoft.com/office/powerpoint/2010/main" val="3753300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2" name="Slide Number Placeholder 11"/>
          <p:cNvSpPr>
            <a:spLocks noGrp="1"/>
          </p:cNvSpPr>
          <p:nvPr>
            <p:ph type="sldNum" sz="quarter" idx="16"/>
          </p:nvPr>
        </p:nvSpPr>
        <p:spPr/>
        <p:txBody>
          <a:bodyPr rtlCol="0"/>
          <a:lstStyle/>
          <a:p>
            <a:fld id="{F0BA2F1F-789E-4774-86EB-0A7CB783FFD1}"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746366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4" name="Footer Placeholder 3"/>
          <p:cNvSpPr>
            <a:spLocks noGrp="1"/>
          </p:cNvSpPr>
          <p:nvPr>
            <p:ph type="ftr" sz="quarter" idx="11"/>
          </p:nvPr>
        </p:nvSpPr>
        <p:spPr/>
        <p:txBody>
          <a:bodyPr/>
          <a:lstStyle/>
          <a:p>
            <a:endParaRPr lang="en-US">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77755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3" name="Footer Placeholder 2"/>
          <p:cNvSpPr>
            <a:spLocks noGrp="1"/>
          </p:cNvSpPr>
          <p:nvPr>
            <p:ph type="ftr" sz="quarter" idx="11"/>
          </p:nvPr>
        </p:nvSpPr>
        <p:spPr/>
        <p:txBody>
          <a:bodyPr/>
          <a:lstStyle/>
          <a:p>
            <a:endParaRPr lang="en-US">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BA2F1F-789E-4774-86EB-0A7CB783FFD1}" type="slidenum">
              <a:rPr lang="en-US" smtClean="0">
                <a:solidFill>
                  <a:srgbClr val="775F55"/>
                </a:solidFill>
              </a:rPr>
              <a:pPr/>
              <a:t>‹#›</a:t>
            </a:fld>
            <a:endParaRPr lang="en-US">
              <a:solidFill>
                <a:srgbClr val="775F55"/>
              </a:solidFill>
            </a:endParaRPr>
          </a:p>
        </p:txBody>
      </p:sp>
    </p:spTree>
    <p:extLst>
      <p:ext uri="{BB962C8B-B14F-4D97-AF65-F5344CB8AC3E}">
        <p14:creationId xmlns:p14="http://schemas.microsoft.com/office/powerpoint/2010/main" val="1297273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6" name="Footer Placeholder 5"/>
          <p:cNvSpPr>
            <a:spLocks noGrp="1"/>
          </p:cNvSpPr>
          <p:nvPr>
            <p:ph type="ftr" sz="quarter" idx="11"/>
          </p:nvPr>
        </p:nvSpPr>
        <p:spPr/>
        <p:txBody>
          <a:bodyPr/>
          <a:lstStyle/>
          <a:p>
            <a:endParaRPr lang="en-US">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68596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8946525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4114602267"/>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806807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5" name="Footer Placeholder 4"/>
          <p:cNvSpPr>
            <a:spLocks noGrp="1"/>
          </p:cNvSpPr>
          <p:nvPr>
            <p:ph type="ftr" sz="quarter" idx="11"/>
          </p:nvPr>
        </p:nvSpPr>
        <p:spPr>
          <a:xfrm>
            <a:off x="457201" y="6248207"/>
            <a:ext cx="5573483" cy="365125"/>
          </a:xfrm>
        </p:spPr>
        <p:txBody>
          <a:bodyPr/>
          <a:lstStyle/>
          <a:p>
            <a:endParaRPr lang="en-US">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2894960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p:txBody>
          <a:bodyPr/>
          <a:lstStyle/>
          <a:p>
            <a:endParaRPr lang="en-US">
              <a:solidFill>
                <a:srgbClr val="775F55"/>
              </a:solidFill>
            </a:endParaRPr>
          </a:p>
        </p:txBody>
      </p:sp>
    </p:spTree>
    <p:extLst>
      <p:ext uri="{BB962C8B-B14F-4D97-AF65-F5344CB8AC3E}">
        <p14:creationId xmlns:p14="http://schemas.microsoft.com/office/powerpoint/2010/main" val="26383076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0" name="Slide Number Placeholder 9"/>
          <p:cNvSpPr>
            <a:spLocks noGrp="1"/>
          </p:cNvSpPr>
          <p:nvPr>
            <p:ph type="sldNum" sz="quarter" idx="16"/>
          </p:nvPr>
        </p:nvSpPr>
        <p:spPr/>
        <p:txBody>
          <a:bodyPr rtlCol="0"/>
          <a:lstStyle/>
          <a:p>
            <a:fld id="{F0BA2F1F-789E-4774-86EB-0A7CB783FFD1}"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solidFill>
                <a:srgbClr val="775F55"/>
              </a:solidFill>
            </a:endParaRPr>
          </a:p>
        </p:txBody>
      </p:sp>
    </p:spTree>
    <p:extLst>
      <p:ext uri="{BB962C8B-B14F-4D97-AF65-F5344CB8AC3E}">
        <p14:creationId xmlns:p14="http://schemas.microsoft.com/office/powerpoint/2010/main" val="3753300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2" name="Slide Number Placeholder 11"/>
          <p:cNvSpPr>
            <a:spLocks noGrp="1"/>
          </p:cNvSpPr>
          <p:nvPr>
            <p:ph type="sldNum" sz="quarter" idx="16"/>
          </p:nvPr>
        </p:nvSpPr>
        <p:spPr/>
        <p:txBody>
          <a:bodyPr rtlCol="0"/>
          <a:lstStyle/>
          <a:p>
            <a:fld id="{F0BA2F1F-789E-4774-86EB-0A7CB783FFD1}"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746366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4" name="Footer Placeholder 3"/>
          <p:cNvSpPr>
            <a:spLocks noGrp="1"/>
          </p:cNvSpPr>
          <p:nvPr>
            <p:ph type="ftr" sz="quarter" idx="11"/>
          </p:nvPr>
        </p:nvSpPr>
        <p:spPr/>
        <p:txBody>
          <a:bodyPr/>
          <a:lstStyle/>
          <a:p>
            <a:endParaRPr lang="en-US">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77755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3" name="Footer Placeholder 2"/>
          <p:cNvSpPr>
            <a:spLocks noGrp="1"/>
          </p:cNvSpPr>
          <p:nvPr>
            <p:ph type="ftr" sz="quarter" idx="11"/>
          </p:nvPr>
        </p:nvSpPr>
        <p:spPr/>
        <p:txBody>
          <a:bodyPr/>
          <a:lstStyle/>
          <a:p>
            <a:endParaRPr lang="en-US">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BA2F1F-789E-4774-86EB-0A7CB783FFD1}" type="slidenum">
              <a:rPr lang="en-US" smtClean="0">
                <a:solidFill>
                  <a:srgbClr val="775F55"/>
                </a:solidFill>
              </a:rPr>
              <a:pPr/>
              <a:t>‹#›</a:t>
            </a:fld>
            <a:endParaRPr lang="en-US">
              <a:solidFill>
                <a:srgbClr val="775F55"/>
              </a:solidFill>
            </a:endParaRPr>
          </a:p>
        </p:txBody>
      </p:sp>
    </p:spTree>
    <p:extLst>
      <p:ext uri="{BB962C8B-B14F-4D97-AF65-F5344CB8AC3E}">
        <p14:creationId xmlns:p14="http://schemas.microsoft.com/office/powerpoint/2010/main" val="1297273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6" name="Footer Placeholder 5"/>
          <p:cNvSpPr>
            <a:spLocks noGrp="1"/>
          </p:cNvSpPr>
          <p:nvPr>
            <p:ph type="ftr" sz="quarter" idx="11"/>
          </p:nvPr>
        </p:nvSpPr>
        <p:spPr/>
        <p:txBody>
          <a:bodyPr/>
          <a:lstStyle/>
          <a:p>
            <a:endParaRPr lang="en-US">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6859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fld id="{33C1875F-A966-41AA-996C-4E88D36C54AE}" type="datetimeFigureOut">
              <a:rPr lang="en-US" smtClean="0">
                <a:solidFill>
                  <a:srgbClr val="775F55"/>
                </a:solidFill>
              </a:rPr>
              <a:pPr/>
              <a:t>12/6/2013</a:t>
            </a:fld>
            <a:endParaRPr lang="en-US">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411460226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3000"/>
            <a:lum/>
          </a:blip>
          <a:srcRect/>
          <a:stretch>
            <a:fillRect t="5000" b="-5000"/>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609708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3000"/>
            <a:lum/>
          </a:blip>
          <a:srcRect/>
          <a:stretch>
            <a:fillRect t="5000" b="-5000"/>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3C1875F-A966-41AA-996C-4E88D36C54AE}" type="datetimeFigureOut">
              <a:rPr lang="en-US" smtClean="0">
                <a:solidFill>
                  <a:srgbClr val="775F55"/>
                </a:solidFill>
              </a:rPr>
              <a:pPr/>
              <a:t>12/6/2013</a:t>
            </a:fld>
            <a:endParaRPr lang="en-US">
              <a:solidFill>
                <a:srgbClr val="775F55"/>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6097089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New TSI Policy 2013</a:t>
            </a:r>
            <a:endParaRPr lang="en-US" dirty="0"/>
          </a:p>
        </p:txBody>
      </p:sp>
      <p:sp>
        <p:nvSpPr>
          <p:cNvPr id="3" name="Content Placeholder 2"/>
          <p:cNvSpPr>
            <a:spLocks noGrp="1"/>
          </p:cNvSpPr>
          <p:nvPr>
            <p:ph sz="quarter" idx="1"/>
          </p:nvPr>
        </p:nvSpPr>
        <p:spPr/>
        <p:txBody>
          <a:bodyPr/>
          <a:lstStyle/>
          <a:p>
            <a:r>
              <a:rPr lang="en-US" dirty="0" smtClean="0"/>
              <a:t>Changes to the DEP</a:t>
            </a:r>
          </a:p>
          <a:p>
            <a:r>
              <a:rPr lang="en-US" dirty="0" smtClean="0"/>
              <a:t>Pre-Assessment Activity on Blackboard Learn</a:t>
            </a:r>
          </a:p>
          <a:p>
            <a:r>
              <a:rPr lang="en-US" dirty="0" smtClean="0"/>
              <a:t>ACT Engage</a:t>
            </a:r>
            <a:endParaRPr lang="en-US" dirty="0" smtClean="0"/>
          </a:p>
          <a:p>
            <a:r>
              <a:rPr lang="en-US" dirty="0" smtClean="0"/>
              <a:t>Orientation/Unofficial </a:t>
            </a:r>
            <a:r>
              <a:rPr lang="en-US" dirty="0" smtClean="0"/>
              <a:t>Scores</a:t>
            </a:r>
            <a:endParaRPr lang="en-US" dirty="0"/>
          </a:p>
        </p:txBody>
      </p:sp>
    </p:spTree>
    <p:extLst>
      <p:ext uri="{BB962C8B-B14F-4D97-AF65-F5344CB8AC3E}">
        <p14:creationId xmlns:p14="http://schemas.microsoft.com/office/powerpoint/2010/main" val="45368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600200"/>
            <a:ext cx="5334000" cy="5105400"/>
          </a:xfrm>
          <a:prstGeom prst="rect">
            <a:avLst/>
          </a:prstGeom>
          <a:ln w="9525">
            <a:solidFill>
              <a:schemeClr val="tx1"/>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p:txBody>
          <a:bodyPr/>
          <a:lstStyle/>
          <a:p>
            <a:pPr algn="ctr"/>
            <a:r>
              <a:rPr lang="en-US" dirty="0" smtClean="0"/>
              <a:t>TSI Contact Form</a:t>
            </a:r>
            <a:endParaRPr lang="en-US" dirty="0"/>
          </a:p>
        </p:txBody>
      </p:sp>
    </p:spTree>
    <p:extLst>
      <p:ext uri="{BB962C8B-B14F-4D97-AF65-F5344CB8AC3E}">
        <p14:creationId xmlns:p14="http://schemas.microsoft.com/office/powerpoint/2010/main" val="103591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Pre-Assessment Activity</a:t>
            </a:r>
            <a:endParaRPr lang="en-US" dirty="0"/>
          </a:p>
        </p:txBody>
      </p:sp>
      <p:sp>
        <p:nvSpPr>
          <p:cNvPr id="3" name="Content Placeholder 2"/>
          <p:cNvSpPr>
            <a:spLocks noGrp="1"/>
          </p:cNvSpPr>
          <p:nvPr>
            <p:ph sz="quarter" idx="1"/>
          </p:nvPr>
        </p:nvSpPr>
        <p:spPr/>
        <p:txBody>
          <a:bodyPr/>
          <a:lstStyle/>
          <a:p>
            <a:r>
              <a:rPr lang="en-US" dirty="0" smtClean="0"/>
              <a:t>Before a student can register for the TSI Assessment for the first time, they must complete the Pre –Assessment Activity.</a:t>
            </a:r>
          </a:p>
          <a:p>
            <a:r>
              <a:rPr lang="en-US" dirty="0" smtClean="0"/>
              <a:t>The institution that the student is taking the initial TSI Assessment from is the same institution that has to give the PAA.</a:t>
            </a:r>
            <a:endParaRPr lang="en-US" dirty="0"/>
          </a:p>
          <a:p>
            <a:r>
              <a:rPr lang="en-US" dirty="0" smtClean="0"/>
              <a:t>Student only has to take the PAA in the area that they need to take the TSI Assessment.</a:t>
            </a:r>
          </a:p>
          <a:p>
            <a:pPr marL="0" indent="0">
              <a:buNone/>
            </a:pPr>
            <a:endParaRPr lang="en-US" dirty="0"/>
          </a:p>
        </p:txBody>
      </p:sp>
    </p:spTree>
    <p:extLst>
      <p:ext uri="{BB962C8B-B14F-4D97-AF65-F5344CB8AC3E}">
        <p14:creationId xmlns:p14="http://schemas.microsoft.com/office/powerpoint/2010/main" val="239068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Pre-Assessment Activity</a:t>
            </a:r>
            <a:endParaRPr lang="en-US" dirty="0"/>
          </a:p>
        </p:txBody>
      </p:sp>
      <p:sp>
        <p:nvSpPr>
          <p:cNvPr id="3" name="Content Placeholder 2"/>
          <p:cNvSpPr>
            <a:spLocks noGrp="1"/>
          </p:cNvSpPr>
          <p:nvPr>
            <p:ph sz="quarter" idx="1"/>
          </p:nvPr>
        </p:nvSpPr>
        <p:spPr/>
        <p:txBody>
          <a:bodyPr/>
          <a:lstStyle/>
          <a:p>
            <a:r>
              <a:rPr lang="en-US" dirty="0" smtClean="0"/>
              <a:t>Student will log onto Blackboard Learn to complete the PAA.  Once completed a score will be downloaded into SOATEST which will trigger ASAP to allow the student to register for the TSI Assessment.</a:t>
            </a:r>
          </a:p>
          <a:p>
            <a:r>
              <a:rPr lang="en-US" dirty="0" smtClean="0"/>
              <a:t>Currently students are turning in a hard copy of the PAA</a:t>
            </a:r>
            <a:endParaRPr lang="en-US" dirty="0"/>
          </a:p>
        </p:txBody>
      </p:sp>
    </p:spTree>
    <p:extLst>
      <p:ext uri="{BB962C8B-B14F-4D97-AF65-F5344CB8AC3E}">
        <p14:creationId xmlns:p14="http://schemas.microsoft.com/office/powerpoint/2010/main" val="1728255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ACT Engage</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Measures how likely incoming freshman will return for a 2</a:t>
            </a:r>
            <a:r>
              <a:rPr lang="en-US" baseline="30000" dirty="0" smtClean="0"/>
              <a:t>nd</a:t>
            </a:r>
            <a:r>
              <a:rPr lang="en-US" dirty="0" smtClean="0"/>
              <a:t> year and earn at least a 2.0 GPA</a:t>
            </a:r>
          </a:p>
          <a:p>
            <a:r>
              <a:rPr lang="en-US" dirty="0" smtClean="0"/>
              <a:t>Online-108 questions about themselves</a:t>
            </a:r>
          </a:p>
          <a:p>
            <a:r>
              <a:rPr lang="en-US" dirty="0" smtClean="0"/>
              <a:t>30 minutes</a:t>
            </a:r>
          </a:p>
          <a:p>
            <a:r>
              <a:rPr lang="en-US" dirty="0" smtClean="0"/>
              <a:t>Given during orientation</a:t>
            </a:r>
          </a:p>
          <a:p>
            <a:r>
              <a:rPr lang="en-US" dirty="0" smtClean="0"/>
              <a:t>Crosswalk includes campus resources</a:t>
            </a:r>
            <a:endParaRPr lang="en-US" dirty="0"/>
          </a:p>
        </p:txBody>
      </p:sp>
    </p:spTree>
    <p:extLst>
      <p:ext uri="{BB962C8B-B14F-4D97-AF65-F5344CB8AC3E}">
        <p14:creationId xmlns:p14="http://schemas.microsoft.com/office/powerpoint/2010/main" val="3443070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Orientation/Unofficial Scores</a:t>
            </a:r>
            <a:endParaRPr lang="en-US" dirty="0"/>
          </a:p>
        </p:txBody>
      </p:sp>
      <p:sp>
        <p:nvSpPr>
          <p:cNvPr id="3" name="Content Placeholder 2"/>
          <p:cNvSpPr>
            <a:spLocks noGrp="1"/>
          </p:cNvSpPr>
          <p:nvPr>
            <p:ph sz="quarter" idx="1"/>
          </p:nvPr>
        </p:nvSpPr>
        <p:spPr/>
        <p:txBody>
          <a:bodyPr/>
          <a:lstStyle/>
          <a:p>
            <a:r>
              <a:rPr lang="en-US" dirty="0" smtClean="0"/>
              <a:t>Difference between official/unofficial scores</a:t>
            </a:r>
          </a:p>
          <a:p>
            <a:r>
              <a:rPr lang="en-US" dirty="0" smtClean="0"/>
              <a:t>Where to send the scores</a:t>
            </a:r>
          </a:p>
          <a:p>
            <a:r>
              <a:rPr lang="en-US" dirty="0" smtClean="0"/>
              <a:t>Unofficial score process</a:t>
            </a:r>
          </a:p>
          <a:p>
            <a:pPr lvl="1"/>
            <a:r>
              <a:rPr lang="en-US" dirty="0" smtClean="0"/>
              <a:t>Do not enter into Banner; make copies</a:t>
            </a:r>
          </a:p>
          <a:p>
            <a:pPr lvl="1"/>
            <a:r>
              <a:rPr lang="en-US" dirty="0" smtClean="0"/>
              <a:t>SPACMNT	</a:t>
            </a:r>
          </a:p>
          <a:p>
            <a:pPr lvl="1"/>
            <a:r>
              <a:rPr lang="en-US" dirty="0" smtClean="0"/>
              <a:t>SOAHOLD</a:t>
            </a:r>
          </a:p>
          <a:p>
            <a:pPr lvl="1"/>
            <a:r>
              <a:rPr lang="en-US" dirty="0" smtClean="0"/>
              <a:t>If student has not turned in official scores, cannot register for the next semester</a:t>
            </a:r>
          </a:p>
          <a:p>
            <a:pPr marL="365760" lvl="1" indent="0">
              <a:buNone/>
            </a:pPr>
            <a:endParaRPr lang="en-US" dirty="0"/>
          </a:p>
        </p:txBody>
      </p:sp>
    </p:spTree>
    <p:extLst>
      <p:ext uri="{BB962C8B-B14F-4D97-AF65-F5344CB8AC3E}">
        <p14:creationId xmlns:p14="http://schemas.microsoft.com/office/powerpoint/2010/main" val="2756670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Contact Info</a:t>
            </a:r>
            <a:endParaRPr lang="en-US" b="1" dirty="0"/>
          </a:p>
        </p:txBody>
      </p:sp>
      <p:sp>
        <p:nvSpPr>
          <p:cNvPr id="4" name="Rectangle 3"/>
          <p:cNvSpPr txBox="1">
            <a:spLocks noChangeArrowheads="1"/>
          </p:cNvSpPr>
          <p:nvPr/>
        </p:nvSpPr>
        <p:spPr>
          <a:xfrm>
            <a:off x="1219200" y="2438400"/>
            <a:ext cx="6781800" cy="2667000"/>
          </a:xfrm>
          <a:prstGeom prst="rect">
            <a:avLst/>
          </a:prstGeom>
        </p:spPr>
        <p:txBody>
          <a:bodyPr vert="horz" anchor="ctr">
            <a:normAutofit fontScale="92500" lnSpcReduction="10000"/>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   </a:t>
            </a:r>
            <a:r>
              <a:rPr kumimoji="0" lang="en-US" sz="2800" b="1" i="0" u="sng" strike="noStrike" kern="1200" cap="none" spc="0" normalizeH="0" baseline="0" noProof="0" smtClean="0">
                <a:ln>
                  <a:noFill/>
                </a:ln>
                <a:solidFill>
                  <a:sysClr val="windowText" lastClr="000000">
                    <a:lumMod val="65000"/>
                    <a:lumOff val="35000"/>
                  </a:sysClr>
                </a:solidFill>
                <a:effectLst/>
                <a:uLnTx/>
                <a:uFillTx/>
                <a:latin typeface="Tw Cen MT"/>
              </a:rPr>
              <a:t>Main Campus</a:t>
            </a: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 		</a:t>
            </a:r>
            <a:r>
              <a:rPr kumimoji="0" lang="en-US" sz="2800" b="1" i="0" u="sng" strike="noStrike" kern="1200" cap="none" spc="0" normalizeH="0" baseline="0" noProof="0" smtClean="0">
                <a:ln>
                  <a:noFill/>
                </a:ln>
                <a:solidFill>
                  <a:sysClr val="windowText" lastClr="000000">
                    <a:lumMod val="65000"/>
                    <a:lumOff val="35000"/>
                  </a:sysClr>
                </a:solidFill>
                <a:effectLst/>
                <a:uLnTx/>
                <a:uFillTx/>
                <a:latin typeface="Tw Cen MT"/>
              </a:rPr>
              <a:t>Downtown Campus</a:t>
            </a: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a:t>
            </a:r>
          </a:p>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  Susan Sandoval		      Linda Kerns </a:t>
            </a:r>
          </a:p>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 Assistant Director		  Admin. Assoc. II</a:t>
            </a:r>
          </a:p>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2800" b="1" i="0" u="none" strike="noStrike" kern="1200" cap="none" spc="0" normalizeH="0" baseline="0" noProof="0" smtClean="0">
                <a:ln>
                  <a:noFill/>
                </a:ln>
                <a:solidFill>
                  <a:sysClr val="windowText" lastClr="000000">
                    <a:lumMod val="65000"/>
                    <a:lumOff val="35000"/>
                  </a:sysClr>
                </a:solidFill>
                <a:effectLst/>
                <a:uLnTx/>
                <a:uFillTx/>
                <a:latin typeface="Tw Cen MT"/>
              </a:rPr>
              <a:t>    210-458-4498		    210-458-2941</a:t>
            </a:r>
          </a:p>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1600" b="1" i="0" u="none" strike="noStrike" kern="1200" cap="none" spc="0" normalizeH="0" baseline="0" noProof="0" smtClean="0">
                <a:ln>
                  <a:noFill/>
                </a:ln>
                <a:solidFill>
                  <a:sysClr val="windowText" lastClr="000000">
                    <a:lumMod val="65000"/>
                    <a:lumOff val="35000"/>
                  </a:sysClr>
                </a:solidFill>
                <a:effectLst/>
                <a:uLnTx/>
                <a:uFillTx/>
                <a:latin typeface="Tw Cen MT"/>
              </a:rPr>
              <a:t>     Susan.Sandoval@utsa.edu  		        Linda.Kerns@utsa.edu</a:t>
            </a:r>
          </a:p>
          <a:p>
            <a:pPr marL="0" marR="0" lvl="0" indent="0" algn="l" defTabSz="914400" rtl="0" eaLnBrk="1" fontAlgn="auto" latinLnBrk="0" hangingPunct="1">
              <a:lnSpc>
                <a:spcPct val="90000"/>
              </a:lnSpc>
              <a:spcBef>
                <a:spcPts val="700"/>
              </a:spcBef>
              <a:spcAft>
                <a:spcPts val="0"/>
              </a:spcAft>
              <a:buClr>
                <a:srgbClr val="E37929"/>
              </a:buClr>
              <a:buSzPct val="60000"/>
              <a:buFont typeface="Wingdings"/>
              <a:buNone/>
              <a:tabLst/>
              <a:defRPr/>
            </a:pPr>
            <a:endParaRPr kumimoji="0" lang="en-US" sz="1600" b="1" i="0" u="none" strike="noStrike" kern="1200" cap="none" spc="0" normalizeH="0" baseline="0" noProof="0" smtClean="0">
              <a:ln>
                <a:noFill/>
              </a:ln>
              <a:solidFill>
                <a:sysClr val="windowText" lastClr="000000">
                  <a:lumMod val="65000"/>
                  <a:lumOff val="35000"/>
                </a:sysClr>
              </a:solidFill>
              <a:effectLst/>
              <a:uLnTx/>
              <a:uFillTx/>
              <a:latin typeface="Tw Cen MT"/>
            </a:endParaRPr>
          </a:p>
          <a:p>
            <a:pPr marL="0" marR="0" lvl="0" indent="0" algn="ctr" defTabSz="914400" rtl="0" eaLnBrk="1" fontAlgn="auto" latinLnBrk="0" hangingPunct="1">
              <a:lnSpc>
                <a:spcPct val="90000"/>
              </a:lnSpc>
              <a:spcBef>
                <a:spcPts val="700"/>
              </a:spcBef>
              <a:spcAft>
                <a:spcPts val="0"/>
              </a:spcAft>
              <a:buClr>
                <a:srgbClr val="E37929"/>
              </a:buClr>
              <a:buSzPct val="60000"/>
              <a:buFont typeface="Wingdings"/>
              <a:buNone/>
              <a:tabLst/>
              <a:defRPr/>
            </a:pPr>
            <a:r>
              <a:rPr kumimoji="0" lang="en-US" sz="2600" b="1" i="0" u="none" strike="noStrike" kern="1200" cap="none" spc="0" normalizeH="0" baseline="0" noProof="0" smtClean="0">
                <a:ln>
                  <a:noFill/>
                </a:ln>
                <a:solidFill>
                  <a:sysClr val="windowText" lastClr="000000">
                    <a:lumMod val="65000"/>
                    <a:lumOff val="35000"/>
                  </a:sysClr>
                </a:solidFill>
                <a:effectLst/>
                <a:uLnTx/>
                <a:uFillTx/>
                <a:latin typeface="Tw Cen MT"/>
              </a:rPr>
              <a:t>testinfo@utsa.edu</a:t>
            </a:r>
            <a:endParaRPr kumimoji="0" lang="en-US" sz="2600" b="1" i="0" u="none" strike="noStrike" kern="1200" cap="none" spc="0" normalizeH="0" baseline="0" noProof="0" dirty="0" smtClean="0">
              <a:ln>
                <a:noFill/>
              </a:ln>
              <a:solidFill>
                <a:sysClr val="windowText" lastClr="000000">
                  <a:lumMod val="65000"/>
                  <a:lumOff val="35000"/>
                </a:sysClr>
              </a:solidFill>
              <a:effectLst/>
              <a:uLnTx/>
              <a:uFillTx/>
              <a:latin typeface="Tw Cen MT"/>
            </a:endParaRPr>
          </a:p>
        </p:txBody>
      </p:sp>
    </p:spTree>
    <p:extLst>
      <p:ext uri="{BB962C8B-B14F-4D97-AF65-F5344CB8AC3E}">
        <p14:creationId xmlns:p14="http://schemas.microsoft.com/office/powerpoint/2010/main" val="370996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A student will be required to address </a:t>
            </a:r>
            <a:r>
              <a:rPr lang="en-US" b="1" dirty="0" smtClean="0"/>
              <a:t>all</a:t>
            </a:r>
            <a:r>
              <a:rPr lang="en-US" dirty="0" smtClean="0"/>
              <a:t> areas of TSI deficiency each semester of registration.</a:t>
            </a:r>
          </a:p>
          <a:p>
            <a:r>
              <a:rPr lang="en-US" dirty="0" smtClean="0"/>
              <a:t>A student with a deficiency in an area will be declared college ready in an area when he or she has completed the highest level of developmental activity in that area </a:t>
            </a:r>
            <a:r>
              <a:rPr lang="en-US" b="1" dirty="0" smtClean="0"/>
              <a:t>or</a:t>
            </a:r>
            <a:r>
              <a:rPr lang="en-US" dirty="0" smtClean="0"/>
              <a:t> successfully completes a retest of the TSIA in that area.</a:t>
            </a:r>
          </a:p>
          <a:p>
            <a:r>
              <a:rPr lang="en-US" dirty="0" smtClean="0"/>
              <a:t>Students not passing a section of a TSIA may retest, but are not required to do so.</a:t>
            </a:r>
          </a:p>
        </p:txBody>
      </p:sp>
    </p:spTree>
    <p:extLst>
      <p:ext uri="{BB962C8B-B14F-4D97-AF65-F5344CB8AC3E}">
        <p14:creationId xmlns:p14="http://schemas.microsoft.com/office/powerpoint/2010/main" val="45368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Students not registered for a required developmental activity may have their registration cancelled. </a:t>
            </a:r>
            <a:endParaRPr lang="en-US" dirty="0" smtClean="0"/>
          </a:p>
          <a:p>
            <a:r>
              <a:rPr lang="en-US" dirty="0" smtClean="0"/>
              <a:t>That </a:t>
            </a:r>
            <a:r>
              <a:rPr lang="en-US" dirty="0" smtClean="0"/>
              <a:t>is why it is important that you document in SPACMNT of section closures and notify Dr. Williams.</a:t>
            </a:r>
          </a:p>
          <a:p>
            <a:pPr marL="0" indent="0">
              <a:buNone/>
            </a:pPr>
            <a:endParaRPr lang="en-US" dirty="0"/>
          </a:p>
        </p:txBody>
      </p:sp>
    </p:spTree>
    <p:extLst>
      <p:ext uri="{BB962C8B-B14F-4D97-AF65-F5344CB8AC3E}">
        <p14:creationId xmlns:p14="http://schemas.microsoft.com/office/powerpoint/2010/main" val="3788935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Beginning Spring 2014, RDG 0013 and WRC 0103 will no longer be offered.  WRC 0203 is an integrated reading and writing developmental course.</a:t>
            </a:r>
          </a:p>
          <a:p>
            <a:r>
              <a:rPr lang="en-US" dirty="0" smtClean="0"/>
              <a:t>Per Dr. Williams, for Fall 2013- those students who are NCR in reading and writing and have earned credit for WRC 0103 and still need to take developmental reading for the spring 2014 semester, will be met in reading.</a:t>
            </a:r>
            <a:endParaRPr lang="en-US" dirty="0"/>
          </a:p>
        </p:txBody>
      </p:sp>
    </p:spTree>
    <p:extLst>
      <p:ext uri="{BB962C8B-B14F-4D97-AF65-F5344CB8AC3E}">
        <p14:creationId xmlns:p14="http://schemas.microsoft.com/office/powerpoint/2010/main" val="3529931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Programming is being worked on to update the student record in Banner so that when grades roll at the end of the semester, the reading area will indicate College Ready.</a:t>
            </a:r>
          </a:p>
          <a:p>
            <a:r>
              <a:rPr lang="en-US" dirty="0" smtClean="0"/>
              <a:t>If you have a list of students who are in this category, please provide those names to me so that I can put a comment in SPACMNT and standby to do a manual update in case programming is not ready.</a:t>
            </a:r>
            <a:endParaRPr lang="en-US" dirty="0"/>
          </a:p>
        </p:txBody>
      </p:sp>
    </p:spTree>
    <p:extLst>
      <p:ext uri="{BB962C8B-B14F-4D97-AF65-F5344CB8AC3E}">
        <p14:creationId xmlns:p14="http://schemas.microsoft.com/office/powerpoint/2010/main" val="397121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A concurrently enrolled student not addressing </a:t>
            </a:r>
            <a:r>
              <a:rPr lang="en-US" b="1" dirty="0" smtClean="0"/>
              <a:t>all </a:t>
            </a:r>
            <a:r>
              <a:rPr lang="en-US" dirty="0" smtClean="0"/>
              <a:t>areas of deficiency at the other Texas institution must address the remaining areas at UTSA during the semester of concurrent registration.</a:t>
            </a:r>
          </a:p>
          <a:p>
            <a:r>
              <a:rPr lang="en-US" b="1" dirty="0" smtClean="0"/>
              <a:t>The student must provide evidence.</a:t>
            </a:r>
          </a:p>
          <a:p>
            <a:r>
              <a:rPr lang="en-US" dirty="0" smtClean="0"/>
              <a:t>Please document this in SPACMNT.</a:t>
            </a:r>
            <a:endParaRPr lang="en-US" dirty="0"/>
          </a:p>
        </p:txBody>
      </p:sp>
    </p:spTree>
    <p:extLst>
      <p:ext uri="{BB962C8B-B14F-4D97-AF65-F5344CB8AC3E}">
        <p14:creationId xmlns:p14="http://schemas.microsoft.com/office/powerpoint/2010/main" val="4091406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Developmental Plan Changes</a:t>
            </a:r>
            <a:endParaRPr lang="en-US" dirty="0"/>
          </a:p>
        </p:txBody>
      </p:sp>
      <p:sp>
        <p:nvSpPr>
          <p:cNvPr id="3" name="Content Placeholder 2"/>
          <p:cNvSpPr>
            <a:spLocks noGrp="1"/>
          </p:cNvSpPr>
          <p:nvPr>
            <p:ph sz="quarter" idx="1"/>
          </p:nvPr>
        </p:nvSpPr>
        <p:spPr/>
        <p:txBody>
          <a:bodyPr/>
          <a:lstStyle/>
          <a:p>
            <a:r>
              <a:rPr lang="en-US" dirty="0" smtClean="0"/>
              <a:t>A student can retest at any time!</a:t>
            </a:r>
          </a:p>
          <a:p>
            <a:r>
              <a:rPr lang="en-US" dirty="0" smtClean="0"/>
              <a:t>Beginning spring 2014, if a student retests and receives a passing score and is in a developmental course, they can stop attending the class.  If the instructor reports their attendance to Monica Lucero, she will notate the reason as a passing retest score.</a:t>
            </a:r>
          </a:p>
          <a:p>
            <a:r>
              <a:rPr lang="en-US" dirty="0" smtClean="0"/>
              <a:t>An Appworx </a:t>
            </a:r>
            <a:r>
              <a:rPr lang="en-US" dirty="0" smtClean="0"/>
              <a:t>job will run to give </a:t>
            </a:r>
            <a:r>
              <a:rPr lang="en-US" dirty="0" smtClean="0"/>
              <a:t>the student </a:t>
            </a:r>
            <a:r>
              <a:rPr lang="en-US" dirty="0" smtClean="0"/>
              <a:t>credit </a:t>
            </a:r>
            <a:r>
              <a:rPr lang="en-US" dirty="0" smtClean="0"/>
              <a:t>for the </a:t>
            </a:r>
            <a:r>
              <a:rPr lang="en-US" dirty="0" smtClean="0"/>
              <a:t>developmental course.</a:t>
            </a:r>
          </a:p>
          <a:p>
            <a:pPr marL="0" indent="0">
              <a:buNone/>
            </a:pPr>
            <a:endParaRPr lang="en-US" dirty="0"/>
          </a:p>
        </p:txBody>
      </p:sp>
    </p:spTree>
    <p:extLst>
      <p:ext uri="{BB962C8B-B14F-4D97-AF65-F5344CB8AC3E}">
        <p14:creationId xmlns:p14="http://schemas.microsoft.com/office/powerpoint/2010/main" val="2046325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90600" y="228600"/>
            <a:ext cx="8153400" cy="990600"/>
          </a:xfrm>
        </p:spPr>
        <p:txBody>
          <a:bodyPr/>
          <a:lstStyle/>
          <a:p>
            <a:pPr algn="ctr"/>
            <a:r>
              <a:rPr lang="en-US" dirty="0" smtClean="0"/>
              <a:t>Developmental Plan Changes</a:t>
            </a:r>
            <a:endParaRPr lang="en-US" dirty="0"/>
          </a:p>
        </p:txBody>
      </p:sp>
      <p:sp>
        <p:nvSpPr>
          <p:cNvPr id="3" name="Content Placeholder 2"/>
          <p:cNvSpPr>
            <a:spLocks noGrp="1"/>
          </p:cNvSpPr>
          <p:nvPr>
            <p:ph sz="quarter" idx="4294967295"/>
          </p:nvPr>
        </p:nvSpPr>
        <p:spPr>
          <a:xfrm>
            <a:off x="990600" y="1600200"/>
            <a:ext cx="8153400" cy="4495800"/>
          </a:xfrm>
        </p:spPr>
        <p:txBody>
          <a:bodyPr/>
          <a:lstStyle/>
          <a:p>
            <a:r>
              <a:rPr lang="en-US" dirty="0" smtClean="0"/>
              <a:t>TAKS scores are now valid for 5 </a:t>
            </a:r>
            <a:r>
              <a:rPr lang="en-US" dirty="0" smtClean="0"/>
              <a:t>years.</a:t>
            </a:r>
            <a:endParaRPr lang="en-US" dirty="0" smtClean="0"/>
          </a:p>
          <a:p>
            <a:r>
              <a:rPr lang="en-US" dirty="0" smtClean="0"/>
              <a:t>Addition of STAAR EOC Level 2 Algebra II and English III</a:t>
            </a:r>
          </a:p>
          <a:p>
            <a:r>
              <a:rPr lang="en-US" dirty="0" smtClean="0"/>
              <a:t>No changes to </a:t>
            </a:r>
            <a:r>
              <a:rPr lang="en-US" dirty="0" smtClean="0"/>
              <a:t>exemptions.</a:t>
            </a:r>
            <a:endParaRPr lang="en-US" dirty="0" smtClean="0"/>
          </a:p>
          <a:p>
            <a:r>
              <a:rPr lang="en-US" dirty="0" smtClean="0"/>
              <a:t>Any student who is college ready can take any core math or take the New Calculus Math Placement </a:t>
            </a:r>
            <a:r>
              <a:rPr lang="en-US" dirty="0" smtClean="0"/>
              <a:t>exam.</a:t>
            </a:r>
            <a:endParaRPr lang="en-US" dirty="0" smtClean="0"/>
          </a:p>
          <a:p>
            <a:pPr marL="0" indent="0">
              <a:buNone/>
            </a:pPr>
            <a:endParaRPr lang="en-US" dirty="0"/>
          </a:p>
        </p:txBody>
      </p:sp>
    </p:spTree>
    <p:extLst>
      <p:ext uri="{BB962C8B-B14F-4D97-AF65-F5344CB8AC3E}">
        <p14:creationId xmlns:p14="http://schemas.microsoft.com/office/powerpoint/2010/main" val="3637409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33581093"/>
              </p:ext>
            </p:extLst>
          </p:nvPr>
        </p:nvGraphicFramePr>
        <p:xfrm>
          <a:off x="1219200" y="1828800"/>
          <a:ext cx="7086600" cy="3200401"/>
        </p:xfrm>
        <a:graphic>
          <a:graphicData uri="http://schemas.openxmlformats.org/drawingml/2006/table">
            <a:tbl>
              <a:tblPr/>
              <a:tblGrid>
                <a:gridCol w="1848678"/>
                <a:gridCol w="2310848"/>
                <a:gridCol w="2927074"/>
              </a:tblGrid>
              <a:tr h="352194">
                <a:tc>
                  <a:txBody>
                    <a:bodyPr/>
                    <a:lstStyle/>
                    <a:p>
                      <a:pPr marL="0" marR="0">
                        <a:spcBef>
                          <a:spcPts val="0"/>
                        </a:spcBef>
                        <a:spcAft>
                          <a:spcPts val="0"/>
                        </a:spcAft>
                      </a:pPr>
                      <a:r>
                        <a:rPr lang="en-US" sz="1400" b="1" dirty="0">
                          <a:effectLst/>
                          <a:highlight>
                            <a:srgbClr val="FFFF00"/>
                          </a:highlight>
                          <a:latin typeface="Arial"/>
                          <a:ea typeface="Times New Roman"/>
                        </a:rPr>
                        <a:t> </a:t>
                      </a: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latin typeface="Arial"/>
                        </a:rPr>
                        <a:t>SCORE</a:t>
                      </a:r>
                      <a:endParaRPr lang="en-US" sz="1800" b="1" dirty="0">
                        <a:effectLst/>
                        <a:latin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latin typeface="Arial"/>
                        </a:rPr>
                        <a:t>PLACEMENT</a:t>
                      </a:r>
                      <a:endParaRPr lang="en-US" sz="1800" b="1" dirty="0">
                        <a:effectLst/>
                        <a:latin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rowSpan="4">
                  <a:txBody>
                    <a:bodyPr/>
                    <a:lstStyle/>
                    <a:p>
                      <a:pPr marL="0" marR="0">
                        <a:spcBef>
                          <a:spcPts val="0"/>
                        </a:spcBef>
                        <a:spcAft>
                          <a:spcPts val="0"/>
                        </a:spcAft>
                      </a:pPr>
                      <a:r>
                        <a:rPr lang="en-US" sz="1800" b="1" dirty="0" smtClean="0">
                          <a:effectLst/>
                          <a:latin typeface="Arial"/>
                          <a:ea typeface="Times New Roman"/>
                        </a:rPr>
                        <a:t>MATHEMATICS</a:t>
                      </a:r>
                      <a:r>
                        <a:rPr lang="en-US" sz="1800" b="1" dirty="0">
                          <a:effectLst/>
                          <a:latin typeface="Arial"/>
                          <a:ea typeface="Times New Roman"/>
                        </a:rPr>
                        <a:t> </a:t>
                      </a:r>
                      <a:endParaRPr lang="en-US" sz="18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310 - 324</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Arial"/>
                          <a:ea typeface="Times New Roman"/>
                        </a:rPr>
                        <a:t>MAT 0203</a:t>
                      </a:r>
                      <a:endParaRPr lang="en-US" sz="1200" b="1">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325 - 339</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Arial"/>
                          <a:ea typeface="Times New Roman"/>
                        </a:rPr>
                        <a:t>MAT 0213</a:t>
                      </a:r>
                      <a:endParaRPr lang="en-US" sz="1200" b="1">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9365">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340 - 349</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Arial"/>
                          <a:ea typeface="Times New Roman"/>
                        </a:rPr>
                        <a:t>MAT 0213 or NCB OPTION</a:t>
                      </a:r>
                      <a:endParaRPr lang="en-US" sz="1200" b="1">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350 - 390 </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Arial"/>
                          <a:ea typeface="Times New Roman"/>
                        </a:rPr>
                        <a:t>Entry Level Math*</a:t>
                      </a:r>
                      <a:endParaRPr lang="en-US" sz="1200" b="1">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rowSpan="4">
                  <a:txBody>
                    <a:bodyPr/>
                    <a:lstStyle/>
                    <a:p>
                      <a:pPr marL="0" marR="0">
                        <a:spcBef>
                          <a:spcPts val="0"/>
                        </a:spcBef>
                        <a:spcAft>
                          <a:spcPts val="0"/>
                        </a:spcAft>
                      </a:pPr>
                      <a:r>
                        <a:rPr lang="en-US" sz="1800" b="1" dirty="0" smtClean="0">
                          <a:effectLst/>
                          <a:latin typeface="Arial"/>
                          <a:ea typeface="Times New Roman"/>
                        </a:rPr>
                        <a:t>READING</a:t>
                      </a:r>
                      <a:endParaRPr lang="en-US" sz="18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310 - 335</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WRC 0203</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9581">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336 </a:t>
                      </a:r>
                      <a:r>
                        <a:rPr lang="en-US" sz="1400" b="1" dirty="0" smtClean="0">
                          <a:effectLst/>
                          <a:latin typeface="Arial"/>
                          <a:ea typeface="Times New Roman"/>
                        </a:rPr>
                        <a:t>– </a:t>
                      </a:r>
                      <a:r>
                        <a:rPr lang="en-US" sz="1400" b="1" dirty="0">
                          <a:effectLst/>
                          <a:latin typeface="Arial"/>
                          <a:ea typeface="Times New Roman"/>
                        </a:rPr>
                        <a:t>350</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WRC 0203 or NCB OPTION</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351 - 390 </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Entry Level Reading</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236">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Multiple Choice Scores</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 </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664">
                <a:tc rowSpan="3">
                  <a:txBody>
                    <a:bodyPr/>
                    <a:lstStyle/>
                    <a:p>
                      <a:pPr marL="0" marR="0">
                        <a:spcBef>
                          <a:spcPts val="0"/>
                        </a:spcBef>
                        <a:spcAft>
                          <a:spcPts val="0"/>
                        </a:spcAft>
                      </a:pPr>
                      <a:r>
                        <a:rPr lang="en-US" sz="1800" b="1" dirty="0" smtClean="0">
                          <a:effectLst/>
                          <a:latin typeface="Arial"/>
                          <a:ea typeface="Times New Roman"/>
                        </a:rPr>
                        <a:t>WRITING</a:t>
                      </a:r>
                      <a:endParaRPr lang="en-US" sz="18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310-335**</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WRC 0203</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145">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336-362**</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WRC 0203 or NCB OPTION</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536">
                <a:tc vMerge="1">
                  <a:txBody>
                    <a:bodyPr/>
                    <a:lstStyle/>
                    <a:p>
                      <a:pPr marL="0" marR="0">
                        <a:spcBef>
                          <a:spcPts val="0"/>
                        </a:spcBef>
                        <a:spcAft>
                          <a:spcPts val="0"/>
                        </a:spcAft>
                      </a:pPr>
                      <a:endParaRPr lang="en-US" sz="1200" b="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Arial"/>
                          <a:ea typeface="Times New Roman"/>
                        </a:rPr>
                        <a:t>363 - 390**</a:t>
                      </a:r>
                      <a:endParaRPr lang="en-US" sz="1200" b="1">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Arial"/>
                          <a:ea typeface="Times New Roman"/>
                        </a:rPr>
                        <a:t>WRC 1013</a:t>
                      </a:r>
                      <a:endParaRPr lang="en-US" sz="1200" b="1"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1143000" y="5181600"/>
            <a:ext cx="7162800" cy="1384995"/>
          </a:xfrm>
          <a:prstGeom prst="rect">
            <a:avLst/>
          </a:prstGeom>
        </p:spPr>
        <p:txBody>
          <a:bodyPr wrap="square">
            <a:spAutoFit/>
          </a:bodyPr>
          <a:lstStyle/>
          <a:p>
            <a:pPr marL="228600" marR="0">
              <a:spcBef>
                <a:spcPts val="0"/>
              </a:spcBef>
              <a:spcAft>
                <a:spcPts val="0"/>
              </a:spcAft>
            </a:pPr>
            <a:r>
              <a:rPr lang="en-US" sz="1400" dirty="0" smtClean="0">
                <a:effectLst/>
                <a:latin typeface="Arial"/>
                <a:ea typeface="Times New Roman"/>
              </a:rPr>
              <a:t>* MAT 1023, MAT 1033, MAT 1043, MAT 1073, STA 1043, and STA 1053</a:t>
            </a:r>
            <a:endParaRPr lang="en-US" sz="1400" dirty="0" smtClean="0">
              <a:effectLst/>
              <a:latin typeface="Times New Roman"/>
              <a:ea typeface="Times New Roman"/>
            </a:endParaRPr>
          </a:p>
          <a:p>
            <a:pPr marL="228600" marR="0">
              <a:spcBef>
                <a:spcPts val="0"/>
              </a:spcBef>
              <a:spcAft>
                <a:spcPts val="0"/>
              </a:spcAft>
            </a:pPr>
            <a:r>
              <a:rPr lang="en-US" sz="1400" dirty="0" smtClean="0">
                <a:effectLst/>
                <a:latin typeface="Arial"/>
                <a:ea typeface="Times New Roman"/>
              </a:rPr>
              <a:t>*Eligible for Advanced Math Placement Exam (New Calculus) </a:t>
            </a:r>
          </a:p>
          <a:p>
            <a:pPr marL="228600" marR="0">
              <a:spcBef>
                <a:spcPts val="0"/>
              </a:spcBef>
              <a:spcAft>
                <a:spcPts val="0"/>
              </a:spcAft>
            </a:pPr>
            <a:endParaRPr lang="en-US" sz="1400" dirty="0">
              <a:latin typeface="Times New Roman"/>
              <a:ea typeface="Times New Roman"/>
            </a:endParaRPr>
          </a:p>
          <a:p>
            <a:pPr marL="228600" marR="0">
              <a:spcBef>
                <a:spcPts val="0"/>
              </a:spcBef>
              <a:spcAft>
                <a:spcPts val="0"/>
              </a:spcAft>
            </a:pPr>
            <a:r>
              <a:rPr lang="en-US" sz="1400" dirty="0" smtClean="0">
                <a:effectLst/>
                <a:latin typeface="Arial"/>
                <a:ea typeface="Times New Roman"/>
              </a:rPr>
              <a:t>**</a:t>
            </a:r>
            <a:r>
              <a:rPr lang="en-US" sz="1400" b="1" dirty="0" smtClean="0">
                <a:effectLst/>
                <a:latin typeface="Arial"/>
                <a:ea typeface="Times New Roman"/>
              </a:rPr>
              <a:t>A student scoring 5 on the essay test or a 4 on the essay test and at least 363 on</a:t>
            </a:r>
            <a:r>
              <a:rPr lang="en-US" sz="1400" dirty="0" smtClean="0">
                <a:effectLst/>
                <a:latin typeface="Arial"/>
                <a:ea typeface="Times New Roman"/>
              </a:rPr>
              <a:t> </a:t>
            </a:r>
            <a:r>
              <a:rPr lang="en-US" sz="1400" b="1" dirty="0" smtClean="0">
                <a:effectLst/>
                <a:latin typeface="Arial"/>
                <a:ea typeface="Times New Roman"/>
              </a:rPr>
              <a:t>the multiple choice test</a:t>
            </a:r>
            <a:r>
              <a:rPr lang="en-US" sz="1400" dirty="0" smtClean="0">
                <a:effectLst/>
                <a:latin typeface="Arial"/>
                <a:ea typeface="Times New Roman"/>
              </a:rPr>
              <a:t> has satisfied the TSI Assessment standard in writing and may enroll in entry-level writing courses.</a:t>
            </a:r>
            <a:endParaRPr lang="en-US" sz="1400" dirty="0"/>
          </a:p>
        </p:txBody>
      </p:sp>
      <p:sp>
        <p:nvSpPr>
          <p:cNvPr id="6" name="Title 1"/>
          <p:cNvSpPr txBox="1">
            <a:spLocks/>
          </p:cNvSpPr>
          <p:nvPr/>
        </p:nvSpPr>
        <p:spPr>
          <a:xfrm>
            <a:off x="457200" y="210671"/>
            <a:ext cx="8153400" cy="990600"/>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dirty="0" smtClean="0"/>
              <a:t>TSI Assessment Scores</a:t>
            </a:r>
            <a:endParaRPr lang="en-US" dirty="0"/>
          </a:p>
        </p:txBody>
      </p:sp>
    </p:spTree>
    <p:extLst>
      <p:ext uri="{BB962C8B-B14F-4D97-AF65-F5344CB8AC3E}">
        <p14:creationId xmlns:p14="http://schemas.microsoft.com/office/powerpoint/2010/main" val="3351276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ysClr val="windowText" lastClr="000000"/>
      </a:dk1>
      <a:lt1>
        <a:sysClr val="window" lastClr="FFFFFF"/>
      </a:lt1>
      <a:dk2>
        <a:srgbClr val="775F55"/>
      </a:dk2>
      <a:lt2>
        <a:srgbClr val="EBDDC3"/>
      </a:lt2>
      <a:accent1>
        <a:srgbClr val="002060"/>
      </a:accent1>
      <a:accent2>
        <a:srgbClr val="E37929"/>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Median">
  <a:themeElements>
    <a:clrScheme name="Custom 1">
      <a:dk1>
        <a:sysClr val="windowText" lastClr="000000"/>
      </a:dk1>
      <a:lt1>
        <a:sysClr val="window" lastClr="FFFFFF"/>
      </a:lt1>
      <a:dk2>
        <a:srgbClr val="775F55"/>
      </a:dk2>
      <a:lt2>
        <a:srgbClr val="EBDDC3"/>
      </a:lt2>
      <a:accent1>
        <a:srgbClr val="002060"/>
      </a:accent1>
      <a:accent2>
        <a:srgbClr val="E37929"/>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TotalTime>
  <Words>780</Words>
  <Application>Microsoft Office PowerPoint</Application>
  <PresentationFormat>On-screen Show (4:3)</PresentationFormat>
  <Paragraphs>100</Paragraphs>
  <Slides>15</Slides>
  <Notes>6</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Median</vt:lpstr>
      <vt:lpstr>1_Median</vt:lpstr>
      <vt:lpstr>New TSI Policy 2013</vt:lpstr>
      <vt:lpstr>Developmental Plan Changes</vt:lpstr>
      <vt:lpstr>Developmental Plan Changes</vt:lpstr>
      <vt:lpstr>Developmental Plan Changes</vt:lpstr>
      <vt:lpstr>Developmental Plan Changes</vt:lpstr>
      <vt:lpstr>Developmental Plan Changes</vt:lpstr>
      <vt:lpstr>Developmental Plan Changes</vt:lpstr>
      <vt:lpstr>Developmental Plan Changes</vt:lpstr>
      <vt:lpstr>PowerPoint Presentation</vt:lpstr>
      <vt:lpstr>TSI Contact Form</vt:lpstr>
      <vt:lpstr>Pre-Assessment Activity</vt:lpstr>
      <vt:lpstr>Pre-Assessment Activity</vt:lpstr>
      <vt:lpstr>ACT Engage </vt:lpstr>
      <vt:lpstr>Orientation/Unofficial Scores</vt:lpstr>
      <vt:lpstr>Contact Info</vt:lpstr>
    </vt:vector>
  </TitlesOfParts>
  <Company>University of Texas at San Antonio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Sandoval</dc:creator>
  <cp:lastModifiedBy>Susan Sandoval</cp:lastModifiedBy>
  <cp:revision>26</cp:revision>
  <dcterms:created xsi:type="dcterms:W3CDTF">2013-12-06T14:42:28Z</dcterms:created>
  <dcterms:modified xsi:type="dcterms:W3CDTF">2013-12-06T22:39:52Z</dcterms:modified>
</cp:coreProperties>
</file>