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8"/>
  </p:notesMasterIdLst>
  <p:sldIdLst>
    <p:sldId id="265" r:id="rId5"/>
    <p:sldId id="263"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7444A-D1A1-4853-B881-F8F8A2B672AA}" type="datetimeFigureOut">
              <a:rPr lang="en-US" smtClean="0"/>
              <a:t>4/5/2021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CB90E-A225-4324-8C33-43B910608846}" type="slidenum">
              <a:rPr lang="en-US" smtClean="0"/>
              <a:t>‹#›</a:t>
            </a:fld>
            <a:endParaRPr lang="en-US" dirty="0"/>
          </a:p>
        </p:txBody>
      </p:sp>
    </p:spTree>
    <p:extLst>
      <p:ext uri="{BB962C8B-B14F-4D97-AF65-F5344CB8AC3E}">
        <p14:creationId xmlns:p14="http://schemas.microsoft.com/office/powerpoint/2010/main" val="177678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BFCA80-3149-4E77-8A10-61897EDA3B46}" type="datetime1">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F13711-36CD-49B6-9950-F52DFEABB444}" type="datetime1">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109F87-2F65-4022-A223-5773581A346C}" type="datetime1">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F328A6-DFEA-4DEB-902A-5CD45AEC92CE}" type="datetime1">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D1E4CA-5AE3-4870-BD9C-5EEB663715AB}" type="datetime1">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211FB8-B5F3-49D0-BC3B-869D3A8CDBA7}" type="datetime1">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47ADFF6-C930-49C8-94FB-8F6FD2363FAD}" type="datetime1">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E9CD1-1044-4815-9F42-749864AB9AF7}" type="datetime1">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21573-514C-4F42-BCAD-23F0FC3E15F0}" type="datetime1">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29C9D3-68C8-4C7B-8900-91931799374E}" type="datetime1">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B228F-8597-4214-9AEE-4076FD5CA715}" type="datetime1">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7F8CC-B120-4B42-BEE7-63A5350889A2}" type="datetime1">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E258E9-5596-48C3-B804-C76A65717270}" type="datetime1">
              <a:rPr lang="en-US" smtClean="0"/>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FD7C53-E53C-41B3-812A-684A050FC715}" type="datetime1">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D1511-E534-4630-A1C6-AD2AF8D54CE5}" type="datetime1">
              <a:rPr lang="en-US" smtClean="0"/>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789630-DBCB-471E-ABE0-D32F6A692637}" type="datetime1">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41631A-C749-4F96-9D50-34B67FA138ED}" type="datetime1">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2B52B98-6AEB-475D-82BB-A785B0B1CD52}" type="datetime1">
              <a:rPr lang="en-US" smtClean="0"/>
              <a:t>4/5/2021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allpaperflare.com/religious-painting-picture-the-gods-the-titans-mythology-wallpaper-qehhh"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2D112F0F-A8AC-4E07-8081-62E8E951264A}"/>
              </a:ext>
            </a:extLst>
          </p:cNvPr>
          <p:cNvPicPr>
            <a:picLocks noChangeAspect="1"/>
          </p:cNvPicPr>
          <p:nvPr/>
        </p:nvPicPr>
        <p:blipFill>
          <a:blip r:embed="rId2">
            <a:alphaModFix amt="35000"/>
            <a:extLst>
              <a:ext uri="{837473B0-CC2E-450A-ABE3-18F120FF3D39}">
                <a1611:picAttrSrcUrl xmlns:a1611="http://schemas.microsoft.com/office/drawing/2016/11/main" r:id="rId3"/>
              </a:ext>
            </a:extLst>
          </a:blip>
          <a:stretch>
            <a:fillRect/>
          </a:stretch>
        </p:blipFill>
        <p:spPr>
          <a:xfrm>
            <a:off x="0" y="0"/>
            <a:ext cx="12189654" cy="6858000"/>
          </a:xfrm>
          <a:prstGeom prst="rect">
            <a:avLst/>
          </a:prstGeom>
        </p:spPr>
      </p:pic>
      <p:sp>
        <p:nvSpPr>
          <p:cNvPr id="2" name="Title 1">
            <a:extLst>
              <a:ext uri="{FF2B5EF4-FFF2-40B4-BE49-F238E27FC236}">
                <a16:creationId xmlns:a16="http://schemas.microsoft.com/office/drawing/2014/main" id="{3FEC1E25-DB22-442C-8C81-6EE16BA6E76E}"/>
              </a:ext>
            </a:extLst>
          </p:cNvPr>
          <p:cNvSpPr>
            <a:spLocks noGrp="1"/>
          </p:cNvSpPr>
          <p:nvPr>
            <p:ph type="title"/>
          </p:nvPr>
        </p:nvSpPr>
        <p:spPr>
          <a:xfrm>
            <a:off x="1792840" y="1720922"/>
            <a:ext cx="8774132" cy="2655869"/>
          </a:xfrm>
        </p:spPr>
        <p:txBody>
          <a:bodyPr>
            <a:noAutofit/>
          </a:bodyPr>
          <a:lstStyle/>
          <a:p>
            <a:r>
              <a:rPr lang="en-US" sz="2400" b="1" dirty="0">
                <a:solidFill>
                  <a:schemeClr val="bg1"/>
                </a:solidFill>
              </a:rPr>
              <a:t>CLA 2323 - Classical Mythology</a:t>
            </a:r>
            <a:br>
              <a:rPr lang="en-US" sz="2400" b="1" dirty="0">
                <a:solidFill>
                  <a:schemeClr val="bg1"/>
                </a:solidFill>
              </a:rPr>
            </a:br>
            <a:r>
              <a:rPr lang="en-US" sz="2400" b="1" dirty="0">
                <a:solidFill>
                  <a:schemeClr val="bg1"/>
                </a:solidFill>
              </a:rPr>
              <a:t> </a:t>
            </a:r>
            <a:br>
              <a:rPr lang="en-US" sz="2400" b="1" dirty="0">
                <a:solidFill>
                  <a:schemeClr val="bg1"/>
                </a:solidFill>
              </a:rPr>
            </a:br>
            <a:r>
              <a:rPr lang="en-US" sz="2400" b="1" dirty="0">
                <a:solidFill>
                  <a:schemeClr val="bg1"/>
                </a:solidFill>
              </a:rPr>
              <a:t>This course will introduce you to some of the most popular stories of the Ancient Mediterranean, </a:t>
            </a:r>
            <a:br>
              <a:rPr lang="en-US" sz="2400" b="1" dirty="0">
                <a:solidFill>
                  <a:schemeClr val="bg1"/>
                </a:solidFill>
              </a:rPr>
            </a:br>
            <a:r>
              <a:rPr lang="en-US" sz="2400" b="1" dirty="0">
                <a:solidFill>
                  <a:schemeClr val="bg1"/>
                </a:solidFill>
              </a:rPr>
              <a:t> tales filled with heroes and villains, gods and monsters, love, betrayal, death, glory, and adventure. </a:t>
            </a:r>
            <a:br>
              <a:rPr lang="en-US" sz="2400" b="1" dirty="0">
                <a:solidFill>
                  <a:schemeClr val="bg1"/>
                </a:solidFill>
              </a:rPr>
            </a:br>
            <a:r>
              <a:rPr lang="en-US" sz="2400" b="1" dirty="0">
                <a:solidFill>
                  <a:schemeClr val="bg1"/>
                </a:solidFill>
              </a:rPr>
              <a:t>Join me?</a:t>
            </a:r>
          </a:p>
        </p:txBody>
      </p:sp>
    </p:spTree>
    <p:extLst>
      <p:ext uri="{BB962C8B-B14F-4D97-AF65-F5344CB8AC3E}">
        <p14:creationId xmlns:p14="http://schemas.microsoft.com/office/powerpoint/2010/main" val="137677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descr="A picture containing text, mountain, outdoor, nature&#10;&#10;Description automatically generated">
            <a:extLst>
              <a:ext uri="{FF2B5EF4-FFF2-40B4-BE49-F238E27FC236}">
                <a16:creationId xmlns:a16="http://schemas.microsoft.com/office/drawing/2014/main" id="{A14EA911-B213-4E14-9C11-F880DB2D8406}"/>
              </a:ext>
            </a:extLst>
          </p:cNvPr>
          <p:cNvPicPr>
            <a:picLocks noGrp="1" noChangeAspect="1"/>
          </p:cNvPicPr>
          <p:nvPr>
            <p:ph sz="half" idx="1"/>
          </p:nvPr>
        </p:nvPicPr>
        <p:blipFill rotWithShape="1">
          <a:blip r:embed="rId3"/>
          <a:srcRect t="21875"/>
          <a:stretch/>
        </p:blipFill>
        <p:spPr>
          <a:xfrm>
            <a:off x="0" y="10"/>
            <a:ext cx="12192000" cy="6857990"/>
          </a:xfrm>
          <a:prstGeom prst="rect">
            <a:avLst/>
          </a:prstGeom>
        </p:spPr>
      </p:pic>
      <p:sp useBgFill="1">
        <p:nvSpPr>
          <p:cNvPr id="1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5BDF652-BCC3-4E18-B62B-ECBA1464C50F}"/>
              </a:ext>
            </a:extLst>
          </p:cNvPr>
          <p:cNvSpPr>
            <a:spLocks noGrp="1"/>
          </p:cNvSpPr>
          <p:nvPr>
            <p:ph type="title"/>
          </p:nvPr>
        </p:nvSpPr>
        <p:spPr>
          <a:xfrm>
            <a:off x="7762094" y="779722"/>
            <a:ext cx="3596420" cy="562296"/>
          </a:xfrm>
        </p:spPr>
        <p:txBody>
          <a:bodyPr vert="horz" lIns="91440" tIns="45720" rIns="91440" bIns="45720" rtlCol="0" anchor="b">
            <a:normAutofit fontScale="90000"/>
          </a:bodyPr>
          <a:lstStyle/>
          <a:p>
            <a:pPr algn="l"/>
            <a:r>
              <a:rPr lang="en-US" sz="1900" b="1" dirty="0"/>
              <a:t>Introduction to Ancient Greece</a:t>
            </a:r>
            <a:br>
              <a:rPr lang="en-US" sz="1900" b="1" dirty="0"/>
            </a:br>
            <a:r>
              <a:rPr lang="en-US" sz="1900" b="1" dirty="0"/>
              <a:t>CLA 2013</a:t>
            </a:r>
          </a:p>
        </p:txBody>
      </p:sp>
      <p:sp>
        <p:nvSpPr>
          <p:cNvPr id="4" name="Content Placeholder 3">
            <a:extLst>
              <a:ext uri="{FF2B5EF4-FFF2-40B4-BE49-F238E27FC236}">
                <a16:creationId xmlns:a16="http://schemas.microsoft.com/office/drawing/2014/main" id="{037D83C1-D28B-4BD6-A518-85EB7DDBCDBB}"/>
              </a:ext>
            </a:extLst>
          </p:cNvPr>
          <p:cNvSpPr>
            <a:spLocks noGrp="1"/>
          </p:cNvSpPr>
          <p:nvPr>
            <p:ph sz="half" idx="2"/>
          </p:nvPr>
        </p:nvSpPr>
        <p:spPr>
          <a:xfrm>
            <a:off x="7780423" y="1512138"/>
            <a:ext cx="3654713" cy="4498244"/>
          </a:xfrm>
        </p:spPr>
        <p:txBody>
          <a:bodyPr vert="horz" lIns="91440" tIns="45720" rIns="91440" bIns="45720" rtlCol="0" anchor="t">
            <a:normAutofit/>
          </a:bodyPr>
          <a:lstStyle/>
          <a:p>
            <a:pPr marL="36900" indent="0">
              <a:buNone/>
            </a:pPr>
            <a:r>
              <a:rPr lang="en-US" sz="1400" dirty="0"/>
              <a:t>This course provides a broad overview of the history and culture of the ancient Greeks,  from their arrival on the Greek peninsula in the prehistoric Bronze Age (beginning ca. 3000 BCE) through Alexander’s conquest of the Eastern Mediterranean and the subsequent rise of the Roman Empire (3rd-1st c. BCE). </a:t>
            </a:r>
          </a:p>
          <a:p>
            <a:pPr marL="36900" indent="0">
              <a:buNone/>
            </a:pPr>
            <a:r>
              <a:rPr lang="en-US" sz="1400" dirty="0"/>
              <a:t>Over the course of our study, we explore…</a:t>
            </a:r>
          </a:p>
          <a:p>
            <a:r>
              <a:rPr lang="en-US" sz="1400" dirty="0"/>
              <a:t>Early Mediterranean Civilization</a:t>
            </a:r>
          </a:p>
          <a:p>
            <a:r>
              <a:rPr lang="en-US" sz="1400" dirty="0"/>
              <a:t>Greek History and Civilization</a:t>
            </a:r>
          </a:p>
          <a:p>
            <a:r>
              <a:rPr lang="en-US" sz="1400" dirty="0"/>
              <a:t>Greek Warfare and Strategy</a:t>
            </a:r>
          </a:p>
          <a:p>
            <a:r>
              <a:rPr lang="en-US" sz="1400" dirty="0"/>
              <a:t>Politics and Rival City States</a:t>
            </a:r>
          </a:p>
          <a:p>
            <a:r>
              <a:rPr lang="en-US" sz="1400" dirty="0"/>
              <a:t>Ancient Religion and Local Lore</a:t>
            </a:r>
          </a:p>
          <a:p>
            <a:r>
              <a:rPr lang="en-US" sz="1400" dirty="0"/>
              <a:t>The Modern Implications of Ancient Society</a:t>
            </a:r>
          </a:p>
        </p:txBody>
      </p:sp>
      <p:sp>
        <p:nvSpPr>
          <p:cNvPr id="7" name="TextBox 6">
            <a:extLst>
              <a:ext uri="{FF2B5EF4-FFF2-40B4-BE49-F238E27FC236}">
                <a16:creationId xmlns:a16="http://schemas.microsoft.com/office/drawing/2014/main" id="{4EBD2F23-B01F-4643-BC9F-C261BEB26F21}"/>
              </a:ext>
            </a:extLst>
          </p:cNvPr>
          <p:cNvSpPr txBox="1"/>
          <p:nvPr/>
        </p:nvSpPr>
        <p:spPr>
          <a:xfrm>
            <a:off x="128427" y="123290"/>
            <a:ext cx="2655870" cy="954107"/>
          </a:xfrm>
          <a:prstGeom prst="rect">
            <a:avLst/>
          </a:prstGeom>
          <a:noFill/>
        </p:spPr>
        <p:txBody>
          <a:bodyPr wrap="square" rtlCol="0">
            <a:spAutoFit/>
          </a:bodyPr>
          <a:lstStyle/>
          <a:p>
            <a:r>
              <a:rPr lang="en-US" sz="1000" dirty="0"/>
              <a:t>2 extra credit points on the first day of class if you can name the source of this picture.</a:t>
            </a:r>
          </a:p>
          <a:p>
            <a:endParaRPr lang="en-US" dirty="0"/>
          </a:p>
          <a:p>
            <a:r>
              <a:rPr lang="en-US" dirty="0"/>
              <a:t>By Dain Wood</a:t>
            </a:r>
          </a:p>
        </p:txBody>
      </p:sp>
    </p:spTree>
    <p:extLst>
      <p:ext uri="{BB962C8B-B14F-4D97-AF65-F5344CB8AC3E}">
        <p14:creationId xmlns:p14="http://schemas.microsoft.com/office/powerpoint/2010/main" val="17052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B95EC908-9890-41ED-A304-05F9A8314AE2}"/>
              </a:ext>
            </a:extLst>
          </p:cNvPr>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backgroundRemoval t="10000" b="90000" l="10000" r="90000">
                        <a14:foregroundMark x1="16365" y1="23092" x2="16365" y2="23092"/>
                        <a14:foregroundMark x1="42470" y1="24197" x2="42470" y2="24197"/>
                        <a14:foregroundMark x1="58835" y1="21787" x2="58835" y2="21787"/>
                        <a14:foregroundMark x1="73394" y1="23896" x2="73394" y2="23896"/>
                        <a14:foregroundMark x1="86245" y1="22490" x2="86245" y2="22490"/>
                        <a14:foregroundMark x1="82932" y1="41667" x2="82932" y2="41667"/>
                        <a14:foregroundMark x1="71185" y1="40763" x2="71185" y2="40763"/>
                        <a14:foregroundMark x1="52610" y1="41064" x2="52610" y2="41064"/>
                        <a14:foregroundMark x1="41968" y1="40562" x2="41968" y2="40562"/>
                        <a14:foregroundMark x1="33735" y1="39257" x2="33735" y2="39257"/>
                        <a14:foregroundMark x1="16767" y1="42470" x2="16767" y2="42470"/>
                        <a14:foregroundMark x1="30723" y1="41265" x2="30723" y2="41265"/>
                        <a14:foregroundMark x1="16667" y1="60341" x2="16667" y2="60341"/>
                        <a14:foregroundMark x1="26104" y1="64257" x2="26104" y2="64257"/>
                        <a14:foregroundMark x1="26908" y1="59337" x2="26908" y2="59337"/>
                        <a14:foregroundMark x1="26305" y1="54016" x2="26305" y2="54016"/>
                        <a14:foregroundMark x1="37751" y1="59036" x2="37751" y2="59036"/>
                        <a14:foregroundMark x1="51305" y1="58735" x2="51305" y2="58735"/>
                        <a14:foregroundMark x1="69779" y1="59036" x2="69779" y2="59036"/>
                        <a14:foregroundMark x1="82129" y1="63153" x2="82129" y2="63153"/>
                        <a14:foregroundMark x1="88554" y1="82028" x2="88554" y2="82028"/>
                        <a14:foregroundMark x1="70482" y1="79618" x2="70482" y2="79618"/>
                        <a14:foregroundMark x1="56225" y1="78112" x2="56225" y2="78112"/>
                        <a14:foregroundMark x1="45783" y1="77510" x2="45783" y2="77510"/>
                        <a14:foregroundMark x1="28916" y1="77410" x2="28916" y2="77410"/>
                        <a14:foregroundMark x1="13655" y1="76406" x2="13655" y2="76406"/>
                        <a14:backgroundMark x1="14157" y1="22791" x2="14157" y2="22791"/>
                      </a14:backgroundRemoval>
                    </a14:imgEffect>
                    <a14:imgEffect>
                      <a14:artisticPencilGrayscale/>
                    </a14:imgEffect>
                  </a14:imgLayer>
                </a14:imgProps>
              </a:ext>
            </a:extLst>
          </a:blip>
          <a:srcRect l="6137" r="4974"/>
          <a:stretch/>
        </p:blipFill>
        <p:spPr>
          <a:xfrm>
            <a:off x="322050" y="88910"/>
            <a:ext cx="5773949" cy="6495683"/>
          </a:xfrm>
          <a:prstGeom prst="rect">
            <a:avLst/>
          </a:prstGeom>
        </p:spPr>
      </p:pic>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D21BF8FB-494C-4CBD-82AF-2AD6CD0F8C45}"/>
              </a:ext>
            </a:extLst>
          </p:cNvPr>
          <p:cNvSpPr>
            <a:spLocks noGrp="1"/>
          </p:cNvSpPr>
          <p:nvPr>
            <p:ph type="title"/>
          </p:nvPr>
        </p:nvSpPr>
        <p:spPr>
          <a:xfrm>
            <a:off x="6534150" y="286301"/>
            <a:ext cx="4733017" cy="1059898"/>
          </a:xfrm>
        </p:spPr>
        <p:txBody>
          <a:bodyPr vert="horz" lIns="91440" tIns="45720" rIns="91440" bIns="45720" rtlCol="0" anchor="b">
            <a:normAutofit/>
          </a:bodyPr>
          <a:lstStyle/>
          <a:p>
            <a:pPr algn="l">
              <a:lnSpc>
                <a:spcPct val="90000"/>
              </a:lnSpc>
            </a:pPr>
            <a:r>
              <a:rPr lang="en-US" sz="3200" dirty="0"/>
              <a:t>Greek 1114</a:t>
            </a:r>
            <a:br>
              <a:rPr lang="en-US" sz="3200" dirty="0"/>
            </a:br>
            <a:r>
              <a:rPr lang="en-US" sz="3200" dirty="0"/>
              <a:t>Greek Language 101</a:t>
            </a:r>
          </a:p>
        </p:txBody>
      </p:sp>
      <p:sp>
        <p:nvSpPr>
          <p:cNvPr id="4" name="Content Placeholder 3">
            <a:extLst>
              <a:ext uri="{FF2B5EF4-FFF2-40B4-BE49-F238E27FC236}">
                <a16:creationId xmlns:a16="http://schemas.microsoft.com/office/drawing/2014/main" id="{F179ED14-A8CD-4AD2-BDC2-6841F4329A6C}"/>
              </a:ext>
            </a:extLst>
          </p:cNvPr>
          <p:cNvSpPr>
            <a:spLocks noGrp="1"/>
          </p:cNvSpPr>
          <p:nvPr>
            <p:ph sz="half" idx="2"/>
          </p:nvPr>
        </p:nvSpPr>
        <p:spPr>
          <a:xfrm>
            <a:off x="6534150" y="1714500"/>
            <a:ext cx="5391150" cy="4775200"/>
          </a:xfrm>
        </p:spPr>
        <p:txBody>
          <a:bodyPr vert="horz" lIns="91440" tIns="45720" rIns="91440" bIns="45720" rtlCol="0" anchor="t">
            <a:normAutofit/>
          </a:bodyPr>
          <a:lstStyle/>
          <a:p>
            <a:pPr marL="36900" indent="0">
              <a:buNone/>
            </a:pPr>
            <a:r>
              <a:rPr lang="en-US" sz="1800" dirty="0"/>
              <a:t>An introductory course which teaches the basics of the Greek language and starts you off on your journey to be able to read and write in Classical and New Testament Greek. </a:t>
            </a:r>
          </a:p>
          <a:p>
            <a:r>
              <a:rPr lang="en-US" sz="1800" dirty="0"/>
              <a:t>This is not an easy course. Languages can be tough, ancient languages especially. It takes work, I am not going to lie, but we will have a lot of fun learning together and it’s a skill you will never regret taking the time to acquire.</a:t>
            </a:r>
          </a:p>
          <a:p>
            <a:r>
              <a:rPr lang="en-US" sz="1800" dirty="0"/>
              <a:t>There is no other set of languages which teaches you how to talk about taking revenge on your enemy or describes the way a family dog takes on a wolf to protect his boy. </a:t>
            </a:r>
          </a:p>
        </p:txBody>
      </p:sp>
    </p:spTree>
    <p:extLst>
      <p:ext uri="{BB962C8B-B14F-4D97-AF65-F5344CB8AC3E}">
        <p14:creationId xmlns:p14="http://schemas.microsoft.com/office/powerpoint/2010/main" val="1063075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18">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214C86-EE31-4BD9-A8DA-4E7809549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1C015E-2B6B-4186-AA19-D3C2878D41E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F5BE4635-D1B4-4307-892D-6B7970BB73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Slate design</Template>
  <TotalTime>1866</TotalTime>
  <Words>300</Words>
  <Application>Microsoft Office PowerPoint</Application>
  <PresentationFormat>Widescreen</PresentationFormat>
  <Paragraphs>17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Calibri</vt:lpstr>
      <vt:lpstr>Calisto MT</vt:lpstr>
      <vt:lpstr>Wingdings 2</vt:lpstr>
      <vt:lpstr>Slate</vt:lpstr>
      <vt:lpstr>CLA 2323 - Classical Mythology   This course will introduce you to some of the most popular stories of the Ancient Mediterranean,   tales filled with heroes and villains, gods and monsters, love, betrayal, death, glory, and adventure.  Join me?</vt:lpstr>
      <vt:lpstr>Introduction to Ancient Greece CLA 2013</vt:lpstr>
      <vt:lpstr>Greek 1114 Greek Language 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Dain Zachery</dc:creator>
  <cp:lastModifiedBy>Miranda Swain</cp:lastModifiedBy>
  <cp:revision>20</cp:revision>
  <dcterms:created xsi:type="dcterms:W3CDTF">2021-03-24T16:21:06Z</dcterms:created>
  <dcterms:modified xsi:type="dcterms:W3CDTF">2021-04-05T18:26:10Z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