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tags/tag11.xml" ContentType="application/vnd.openxmlformats-officedocument.presentationml.tags+xml"/>
  <Override PartName="/ppt/notesSlides/notesSlide11.xml" ContentType="application/vnd.openxmlformats-officedocument.presentationml.notesSlide+xml"/>
  <Override PartName="/ppt/tags/tag12.xml" ContentType="application/vnd.openxmlformats-officedocument.presentationml.tags+xml"/>
  <Override PartName="/ppt/notesSlides/notesSlide12.xml" ContentType="application/vnd.openxmlformats-officedocument.presentationml.notesSlide+xml"/>
  <Override PartName="/ppt/tags/tag13.xml" ContentType="application/vnd.openxmlformats-officedocument.presentationml.tags+xml"/>
  <Override PartName="/ppt/notesSlides/notesSlide13.xml" ContentType="application/vnd.openxmlformats-officedocument.presentationml.notesSlide+xml"/>
  <Override PartName="/ppt/tags/tag14.xml" ContentType="application/vnd.openxmlformats-officedocument.presentationml.tags+xml"/>
  <Override PartName="/ppt/notesSlides/notesSlide14.xml" ContentType="application/vnd.openxmlformats-officedocument.presentationml.notesSlide+xml"/>
  <Override PartName="/ppt/tags/tag15.xml" ContentType="application/vnd.openxmlformats-officedocument.presentationml.tags+xml"/>
  <Override PartName="/ppt/notesSlides/notesSlide15.xml" ContentType="application/vnd.openxmlformats-officedocument.presentationml.notesSlide+xml"/>
  <Override PartName="/ppt/tags/tag16.xml" ContentType="application/vnd.openxmlformats-officedocument.presentationml.tags+xml"/>
  <Override PartName="/ppt/notesSlides/notesSlide16.xml" ContentType="application/vnd.openxmlformats-officedocument.presentationml.notesSlide+xml"/>
  <Override PartName="/ppt/tags/tag17.xml" ContentType="application/vnd.openxmlformats-officedocument.presentationml.tags+xml"/>
  <Override PartName="/ppt/notesSlides/notesSlide17.xml" ContentType="application/vnd.openxmlformats-officedocument.presentationml.notesSlide+xml"/>
  <Override PartName="/ppt/tags/tag18.xml" ContentType="application/vnd.openxmlformats-officedocument.presentationml.tags+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77" r:id="rId2"/>
    <p:sldId id="278" r:id="rId3"/>
    <p:sldId id="279" r:id="rId4"/>
    <p:sldId id="281" r:id="rId5"/>
    <p:sldId id="282" r:id="rId6"/>
    <p:sldId id="283" r:id="rId7"/>
    <p:sldId id="285" r:id="rId8"/>
    <p:sldId id="287" r:id="rId9"/>
    <p:sldId id="289" r:id="rId10"/>
    <p:sldId id="290" r:id="rId11"/>
    <p:sldId id="291" r:id="rId12"/>
    <p:sldId id="292" r:id="rId13"/>
    <p:sldId id="294" r:id="rId14"/>
    <p:sldId id="288" r:id="rId15"/>
    <p:sldId id="293" r:id="rId16"/>
    <p:sldId id="295" r:id="rId17"/>
    <p:sldId id="296" r:id="rId18"/>
    <p:sldId id="28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D5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79056" autoAdjust="0"/>
  </p:normalViewPr>
  <p:slideViewPr>
    <p:cSldViewPr snapToGrid="0">
      <p:cViewPr varScale="1">
        <p:scale>
          <a:sx n="92" d="100"/>
          <a:sy n="92" d="100"/>
        </p:scale>
        <p:origin x="207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F8CEF1-FBAE-49BC-9F96-50EABED4C96C}" type="datetimeFigureOut">
              <a:rPr lang="en-US" smtClean="0"/>
              <a:t>1/5/2016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53054A0-3FFE-4ED8-91BD-8F829B40B35F}" type="slidenum">
              <a:rPr lang="en-US" smtClean="0"/>
              <a:t>‹#›</a:t>
            </a:fld>
            <a:endParaRPr lang="en-US"/>
          </a:p>
        </p:txBody>
      </p:sp>
    </p:spTree>
    <p:extLst>
      <p:ext uri="{BB962C8B-B14F-4D97-AF65-F5344CB8AC3E}">
        <p14:creationId xmlns:p14="http://schemas.microsoft.com/office/powerpoint/2010/main" val="10120144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1F1F0C-7B4C-4B09-BC80-156DC7B1833B}" type="datetimeFigureOut">
              <a:rPr lang="en-US" smtClean="0"/>
              <a:t>1/5/2016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FD1F30-6C89-462B-857E-F353360C2E15}" type="slidenum">
              <a:rPr lang="en-US" smtClean="0"/>
              <a:t>‹#›</a:t>
            </a:fld>
            <a:endParaRPr lang="en-US"/>
          </a:p>
        </p:txBody>
      </p:sp>
    </p:spTree>
    <p:extLst>
      <p:ext uri="{BB962C8B-B14F-4D97-AF65-F5344CB8AC3E}">
        <p14:creationId xmlns:p14="http://schemas.microsoft.com/office/powerpoint/2010/main" val="602491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Policies &amp; Procedures Interest Group has been discussing</a:t>
            </a:r>
            <a:r>
              <a:rPr lang="en-US" baseline="0" dirty="0" smtClean="0"/>
              <a:t> a lot of different things, but we decided to start with a few that the Associate Deans will have to approve.</a:t>
            </a:r>
            <a:r>
              <a:rPr lang="en-US" dirty="0" smtClean="0"/>
              <a:t> We’ve come up with some general recommendations but want to get feedback and make</a:t>
            </a:r>
            <a:r>
              <a:rPr lang="en-US" baseline="0" dirty="0" smtClean="0"/>
              <a:t> sure that we’re mostly in agreement before taking them to the Associate Deans.</a:t>
            </a:r>
            <a:endParaRPr lang="en-US" dirty="0" smtClean="0"/>
          </a:p>
        </p:txBody>
      </p:sp>
      <p:sp>
        <p:nvSpPr>
          <p:cNvPr id="4" name="Slide Number Placeholder 3"/>
          <p:cNvSpPr>
            <a:spLocks noGrp="1"/>
          </p:cNvSpPr>
          <p:nvPr>
            <p:ph type="sldNum" sz="quarter" idx="10"/>
          </p:nvPr>
        </p:nvSpPr>
        <p:spPr/>
        <p:txBody>
          <a:bodyPr/>
          <a:lstStyle/>
          <a:p>
            <a:fld id="{77E04FEC-C6B8-714B-9DF9-7E48AE752CE8}" type="slidenum">
              <a:rPr lang="en-US" smtClean="0"/>
              <a:t>1</a:t>
            </a:fld>
            <a:endParaRPr lang="en-US" dirty="0"/>
          </a:p>
        </p:txBody>
      </p:sp>
    </p:spTree>
    <p:extLst>
      <p:ext uri="{BB962C8B-B14F-4D97-AF65-F5344CB8AC3E}">
        <p14:creationId xmlns:p14="http://schemas.microsoft.com/office/powerpoint/2010/main" val="1442745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scenario, the current major and the new major have the same number of hours</a:t>
            </a:r>
            <a:r>
              <a:rPr lang="en-US" baseline="0" dirty="0" smtClean="0"/>
              <a:t> and</a:t>
            </a:r>
            <a:r>
              <a:rPr lang="en-US" dirty="0" smtClean="0"/>
              <a:t> same number</a:t>
            </a:r>
            <a:r>
              <a:rPr lang="en-US" baseline="0" dirty="0" smtClean="0"/>
              <a:t> of semesters remaining. Currently, the result would be automatic approval for a change of major.</a:t>
            </a:r>
          </a:p>
          <a:p>
            <a:endParaRPr lang="en-US" baseline="0" dirty="0" smtClean="0"/>
          </a:p>
          <a:p>
            <a:r>
              <a:rPr lang="en-US" baseline="0" dirty="0" smtClean="0"/>
              <a:t>Issues to consider:</a:t>
            </a:r>
          </a:p>
          <a:p>
            <a:pPr marL="171450" indent="-171450">
              <a:buFont typeface="Arial" panose="020B0604020202020204" pitchFamily="34" charset="0"/>
              <a:buChar char="•"/>
            </a:pPr>
            <a:r>
              <a:rPr lang="en-US" baseline="0" dirty="0" smtClean="0"/>
              <a:t>Should the courses required matter? One major may have a heavier workload remaining. The student may have already satisfied a senior seminar requirement in their current major but lack it and other UD coursework in the new major.</a:t>
            </a:r>
            <a:endParaRPr lang="en-US" dirty="0" smtClean="0"/>
          </a:p>
        </p:txBody>
      </p:sp>
      <p:sp>
        <p:nvSpPr>
          <p:cNvPr id="4" name="Slide Number Placeholder 3"/>
          <p:cNvSpPr>
            <a:spLocks noGrp="1"/>
          </p:cNvSpPr>
          <p:nvPr>
            <p:ph type="sldNum" sz="quarter" idx="10"/>
          </p:nvPr>
        </p:nvSpPr>
        <p:spPr/>
        <p:txBody>
          <a:bodyPr/>
          <a:lstStyle/>
          <a:p>
            <a:fld id="{77E04FEC-C6B8-714B-9DF9-7E48AE752CE8}" type="slidenum">
              <a:rPr lang="en-US" smtClean="0"/>
              <a:t>10</a:t>
            </a:fld>
            <a:endParaRPr lang="en-US" dirty="0"/>
          </a:p>
        </p:txBody>
      </p:sp>
    </p:spTree>
    <p:extLst>
      <p:ext uri="{BB962C8B-B14F-4D97-AF65-F5344CB8AC3E}">
        <p14:creationId xmlns:p14="http://schemas.microsoft.com/office/powerpoint/2010/main" val="21828402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scenario, the new major requires slightly more hours than</a:t>
            </a:r>
            <a:r>
              <a:rPr lang="en-US" baseline="0" dirty="0" smtClean="0"/>
              <a:t> the current major, but the student could potentially graduate in the same number of semesters.</a:t>
            </a:r>
          </a:p>
          <a:p>
            <a:endParaRPr lang="en-US" baseline="0" dirty="0" smtClean="0"/>
          </a:p>
          <a:p>
            <a:r>
              <a:rPr lang="en-US" baseline="0" dirty="0" smtClean="0"/>
              <a:t>Issues to consider:</a:t>
            </a:r>
          </a:p>
          <a:p>
            <a:pPr marL="171450" indent="-171450">
              <a:buFont typeface="Arial" panose="020B0604020202020204" pitchFamily="34" charset="0"/>
              <a:buChar char="•"/>
            </a:pPr>
            <a:r>
              <a:rPr lang="en-US" baseline="0" dirty="0" smtClean="0"/>
              <a:t>The increased course load could be problematic for some students if they do not normally take a higher number of hours.</a:t>
            </a:r>
          </a:p>
          <a:p>
            <a:pPr marL="628650" lvl="1" indent="-171450">
              <a:buFont typeface="Arial" panose="020B0604020202020204" pitchFamily="34" charset="0"/>
              <a:buChar char="•"/>
            </a:pPr>
            <a:r>
              <a:rPr lang="en-US" baseline="0" dirty="0" smtClean="0"/>
              <a:t>Would the decision change if the current major required 12 hours and the new major required 15 hours? Even though the new major would require more hours in the final semester, the student may be able to easily handle 15 hours.</a:t>
            </a:r>
          </a:p>
          <a:p>
            <a:pPr marL="171450" indent="-171450">
              <a:buFont typeface="Arial" panose="020B0604020202020204" pitchFamily="34" charset="0"/>
              <a:buChar char="•"/>
            </a:pPr>
            <a:r>
              <a:rPr lang="en-US" baseline="0" dirty="0" smtClean="0"/>
              <a:t>Should the courses required matter? One major may have a heavier workload remaining. The student may have already satisfied a senior seminar requirement in their current major but lack it and other UD coursework in the new major.</a:t>
            </a:r>
            <a:endParaRPr lang="en-US" dirty="0"/>
          </a:p>
        </p:txBody>
      </p:sp>
      <p:sp>
        <p:nvSpPr>
          <p:cNvPr id="4" name="Slide Number Placeholder 3"/>
          <p:cNvSpPr>
            <a:spLocks noGrp="1"/>
          </p:cNvSpPr>
          <p:nvPr>
            <p:ph type="sldNum" sz="quarter" idx="10"/>
          </p:nvPr>
        </p:nvSpPr>
        <p:spPr/>
        <p:txBody>
          <a:bodyPr/>
          <a:lstStyle/>
          <a:p>
            <a:fld id="{77E04FEC-C6B8-714B-9DF9-7E48AE752CE8}" type="slidenum">
              <a:rPr lang="en-US" smtClean="0"/>
              <a:t>11</a:t>
            </a:fld>
            <a:endParaRPr lang="en-US" dirty="0"/>
          </a:p>
        </p:txBody>
      </p:sp>
    </p:spTree>
    <p:extLst>
      <p:ext uri="{BB962C8B-B14F-4D97-AF65-F5344CB8AC3E}">
        <p14:creationId xmlns:p14="http://schemas.microsoft.com/office/powerpoint/2010/main" val="40786169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scenario, the new major requires the same</a:t>
            </a:r>
            <a:r>
              <a:rPr lang="en-US" baseline="0" dirty="0" smtClean="0"/>
              <a:t> number of hours as the current major, but it will require one additional semester due to course sequencing issues (prerequisites, availability, etc.).</a:t>
            </a:r>
          </a:p>
          <a:p>
            <a:endParaRPr lang="en-US" baseline="0" dirty="0" smtClean="0"/>
          </a:p>
          <a:p>
            <a:r>
              <a:rPr lang="en-US" baseline="0" dirty="0" smtClean="0"/>
              <a:t>Issues to consider:</a:t>
            </a:r>
          </a:p>
          <a:p>
            <a:pPr marL="171450" indent="-171450">
              <a:buFont typeface="Arial" panose="020B0604020202020204" pitchFamily="34" charset="0"/>
              <a:buChar char="•"/>
            </a:pPr>
            <a:r>
              <a:rPr lang="en-US" baseline="0" dirty="0" smtClean="0"/>
              <a:t>What if the student needs to be full-time each semester? Not only will the student have to take one additional semester, but they will end up taking at least 24 hours when they technically only need 15 to graduate.</a:t>
            </a:r>
          </a:p>
        </p:txBody>
      </p:sp>
      <p:sp>
        <p:nvSpPr>
          <p:cNvPr id="4" name="Slide Number Placeholder 3"/>
          <p:cNvSpPr>
            <a:spLocks noGrp="1"/>
          </p:cNvSpPr>
          <p:nvPr>
            <p:ph type="sldNum" sz="quarter" idx="10"/>
          </p:nvPr>
        </p:nvSpPr>
        <p:spPr/>
        <p:txBody>
          <a:bodyPr/>
          <a:lstStyle/>
          <a:p>
            <a:fld id="{77E04FEC-C6B8-714B-9DF9-7E48AE752CE8}" type="slidenum">
              <a:rPr lang="en-US" smtClean="0"/>
              <a:t>12</a:t>
            </a:fld>
            <a:endParaRPr lang="en-US" dirty="0"/>
          </a:p>
        </p:txBody>
      </p:sp>
    </p:spTree>
    <p:extLst>
      <p:ext uri="{BB962C8B-B14F-4D97-AF65-F5344CB8AC3E}">
        <p14:creationId xmlns:p14="http://schemas.microsoft.com/office/powerpoint/2010/main" val="6802256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We all</a:t>
            </a:r>
            <a:r>
              <a:rPr lang="en-US" b="1" baseline="0" dirty="0" smtClean="0"/>
              <a:t> agreed </a:t>
            </a:r>
            <a:r>
              <a:rPr lang="en-US" b="1" dirty="0" smtClean="0"/>
              <a:t>that the number of semesters needed should be the ultimate deciding factor.</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smtClean="0"/>
              <a:t>Agree or Disagree? Any comments/concerns?</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Some</a:t>
            </a:r>
            <a:r>
              <a:rPr lang="en-US" baseline="0" dirty="0" smtClean="0"/>
              <a:t> also favored allowing students to make changes if it would delay them by no more than one semester.</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Do we want to propose giving them this extra time?</a:t>
            </a:r>
            <a:endParaRPr lang="en-US" dirty="0"/>
          </a:p>
        </p:txBody>
      </p:sp>
      <p:sp>
        <p:nvSpPr>
          <p:cNvPr id="4" name="Slide Number Placeholder 3"/>
          <p:cNvSpPr>
            <a:spLocks noGrp="1"/>
          </p:cNvSpPr>
          <p:nvPr>
            <p:ph type="sldNum" sz="quarter" idx="10"/>
          </p:nvPr>
        </p:nvSpPr>
        <p:spPr/>
        <p:txBody>
          <a:bodyPr/>
          <a:lstStyle/>
          <a:p>
            <a:fld id="{77E04FEC-C6B8-714B-9DF9-7E48AE752CE8}" type="slidenum">
              <a:rPr lang="en-US" smtClean="0"/>
              <a:t>13</a:t>
            </a:fld>
            <a:endParaRPr lang="en-US" dirty="0"/>
          </a:p>
        </p:txBody>
      </p:sp>
    </p:spTree>
    <p:extLst>
      <p:ext uri="{BB962C8B-B14F-4D97-AF65-F5344CB8AC3E}">
        <p14:creationId xmlns:p14="http://schemas.microsoft.com/office/powerpoint/2010/main" val="2574175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Will have to edit the wording depending on the decision.</a:t>
            </a:r>
          </a:p>
        </p:txBody>
      </p:sp>
      <p:sp>
        <p:nvSpPr>
          <p:cNvPr id="4" name="Slide Number Placeholder 3"/>
          <p:cNvSpPr>
            <a:spLocks noGrp="1"/>
          </p:cNvSpPr>
          <p:nvPr>
            <p:ph type="sldNum" sz="quarter" idx="10"/>
          </p:nvPr>
        </p:nvSpPr>
        <p:spPr/>
        <p:txBody>
          <a:bodyPr/>
          <a:lstStyle/>
          <a:p>
            <a:fld id="{77E04FEC-C6B8-714B-9DF9-7E48AE752CE8}" type="slidenum">
              <a:rPr lang="en-US" smtClean="0"/>
              <a:t>14</a:t>
            </a:fld>
            <a:endParaRPr lang="en-US" dirty="0"/>
          </a:p>
        </p:txBody>
      </p:sp>
    </p:spTree>
    <p:extLst>
      <p:ext uri="{BB962C8B-B14F-4D97-AF65-F5344CB8AC3E}">
        <p14:creationId xmlns:p14="http://schemas.microsoft.com/office/powerpoint/2010/main" val="41044996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baseline="0" dirty="0" smtClean="0"/>
              <a:t>The third thing that we need to address is that there are several special populations that we regularly see that will be affected by this rule, so we need to know how to proceed with them.</a:t>
            </a:r>
          </a:p>
          <a:p>
            <a:pPr marL="0" lvl="0" indent="0">
              <a:buFont typeface="Arial" panose="020B0604020202020204" pitchFamily="34" charset="0"/>
              <a:buNone/>
            </a:pPr>
            <a:endParaRPr lang="en-US" baseline="0" dirty="0" smtClean="0"/>
          </a:p>
          <a:p>
            <a:pPr marL="171450" lvl="0" indent="-171450">
              <a:buFont typeface="Arial" panose="020B0604020202020204" pitchFamily="34" charset="0"/>
              <a:buChar char="•"/>
            </a:pPr>
            <a:r>
              <a:rPr lang="en-US" baseline="0" dirty="0" smtClean="0"/>
              <a:t>Undeclared: The Provost wants students in a major by the 60 hour mark (Jan 2015 AAC meeting).</a:t>
            </a:r>
          </a:p>
          <a:p>
            <a:pPr marL="628650" lvl="1" indent="-171450">
              <a:buFont typeface="Arial" panose="020B0604020202020204" pitchFamily="34" charset="0"/>
              <a:buChar char="•"/>
            </a:pPr>
            <a:r>
              <a:rPr lang="en-US" b="1" baseline="0" dirty="0" smtClean="0"/>
              <a:t>Recommendation: place a hold on these students at the 60 hour mark (or just keep the 45-hour hold on them).</a:t>
            </a:r>
          </a:p>
          <a:p>
            <a:pPr marL="628650" lvl="1" indent="-171450">
              <a:buFont typeface="Arial" panose="020B0604020202020204" pitchFamily="34" charset="0"/>
              <a:buChar char="•"/>
            </a:pPr>
            <a:r>
              <a:rPr lang="en-US" b="0" baseline="0" dirty="0" smtClean="0"/>
              <a:t>Agree or Disagree? Any comments/concerns?</a:t>
            </a:r>
            <a:endParaRPr lang="en-US" b="1" baseline="0" dirty="0" smtClean="0"/>
          </a:p>
          <a:p>
            <a:pPr marL="171450" lvl="0" indent="-171450">
              <a:buFont typeface="Arial" panose="020B0604020202020204" pitchFamily="34" charset="0"/>
              <a:buChar char="•"/>
            </a:pPr>
            <a:r>
              <a:rPr lang="en-US" baseline="0" dirty="0" smtClean="0"/>
              <a:t>Freshmen could potentially come in with a high number of dual credit hours or even an Associate’s degree (or more than one).</a:t>
            </a:r>
          </a:p>
          <a:p>
            <a:pPr marL="628650" lvl="1" indent="-171450">
              <a:buFont typeface="Arial" panose="020B0604020202020204" pitchFamily="34" charset="0"/>
              <a:buChar char="•"/>
            </a:pPr>
            <a:r>
              <a:rPr lang="en-US" baseline="0" dirty="0" smtClean="0"/>
              <a:t>Hours earned before HS graduation do not count toward the 30/45 and other policies that penalize students for attempting too many hours.</a:t>
            </a:r>
          </a:p>
          <a:p>
            <a:pPr marL="628650" lvl="1" indent="-171450">
              <a:buFont typeface="Arial" panose="020B0604020202020204" pitchFamily="34" charset="0"/>
              <a:buChar char="•"/>
            </a:pPr>
            <a:r>
              <a:rPr lang="en-US" b="1" baseline="0" dirty="0" smtClean="0"/>
              <a:t>Recommendation: Don’t include AP or dual credit hours in this policy.</a:t>
            </a:r>
          </a:p>
          <a:p>
            <a:pPr marL="628650" lvl="1" indent="-171450">
              <a:buFont typeface="Arial" panose="020B0604020202020204" pitchFamily="34" charset="0"/>
              <a:buChar char="•"/>
            </a:pPr>
            <a:r>
              <a:rPr lang="en-US" b="0" baseline="0" dirty="0" smtClean="0"/>
              <a:t>Agree or Disagree? Any comments/concerns?</a:t>
            </a:r>
          </a:p>
          <a:p>
            <a:pPr marL="171450" lvl="0" indent="-171450">
              <a:buFont typeface="Arial" panose="020B0604020202020204" pitchFamily="34" charset="0"/>
              <a:buChar char="•"/>
            </a:pPr>
            <a:r>
              <a:rPr lang="en-US" baseline="0" dirty="0" smtClean="0"/>
              <a:t>Some students may be exited from a major after 75 hours and will have to change their major.</a:t>
            </a:r>
          </a:p>
          <a:p>
            <a:pPr marL="628650" lvl="1" indent="-171450">
              <a:buFont typeface="Arial" panose="020B0604020202020204" pitchFamily="34" charset="0"/>
              <a:buChar char="•"/>
            </a:pPr>
            <a:r>
              <a:rPr lang="en-US" baseline="0" dirty="0" smtClean="0"/>
              <a:t>We might want to have some majors that they can change to automatically so that we don’t have to do a petition for them.</a:t>
            </a:r>
          </a:p>
          <a:p>
            <a:pPr marL="628650" lvl="1" indent="-171450">
              <a:buFont typeface="Arial" panose="020B0604020202020204" pitchFamily="34" charset="0"/>
              <a:buChar char="•"/>
            </a:pPr>
            <a:r>
              <a:rPr lang="en-US" baseline="0" dirty="0" smtClean="0"/>
              <a:t>MDST isn’t always the fastest route for many.</a:t>
            </a:r>
          </a:p>
          <a:p>
            <a:pPr marL="628650" lvl="1" indent="-171450">
              <a:buFont typeface="Arial" panose="020B0604020202020204" pitchFamily="34" charset="0"/>
              <a:buChar char="•"/>
            </a:pPr>
            <a:r>
              <a:rPr lang="en-US" baseline="0" dirty="0" smtClean="0"/>
              <a:t>Should the focus be more on what will help them graduate faster or what is more relevant to their goals?</a:t>
            </a:r>
          </a:p>
          <a:p>
            <a:pPr marL="628650" lvl="1" indent="-171450">
              <a:buFont typeface="Arial" panose="020B0604020202020204" pitchFamily="34" charset="0"/>
              <a:buChar char="•"/>
            </a:pPr>
            <a:r>
              <a:rPr lang="en-US" b="1" baseline="0" dirty="0" smtClean="0"/>
              <a:t>Recommendation: These students should be able to automatically change to a major on a pre-approved list (likely those with higher free elective hours). They would have to petition to change to any other and cannot remain UND.</a:t>
            </a:r>
          </a:p>
          <a:p>
            <a:pPr marL="628650" lvl="1" indent="-171450">
              <a:buFont typeface="Arial" panose="020B0604020202020204" pitchFamily="34" charset="0"/>
              <a:buChar char="•"/>
            </a:pPr>
            <a:r>
              <a:rPr lang="en-US" b="0" baseline="0" dirty="0" smtClean="0"/>
              <a:t>Agree or Disagree? Any comments/concerns?</a:t>
            </a:r>
          </a:p>
          <a:p>
            <a:pPr marL="171450" lvl="0" indent="-171450">
              <a:buFont typeface="Arial" panose="020B0604020202020204" pitchFamily="34" charset="0"/>
              <a:buChar char="•"/>
            </a:pPr>
            <a:r>
              <a:rPr lang="en-US" baseline="0" dirty="0" smtClean="0"/>
              <a:t>A lot of transfer students come in with close to or over 75 hours already.</a:t>
            </a:r>
          </a:p>
          <a:p>
            <a:pPr marL="628650" lvl="1" indent="-171450">
              <a:buFont typeface="Arial" panose="020B0604020202020204" pitchFamily="34" charset="0"/>
              <a:buChar char="•"/>
            </a:pPr>
            <a:r>
              <a:rPr lang="en-US" baseline="0" dirty="0" smtClean="0"/>
              <a:t>Should these students be given a grace period? If so, how long?</a:t>
            </a:r>
          </a:p>
          <a:p>
            <a:pPr marL="628650" lvl="1" indent="-171450">
              <a:buFont typeface="Arial" panose="020B0604020202020204" pitchFamily="34" charset="0"/>
              <a:buChar char="•"/>
            </a:pPr>
            <a:r>
              <a:rPr lang="en-US" baseline="0" dirty="0" smtClean="0"/>
              <a:t>They do not count in our graduation rates anyway, but they do have to worry more about the 30/45 policy (especially if they change).</a:t>
            </a:r>
          </a:p>
          <a:p>
            <a:pPr marL="628650" lvl="1" indent="-171450">
              <a:buFont typeface="Arial" panose="020B0604020202020204" pitchFamily="34" charset="0"/>
              <a:buChar char="•"/>
            </a:pPr>
            <a:r>
              <a:rPr lang="en-US" b="1" baseline="0" dirty="0" smtClean="0"/>
              <a:t>Recommendation: These students should have 1 calendar year from admission term to change their major.</a:t>
            </a:r>
          </a:p>
          <a:p>
            <a:pPr marL="628650" lvl="1" indent="-171450">
              <a:buFont typeface="Arial" panose="020B0604020202020204" pitchFamily="34" charset="0"/>
              <a:buChar char="•"/>
            </a:pPr>
            <a:r>
              <a:rPr lang="en-US" b="0" baseline="0" dirty="0" smtClean="0"/>
              <a:t>Agree or Disagree? Any comments/concerns?</a:t>
            </a:r>
            <a:endParaRPr lang="en-US" baseline="0" dirty="0" smtClean="0"/>
          </a:p>
          <a:p>
            <a:pPr marL="171450" lvl="0" indent="-171450">
              <a:buFont typeface="Arial" panose="020B0604020202020204" pitchFamily="34" charset="0"/>
              <a:buChar char="•"/>
            </a:pPr>
            <a:r>
              <a:rPr lang="en-US" baseline="0" dirty="0" smtClean="0"/>
              <a:t>We assume that post-</a:t>
            </a:r>
            <a:r>
              <a:rPr lang="en-US" baseline="0" dirty="0" err="1" smtClean="0"/>
              <a:t>bacc</a:t>
            </a:r>
            <a:r>
              <a:rPr lang="en-US" baseline="0" dirty="0" smtClean="0"/>
              <a:t> students are essentially starting a new cycle, where their previous earned hours do not apply to this rule.</a:t>
            </a:r>
          </a:p>
          <a:p>
            <a:pPr marL="628650" lvl="1" indent="-171450">
              <a:buFont typeface="Arial" panose="020B0604020202020204" pitchFamily="34" charset="0"/>
              <a:buChar char="•"/>
            </a:pPr>
            <a:r>
              <a:rPr lang="en-US" b="1" baseline="0" dirty="0" smtClean="0"/>
              <a:t>Recommendation: They have 75 “new” hours before having to stick with a major.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smtClean="0"/>
              <a:t>Agree or Disagree? Any comments/concerns?</a:t>
            </a:r>
            <a:endParaRPr lang="en-US" baseline="0" dirty="0" smtClean="0"/>
          </a:p>
          <a:p>
            <a:pPr marL="171450" lvl="0" indent="-171450">
              <a:buFont typeface="Arial" panose="020B0604020202020204" pitchFamily="34" charset="0"/>
              <a:buChar char="•"/>
            </a:pPr>
            <a:r>
              <a:rPr lang="en-US" baseline="0" dirty="0" smtClean="0"/>
              <a:t>Students pursuing health professions may earn a higher number of hours before changing their minds or being denied admission to a program.</a:t>
            </a:r>
          </a:p>
          <a:p>
            <a:pPr marL="628650" lvl="1" indent="-171450">
              <a:buFont typeface="Arial" panose="020B0604020202020204" pitchFamily="34" charset="0"/>
              <a:buChar char="•"/>
            </a:pPr>
            <a:r>
              <a:rPr lang="en-US" baseline="0" dirty="0" smtClean="0"/>
              <a:t>Should they be given special consideration?</a:t>
            </a:r>
          </a:p>
        </p:txBody>
      </p:sp>
      <p:sp>
        <p:nvSpPr>
          <p:cNvPr id="4" name="Slide Number Placeholder 3"/>
          <p:cNvSpPr>
            <a:spLocks noGrp="1"/>
          </p:cNvSpPr>
          <p:nvPr>
            <p:ph type="sldNum" sz="quarter" idx="10"/>
          </p:nvPr>
        </p:nvSpPr>
        <p:spPr/>
        <p:txBody>
          <a:bodyPr/>
          <a:lstStyle/>
          <a:p>
            <a:fld id="{77E04FEC-C6B8-714B-9DF9-7E48AE752CE8}" type="slidenum">
              <a:rPr lang="en-US" smtClean="0"/>
              <a:t>15</a:t>
            </a:fld>
            <a:endParaRPr lang="en-US" dirty="0"/>
          </a:p>
        </p:txBody>
      </p:sp>
    </p:spTree>
    <p:extLst>
      <p:ext uri="{BB962C8B-B14F-4D97-AF65-F5344CB8AC3E}">
        <p14:creationId xmlns:p14="http://schemas.microsoft.com/office/powerpoint/2010/main" val="8576360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Add this based on the issue of AP/Dual</a:t>
            </a:r>
            <a:r>
              <a:rPr lang="en-US" b="0" baseline="0" dirty="0" smtClean="0"/>
              <a:t> Credit.</a:t>
            </a:r>
            <a:endParaRPr lang="en-US" b="0" dirty="0" smtClean="0"/>
          </a:p>
        </p:txBody>
      </p:sp>
      <p:sp>
        <p:nvSpPr>
          <p:cNvPr id="4" name="Slide Number Placeholder 3"/>
          <p:cNvSpPr>
            <a:spLocks noGrp="1"/>
          </p:cNvSpPr>
          <p:nvPr>
            <p:ph type="sldNum" sz="quarter" idx="10"/>
          </p:nvPr>
        </p:nvSpPr>
        <p:spPr/>
        <p:txBody>
          <a:bodyPr/>
          <a:lstStyle/>
          <a:p>
            <a:fld id="{77E04FEC-C6B8-714B-9DF9-7E48AE752CE8}" type="slidenum">
              <a:rPr lang="en-US" smtClean="0"/>
              <a:t>16</a:t>
            </a:fld>
            <a:endParaRPr lang="en-US" dirty="0"/>
          </a:p>
        </p:txBody>
      </p:sp>
    </p:spTree>
    <p:extLst>
      <p:ext uri="{BB962C8B-B14F-4D97-AF65-F5344CB8AC3E}">
        <p14:creationId xmlns:p14="http://schemas.microsoft.com/office/powerpoint/2010/main" val="39442094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smtClean="0"/>
              <a:t>There are a few</a:t>
            </a:r>
            <a:r>
              <a:rPr lang="en-US" baseline="0" dirty="0" smtClean="0"/>
              <a:t> other issues that we want to clarify or that we still have questions about.</a:t>
            </a:r>
            <a:endParaRPr lang="en-US"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When calculating the required number of hours/semesters needed, all prerequisites should be included.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For example, a Computer Science major might be required to take </a:t>
            </a:r>
            <a:r>
              <a:rPr lang="en-US" dirty="0" err="1" smtClean="0"/>
              <a:t>Precalculus</a:t>
            </a:r>
            <a:r>
              <a:rPr lang="en-US" dirty="0" smtClean="0"/>
              <a:t> (MAT 1093), even though it is not a major requirement, simply to be able to take Calculus I (MAT 1214) which is a major requirement.</a:t>
            </a:r>
          </a:p>
          <a:p>
            <a:pPr marL="171450" indent="-171450">
              <a:buFont typeface="Arial" panose="020B0604020202020204" pitchFamily="34" charset="0"/>
              <a:buChar char="•"/>
            </a:pPr>
            <a:r>
              <a:rPr lang="en-US" baseline="0" dirty="0" smtClean="0"/>
              <a:t>Petitions to change major would be sent to the Associate Dean in the college that houses the “new” major.</a:t>
            </a:r>
          </a:p>
          <a:p>
            <a:pPr marL="628650" lvl="1" indent="-171450">
              <a:buFont typeface="Arial" panose="020B0604020202020204" pitchFamily="34" charset="0"/>
              <a:buChar char="•"/>
            </a:pPr>
            <a:r>
              <a:rPr lang="en-US" baseline="0" dirty="0" smtClean="0"/>
              <a:t>Where would we send the petitions for those wanting to add a second major, add a minor, etc.?</a:t>
            </a:r>
          </a:p>
          <a:p>
            <a:pPr marL="628650" lvl="1" indent="-171450">
              <a:buFont typeface="Arial" panose="020B0604020202020204" pitchFamily="34" charset="0"/>
              <a:buChar char="•"/>
            </a:pPr>
            <a:r>
              <a:rPr lang="en-US" baseline="0" dirty="0" smtClean="0"/>
              <a:t>For instance, what do we do if a History major wants to add a Business Administration minor?</a:t>
            </a:r>
          </a:p>
          <a:p>
            <a:pPr marL="171450" lvl="0" indent="-171450">
              <a:buFont typeface="Arial" panose="020B0604020202020204" pitchFamily="34" charset="0"/>
              <a:buChar char="•"/>
            </a:pPr>
            <a:r>
              <a:rPr lang="en-US" baseline="0" dirty="0" smtClean="0"/>
              <a:t>If we eliminate the 45/90 holds, could that negatively impact our ability to inform students of this policy?</a:t>
            </a:r>
          </a:p>
          <a:p>
            <a:pPr marL="628650" lvl="1" indent="-171450">
              <a:buFont typeface="Arial" panose="020B0604020202020204" pitchFamily="34" charset="0"/>
              <a:buChar char="•"/>
            </a:pPr>
            <a:r>
              <a:rPr lang="en-US" baseline="0" dirty="0" smtClean="0"/>
              <a:t>We could include a discussion about it in the 45-hour appointment as a preliminary warning.</a:t>
            </a:r>
          </a:p>
          <a:p>
            <a:pPr marL="628650" lvl="1" indent="-171450">
              <a:buFont typeface="Arial" panose="020B0604020202020204" pitchFamily="34" charset="0"/>
              <a:buChar char="•"/>
            </a:pPr>
            <a:r>
              <a:rPr lang="en-US" baseline="0" dirty="0" smtClean="0"/>
              <a:t>Are people generally in favor of keeping or getting rid of these holds?</a:t>
            </a:r>
          </a:p>
          <a:p>
            <a:pPr marL="171450" lvl="0" indent="-171450">
              <a:buFont typeface="Arial" panose="020B0604020202020204" pitchFamily="34" charset="0"/>
              <a:buChar char="•"/>
            </a:pPr>
            <a:r>
              <a:rPr lang="en-US" baseline="0" dirty="0" smtClean="0"/>
              <a:t>We plan to ask the Associate Deans several questions related to the policy’s impact on graduation rates.</a:t>
            </a:r>
          </a:p>
          <a:p>
            <a:pPr marL="628650" lvl="1" indent="-171450">
              <a:buFont typeface="Arial" panose="020B0604020202020204" pitchFamily="34" charset="0"/>
              <a:buChar char="•"/>
            </a:pPr>
            <a:r>
              <a:rPr lang="en-US" baseline="0" dirty="0" smtClean="0"/>
              <a:t>If a student doesn’t count toward our graduation rates (e.g. transfer student), would that influence the decision?</a:t>
            </a:r>
          </a:p>
          <a:p>
            <a:pPr marL="628650" lvl="1" indent="-171450">
              <a:buFont typeface="Arial" panose="020B0604020202020204" pitchFamily="34" charset="0"/>
              <a:buChar char="•"/>
            </a:pPr>
            <a:r>
              <a:rPr lang="en-US" baseline="0" dirty="0" smtClean="0"/>
              <a:t>If a student has the potential to graduate in 4 or 6 years with one major but not the other, would that influence the decision?</a:t>
            </a:r>
          </a:p>
          <a:p>
            <a:pPr marL="1085850" lvl="2" indent="-171450">
              <a:buFont typeface="Arial" panose="020B0604020202020204" pitchFamily="34" charset="0"/>
              <a:buChar char="•"/>
            </a:pPr>
            <a:r>
              <a:rPr lang="en-US" baseline="0" dirty="0" smtClean="0"/>
              <a:t>What if they can’t graduate in 6 years in either the current or new major?</a:t>
            </a:r>
          </a:p>
        </p:txBody>
      </p:sp>
      <p:sp>
        <p:nvSpPr>
          <p:cNvPr id="4" name="Slide Number Placeholder 3"/>
          <p:cNvSpPr>
            <a:spLocks noGrp="1"/>
          </p:cNvSpPr>
          <p:nvPr>
            <p:ph type="sldNum" sz="quarter" idx="10"/>
          </p:nvPr>
        </p:nvSpPr>
        <p:spPr/>
        <p:txBody>
          <a:bodyPr/>
          <a:lstStyle/>
          <a:p>
            <a:fld id="{77E04FEC-C6B8-714B-9DF9-7E48AE752CE8}" type="slidenum">
              <a:rPr lang="en-US" smtClean="0"/>
              <a:t>17</a:t>
            </a:fld>
            <a:endParaRPr lang="en-US" dirty="0"/>
          </a:p>
        </p:txBody>
      </p:sp>
    </p:spTree>
    <p:extLst>
      <p:ext uri="{BB962C8B-B14F-4D97-AF65-F5344CB8AC3E}">
        <p14:creationId xmlns:p14="http://schemas.microsoft.com/office/powerpoint/2010/main" val="29182031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of our long-term goals will be to create a centralized policies &amp; procedures</a:t>
            </a:r>
            <a:r>
              <a:rPr lang="en-US" baseline="0" dirty="0" smtClean="0"/>
              <a:t> manual for advisors to make sure everyone is referencing the same materials if they have questions or when they are training new advisors, so once stuff like this is finalized, we will begin putting all of this information together for everyone.</a:t>
            </a:r>
            <a:endParaRPr lang="en-US" dirty="0" smtClean="0"/>
          </a:p>
        </p:txBody>
      </p:sp>
      <p:sp>
        <p:nvSpPr>
          <p:cNvPr id="4" name="Slide Number Placeholder 3"/>
          <p:cNvSpPr>
            <a:spLocks noGrp="1"/>
          </p:cNvSpPr>
          <p:nvPr>
            <p:ph type="sldNum" sz="quarter" idx="10"/>
          </p:nvPr>
        </p:nvSpPr>
        <p:spPr/>
        <p:txBody>
          <a:bodyPr/>
          <a:lstStyle/>
          <a:p>
            <a:fld id="{77E04FEC-C6B8-714B-9DF9-7E48AE752CE8}" type="slidenum">
              <a:rPr lang="en-US" smtClean="0"/>
              <a:t>18</a:t>
            </a:fld>
            <a:endParaRPr lang="en-US" dirty="0"/>
          </a:p>
        </p:txBody>
      </p:sp>
    </p:spTree>
    <p:extLst>
      <p:ext uri="{BB962C8B-B14F-4D97-AF65-F5344CB8AC3E}">
        <p14:creationId xmlns:p14="http://schemas.microsoft.com/office/powerpoint/2010/main" val="1659220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two that we decided to focus on are the process for submitting core/university requirement petitions and the 75-hour major change policy.</a:t>
            </a:r>
          </a:p>
        </p:txBody>
      </p:sp>
      <p:sp>
        <p:nvSpPr>
          <p:cNvPr id="4" name="Slide Number Placeholder 3"/>
          <p:cNvSpPr>
            <a:spLocks noGrp="1"/>
          </p:cNvSpPr>
          <p:nvPr>
            <p:ph type="sldNum" sz="quarter" idx="10"/>
          </p:nvPr>
        </p:nvSpPr>
        <p:spPr/>
        <p:txBody>
          <a:bodyPr/>
          <a:lstStyle/>
          <a:p>
            <a:fld id="{77E04FEC-C6B8-714B-9DF9-7E48AE752CE8}" type="slidenum">
              <a:rPr lang="en-US" smtClean="0"/>
              <a:t>2</a:t>
            </a:fld>
            <a:endParaRPr lang="en-US" dirty="0"/>
          </a:p>
        </p:txBody>
      </p:sp>
    </p:spTree>
    <p:extLst>
      <p:ext uri="{BB962C8B-B14F-4D97-AF65-F5344CB8AC3E}">
        <p14:creationId xmlns:p14="http://schemas.microsoft.com/office/powerpoint/2010/main" val="992283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Currently there are multiple processes for submitting Core/University</a:t>
            </a:r>
            <a:r>
              <a:rPr lang="en-US" baseline="0" dirty="0" smtClean="0"/>
              <a:t> Requirement </a:t>
            </a:r>
            <a:r>
              <a:rPr lang="en-US" dirty="0" smtClean="0"/>
              <a:t>Substitutions</a:t>
            </a:r>
            <a:r>
              <a:rPr lang="en-US" baseline="0" dirty="0" smtClean="0"/>
              <a:t>/</a:t>
            </a:r>
            <a:r>
              <a:rPr lang="en-US" dirty="0" smtClean="0"/>
              <a:t>Petitions. Some are sent</a:t>
            </a:r>
            <a:r>
              <a:rPr lang="en-US" baseline="0" dirty="0" smtClean="0"/>
              <a:t> in paper form by intercampus mail, some with electronic forms, and others with a simple email.</a:t>
            </a:r>
          </a:p>
          <a:p>
            <a:endParaRPr lang="en-US" baseline="0" dirty="0" smtClean="0"/>
          </a:p>
          <a:p>
            <a:r>
              <a:rPr lang="en-US" baseline="0" dirty="0" smtClean="0"/>
              <a:t>We also </a:t>
            </a:r>
            <a:r>
              <a:rPr lang="en-US" baseline="0" dirty="0" smtClean="0"/>
              <a:t>found </a:t>
            </a:r>
            <a:r>
              <a:rPr lang="en-US" baseline="0" dirty="0" smtClean="0"/>
              <a:t>that we weren’t always sending them to the same places. For instance, a core substitution for the </a:t>
            </a:r>
            <a:r>
              <a:rPr lang="en-US" baseline="0" dirty="0" smtClean="0"/>
              <a:t>Social </a:t>
            </a:r>
            <a:r>
              <a:rPr lang="en-US" baseline="0" dirty="0" smtClean="0"/>
              <a:t>&amp; Behavioral Sciences requirement was being sent to Dr. Levitt in COLFA by some and to Dr. Wyatt in University College by others. Apparently there were times when they were both approving them too which doesn’t help. Even when we were sending them to the same place though, we weren’t all sending them in the same way. Some sent it electronically while others sent the paper form.</a:t>
            </a:r>
            <a:endParaRPr lang="en-US" dirty="0" smtClean="0"/>
          </a:p>
        </p:txBody>
      </p:sp>
      <p:sp>
        <p:nvSpPr>
          <p:cNvPr id="4" name="Slide Number Placeholder 3"/>
          <p:cNvSpPr>
            <a:spLocks noGrp="1"/>
          </p:cNvSpPr>
          <p:nvPr>
            <p:ph type="sldNum" sz="quarter" idx="10"/>
          </p:nvPr>
        </p:nvSpPr>
        <p:spPr/>
        <p:txBody>
          <a:bodyPr/>
          <a:lstStyle/>
          <a:p>
            <a:fld id="{77E04FEC-C6B8-714B-9DF9-7E48AE752CE8}" type="slidenum">
              <a:rPr lang="en-US" smtClean="0"/>
              <a:t>3</a:t>
            </a:fld>
            <a:endParaRPr lang="en-US" dirty="0"/>
          </a:p>
        </p:txBody>
      </p:sp>
    </p:spTree>
    <p:extLst>
      <p:ext uri="{BB962C8B-B14F-4D97-AF65-F5344CB8AC3E}">
        <p14:creationId xmlns:p14="http://schemas.microsoft.com/office/powerpoint/2010/main" val="2278016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smtClean="0"/>
              <a:t>We</a:t>
            </a:r>
            <a:r>
              <a:rPr lang="en-US" baseline="0" dirty="0" smtClean="0"/>
              <a:t> </a:t>
            </a:r>
            <a:r>
              <a:rPr lang="en-US" dirty="0" smtClean="0"/>
              <a:t>are proposing that there be </a:t>
            </a:r>
            <a:r>
              <a:rPr lang="en-US" baseline="0" dirty="0" smtClean="0"/>
              <a:t>a </a:t>
            </a:r>
            <a:r>
              <a:rPr lang="en-US" dirty="0" smtClean="0"/>
              <a:t>uniform, </a:t>
            </a:r>
            <a:r>
              <a:rPr lang="en-US" baseline="0" dirty="0" smtClean="0"/>
              <a:t>streamlined system in order to </a:t>
            </a:r>
            <a:r>
              <a:rPr lang="en-US" dirty="0" smtClean="0"/>
              <a:t>improve efficiency and </a:t>
            </a:r>
            <a:r>
              <a:rPr lang="en-US" baseline="0" dirty="0" smtClean="0"/>
              <a:t>eliminate confusion about where petitions are sent, who they are sent to, and how they are sent. We would prefer the following features to be a part of the system:</a:t>
            </a:r>
          </a:p>
          <a:p>
            <a:pPr marL="171450" indent="-171450">
              <a:buFont typeface="Arial" panose="020B0604020202020204" pitchFamily="34" charset="0"/>
              <a:buChar char="•"/>
            </a:pPr>
            <a:r>
              <a:rPr lang="en-US" dirty="0" smtClean="0"/>
              <a:t>A uniform set of electronic documents should be used.</a:t>
            </a:r>
          </a:p>
          <a:p>
            <a:pPr marL="628650" lvl="1" indent="-171450">
              <a:buFont typeface="Arial" panose="020B0604020202020204" pitchFamily="34" charset="0"/>
              <a:buChar char="•"/>
            </a:pPr>
            <a:r>
              <a:rPr lang="en-US" baseline="0" dirty="0" smtClean="0"/>
              <a:t>An electronic form is the fastest because it eliminates the processing time of intercampus mail. </a:t>
            </a:r>
            <a:r>
              <a:rPr lang="en-US" dirty="0" smtClean="0"/>
              <a:t>This is especially true in the case of the Downtown Advising Center.</a:t>
            </a:r>
          </a:p>
          <a:p>
            <a:pPr marL="628650" lvl="1" indent="-171450">
              <a:buFont typeface="Arial" panose="020B0604020202020204" pitchFamily="34" charset="0"/>
              <a:buChar char="•"/>
            </a:pPr>
            <a:r>
              <a:rPr lang="en-US" dirty="0" smtClean="0"/>
              <a:t>Also, advising centers always end up scanning or saving electronic documents anyway. This would allow us to skip the step of scanning.</a:t>
            </a:r>
          </a:p>
          <a:p>
            <a:pPr marL="628650" lvl="1" indent="-171450">
              <a:buFont typeface="Arial" panose="020B0604020202020204" pitchFamily="34" charset="0"/>
              <a:buChar char="•"/>
            </a:pPr>
            <a:r>
              <a:rPr lang="en-US" dirty="0" smtClean="0"/>
              <a:t>The current fillable PDF form</a:t>
            </a:r>
            <a:r>
              <a:rPr lang="en-US" baseline="0" dirty="0" smtClean="0"/>
              <a:t> is basically what we want to use, but we want to take out some things that are no longer necessary (address, expected grad date, etc.). This will save us a little time filling them out.</a:t>
            </a:r>
            <a:endParaRPr lang="en-US" dirty="0" smtClean="0"/>
          </a:p>
          <a:p>
            <a:pPr marL="171450" indent="-171450">
              <a:buFont typeface="Arial" panose="020B0604020202020204" pitchFamily="34" charset="0"/>
              <a:buChar char="•"/>
            </a:pPr>
            <a:r>
              <a:rPr lang="en-US" dirty="0" smtClean="0"/>
              <a:t>We also want all of the Associate Deans to have generic, college-specific email accounts. Some already have them and others are discussing the possibility of getting them.</a:t>
            </a:r>
            <a:endParaRPr lang="en-US" baseline="0" dirty="0" smtClean="0"/>
          </a:p>
          <a:p>
            <a:pPr marL="628650" lvl="1" indent="-171450">
              <a:buFont typeface="Arial" panose="020B0604020202020204" pitchFamily="34" charset="0"/>
              <a:buChar char="•"/>
            </a:pPr>
            <a:r>
              <a:rPr lang="en-US" dirty="0" smtClean="0"/>
              <a:t>Currently, they</a:t>
            </a:r>
            <a:r>
              <a:rPr lang="en-US" baseline="0" dirty="0" smtClean="0"/>
              <a:t> have</a:t>
            </a:r>
            <a:r>
              <a:rPr lang="en-US" dirty="0" smtClean="0"/>
              <a:t> different formats, but ideally each college’s email </a:t>
            </a:r>
            <a:r>
              <a:rPr lang="en-US" baseline="0" dirty="0" smtClean="0"/>
              <a:t>account </a:t>
            </a:r>
            <a:r>
              <a:rPr lang="en-US" dirty="0" smtClean="0"/>
              <a:t>would be formatted the same. If they can’t agree to a consistent format, we will create a directory for everyone to reference.</a:t>
            </a:r>
          </a:p>
          <a:p>
            <a:pPr marL="628650" lvl="1" indent="-171450">
              <a:buFont typeface="Arial" panose="020B0604020202020204" pitchFamily="34" charset="0"/>
              <a:buChar char="•"/>
            </a:pPr>
            <a:r>
              <a:rPr lang="en-US" baseline="0" dirty="0" smtClean="0"/>
              <a:t>This </a:t>
            </a:r>
            <a:r>
              <a:rPr lang="en-US" dirty="0" smtClean="0"/>
              <a:t>would essentially eliminate the need for advisors to know the varied preferences of each college.</a:t>
            </a:r>
          </a:p>
          <a:p>
            <a:pPr marL="628650" lvl="1" indent="-171450">
              <a:buFont typeface="Arial" panose="020B0604020202020204" pitchFamily="34" charset="0"/>
              <a:buChar char="•"/>
            </a:pPr>
            <a:r>
              <a:rPr lang="en-US" dirty="0" smtClean="0"/>
              <a:t>It would also ensure that </a:t>
            </a:r>
            <a:r>
              <a:rPr lang="en-US" baseline="0" dirty="0" smtClean="0"/>
              <a:t>changes in staffing in the </a:t>
            </a:r>
            <a:r>
              <a:rPr lang="en-US" dirty="0" smtClean="0"/>
              <a:t>Deans’ offices </a:t>
            </a:r>
            <a:r>
              <a:rPr lang="en-US" baseline="0" dirty="0" smtClean="0"/>
              <a:t>do not change the process.</a:t>
            </a:r>
            <a:endParaRPr lang="en-US" dirty="0" smtClean="0"/>
          </a:p>
          <a:p>
            <a:pPr marL="628650" lvl="1" indent="-171450">
              <a:buFont typeface="Arial" panose="020B0604020202020204" pitchFamily="34" charset="0"/>
              <a:buChar char="•"/>
            </a:pPr>
            <a:r>
              <a:rPr lang="en-US" baseline="0" dirty="0" smtClean="0"/>
              <a:t>Also, each </a:t>
            </a:r>
            <a:r>
              <a:rPr lang="en-US" dirty="0" smtClean="0"/>
              <a:t>Dean’s </a:t>
            </a:r>
            <a:r>
              <a:rPr lang="en-US" baseline="0" dirty="0" smtClean="0"/>
              <a:t>office would </a:t>
            </a:r>
            <a:r>
              <a:rPr lang="en-US" dirty="0" smtClean="0"/>
              <a:t>still </a:t>
            </a:r>
            <a:r>
              <a:rPr lang="en-US" baseline="0" dirty="0" smtClean="0"/>
              <a:t>be able to determine whether the Assoc. Dean or someone else, like an admin, would check the account.</a:t>
            </a:r>
          </a:p>
          <a:p>
            <a:pPr marL="1085850" lvl="2" indent="-171450">
              <a:buFont typeface="Arial" panose="020B0604020202020204" pitchFamily="34" charset="0"/>
              <a:buChar char="•"/>
            </a:pPr>
            <a:r>
              <a:rPr lang="en-US" dirty="0" smtClean="0"/>
              <a:t>Multiple people could even be given access to the </a:t>
            </a:r>
            <a:r>
              <a:rPr lang="en-US" dirty="0" smtClean="0"/>
              <a:t>account.</a:t>
            </a:r>
            <a:endParaRPr lang="en-US" dirty="0" smtClean="0"/>
          </a:p>
          <a:p>
            <a:pPr marL="0" lvl="0" indent="0">
              <a:buFont typeface="Arial" panose="020B0604020202020204" pitchFamily="34" charset="0"/>
              <a:buNone/>
            </a:pPr>
            <a:endParaRPr lang="en-US" dirty="0" smtClean="0"/>
          </a:p>
          <a:p>
            <a:pPr marL="0" lvl="0" indent="0">
              <a:buFont typeface="Arial" panose="020B0604020202020204" pitchFamily="34" charset="0"/>
              <a:buNone/>
            </a:pPr>
            <a:r>
              <a:rPr lang="en-US" dirty="0" smtClean="0"/>
              <a:t>Agree or disagree? Any</a:t>
            </a:r>
            <a:r>
              <a:rPr lang="en-US" baseline="0" dirty="0" smtClean="0"/>
              <a:t> comments/concerns?</a:t>
            </a:r>
            <a:endParaRPr lang="en-US" dirty="0" smtClean="0"/>
          </a:p>
        </p:txBody>
      </p:sp>
      <p:sp>
        <p:nvSpPr>
          <p:cNvPr id="4" name="Slide Number Placeholder 3"/>
          <p:cNvSpPr>
            <a:spLocks noGrp="1"/>
          </p:cNvSpPr>
          <p:nvPr>
            <p:ph type="sldNum" sz="quarter" idx="10"/>
          </p:nvPr>
        </p:nvSpPr>
        <p:spPr/>
        <p:txBody>
          <a:bodyPr/>
          <a:lstStyle/>
          <a:p>
            <a:fld id="{77E04FEC-C6B8-714B-9DF9-7E48AE752CE8}" type="slidenum">
              <a:rPr lang="en-US" smtClean="0"/>
              <a:t>4</a:t>
            </a:fld>
            <a:endParaRPr lang="en-US" dirty="0"/>
          </a:p>
        </p:txBody>
      </p:sp>
    </p:spTree>
    <p:extLst>
      <p:ext uri="{BB962C8B-B14F-4D97-AF65-F5344CB8AC3E}">
        <p14:creationId xmlns:p14="http://schemas.microsoft.com/office/powerpoint/2010/main" val="3877111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it comes to the 75-hour policy, there were three areas that we thought needed to be addressed.</a:t>
            </a:r>
          </a:p>
          <a:p>
            <a:pPr marL="171450" indent="-171450">
              <a:buFont typeface="Arial" panose="020B0604020202020204" pitchFamily="34" charset="0"/>
              <a:buChar char="•"/>
            </a:pPr>
            <a:r>
              <a:rPr lang="en-US" dirty="0" smtClean="0"/>
              <a:t>The</a:t>
            </a:r>
            <a:r>
              <a:rPr lang="en-US" baseline="0" dirty="0" smtClean="0"/>
              <a:t> first is whether the policy applies just to majors or to any changes to the student’s program of study.</a:t>
            </a:r>
          </a:p>
          <a:p>
            <a:pPr marL="171450" indent="-171450">
              <a:buFont typeface="Arial" panose="020B0604020202020204" pitchFamily="34" charset="0"/>
              <a:buChar char="•"/>
            </a:pPr>
            <a:r>
              <a:rPr lang="en-US" baseline="0" dirty="0" smtClean="0"/>
              <a:t>The second is whether credit hours needed or semesters remaining until graduation should be the deciding factor in these decisions.</a:t>
            </a:r>
          </a:p>
          <a:p>
            <a:pPr marL="171450" indent="-171450">
              <a:buFont typeface="Arial" panose="020B0604020202020204" pitchFamily="34" charset="0"/>
              <a:buChar char="•"/>
            </a:pPr>
            <a:r>
              <a:rPr lang="en-US" baseline="0" dirty="0" smtClean="0"/>
              <a:t>The third is how to apply the policy to several special populations.</a:t>
            </a:r>
            <a:endParaRPr lang="en-US" dirty="0" smtClean="0"/>
          </a:p>
        </p:txBody>
      </p:sp>
      <p:sp>
        <p:nvSpPr>
          <p:cNvPr id="4" name="Slide Number Placeholder 3"/>
          <p:cNvSpPr>
            <a:spLocks noGrp="1"/>
          </p:cNvSpPr>
          <p:nvPr>
            <p:ph type="sldNum" sz="quarter" idx="10"/>
          </p:nvPr>
        </p:nvSpPr>
        <p:spPr/>
        <p:txBody>
          <a:bodyPr/>
          <a:lstStyle/>
          <a:p>
            <a:fld id="{77E04FEC-C6B8-714B-9DF9-7E48AE752CE8}" type="slidenum">
              <a:rPr lang="en-US" smtClean="0"/>
              <a:t>5</a:t>
            </a:fld>
            <a:endParaRPr lang="en-US" dirty="0"/>
          </a:p>
        </p:txBody>
      </p:sp>
    </p:spTree>
    <p:extLst>
      <p:ext uri="{BB962C8B-B14F-4D97-AF65-F5344CB8AC3E}">
        <p14:creationId xmlns:p14="http://schemas.microsoft.com/office/powerpoint/2010/main" val="2462394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The first thing we plan to ask the Associate Deans is </a:t>
            </a:r>
            <a:r>
              <a:rPr lang="en-US" b="1" dirty="0" smtClean="0"/>
              <a:t>“What </a:t>
            </a:r>
            <a:r>
              <a:rPr lang="en-US" b="1" dirty="0" smtClean="0"/>
              <a:t>is the intended purpose of this policy</a:t>
            </a:r>
            <a:r>
              <a:rPr lang="en-US" b="1" dirty="0" smtClean="0"/>
              <a:t>?”</a:t>
            </a:r>
            <a:endParaRPr lang="en-US"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We were</a:t>
            </a:r>
            <a:r>
              <a:rPr lang="en-US" b="0" baseline="0" dirty="0" smtClean="0"/>
              <a:t> under the impression that it was to prevent students from delaying graduation by making changes. The current policy only mentions changes to their major though, and we know that students can make several changes that would delay graduation.</a:t>
            </a:r>
            <a:endParaRPr lang="en-US" b="0" dirty="0" smtClean="0"/>
          </a:p>
        </p:txBody>
      </p:sp>
      <p:sp>
        <p:nvSpPr>
          <p:cNvPr id="4" name="Slide Number Placeholder 3"/>
          <p:cNvSpPr>
            <a:spLocks noGrp="1"/>
          </p:cNvSpPr>
          <p:nvPr>
            <p:ph type="sldNum" sz="quarter" idx="10"/>
          </p:nvPr>
        </p:nvSpPr>
        <p:spPr/>
        <p:txBody>
          <a:bodyPr/>
          <a:lstStyle/>
          <a:p>
            <a:fld id="{77E04FEC-C6B8-714B-9DF9-7E48AE752CE8}" type="slidenum">
              <a:rPr lang="en-US" smtClean="0"/>
              <a:t>6</a:t>
            </a:fld>
            <a:endParaRPr lang="en-US" dirty="0"/>
          </a:p>
        </p:txBody>
      </p:sp>
    </p:spTree>
    <p:extLst>
      <p:ext uri="{BB962C8B-B14F-4D97-AF65-F5344CB8AC3E}">
        <p14:creationId xmlns:p14="http://schemas.microsoft.com/office/powerpoint/2010/main" val="21995112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smtClean="0"/>
              <a:t>Does this policy apply only to changing one’s major? Currently it is written this way.</a:t>
            </a:r>
          </a:p>
          <a:p>
            <a:pPr marL="171450" indent="-171450">
              <a:buFont typeface="Arial" panose="020B0604020202020204" pitchFamily="34" charset="0"/>
              <a:buChar char="•"/>
            </a:pPr>
            <a:r>
              <a:rPr lang="en-US" dirty="0" smtClean="0"/>
              <a:t>Also, does that include the ability to </a:t>
            </a:r>
            <a:r>
              <a:rPr lang="en-US" dirty="0" smtClean="0"/>
              <a:t>add/change </a:t>
            </a:r>
            <a:r>
              <a:rPr lang="en-US" dirty="0" smtClean="0"/>
              <a:t>2</a:t>
            </a:r>
            <a:r>
              <a:rPr lang="en-US" baseline="30000" dirty="0" smtClean="0"/>
              <a:t>nd</a:t>
            </a:r>
            <a:r>
              <a:rPr lang="en-US" dirty="0" smtClean="0"/>
              <a:t> majors? The language is not clear in the policy as both “major” and “majors” are used</a:t>
            </a:r>
            <a:r>
              <a:rPr lang="en-US" baseline="0" dirty="0" smtClean="0"/>
              <a:t>.</a:t>
            </a:r>
            <a:endParaRPr lang="en-US" dirty="0" smtClean="0"/>
          </a:p>
          <a:p>
            <a:pPr marL="628650" lvl="1" indent="-171450">
              <a:buFont typeface="Arial" panose="020B0604020202020204" pitchFamily="34" charset="0"/>
              <a:buChar char="•"/>
            </a:pPr>
            <a:r>
              <a:rPr lang="en-US" dirty="0" smtClean="0"/>
              <a:t>Some have interpreted this to</a:t>
            </a:r>
            <a:r>
              <a:rPr lang="en-US" baseline="0" dirty="0" smtClean="0"/>
              <a:t> mean that adding a second major is not prohibited. This interpretation creates a loophole in the policy whereby students could add a 2</a:t>
            </a:r>
            <a:r>
              <a:rPr lang="en-US" baseline="30000" dirty="0" smtClean="0"/>
              <a:t>nd</a:t>
            </a:r>
            <a:r>
              <a:rPr lang="en-US" baseline="0" dirty="0" smtClean="0"/>
              <a:t> major and then drop the 1</a:t>
            </a:r>
            <a:r>
              <a:rPr lang="en-US" baseline="30000" dirty="0" smtClean="0"/>
              <a:t>st</a:t>
            </a:r>
            <a:r>
              <a:rPr lang="en-US" baseline="0" dirty="0" smtClean="0"/>
              <a:t> major at a later time which results in a change of major.</a:t>
            </a:r>
          </a:p>
          <a:p>
            <a:pPr marL="628650" lvl="1" indent="-171450">
              <a:buFont typeface="Arial" panose="020B0604020202020204" pitchFamily="34" charset="0"/>
              <a:buChar char="•"/>
            </a:pPr>
            <a:r>
              <a:rPr lang="en-US" baseline="0" dirty="0" smtClean="0"/>
              <a:t>Many students may also be in the situation of pursuing a minor that they suddenly want to change to a 2</a:t>
            </a:r>
            <a:r>
              <a:rPr lang="en-US" baseline="30000" dirty="0" smtClean="0"/>
              <a:t>nd</a:t>
            </a:r>
            <a:r>
              <a:rPr lang="en-US" baseline="0" dirty="0" smtClean="0"/>
              <a:t> major because it’s “only a few more classes.”</a:t>
            </a:r>
            <a:endParaRPr lang="en-US" dirty="0" smtClean="0"/>
          </a:p>
          <a:p>
            <a:pPr marL="171450" indent="-171450">
              <a:buFont typeface="Arial" panose="020B0604020202020204" pitchFamily="34" charset="0"/>
              <a:buChar char="•"/>
            </a:pPr>
            <a:r>
              <a:rPr lang="en-US" baseline="0" dirty="0" smtClean="0"/>
              <a:t>Other </a:t>
            </a:r>
            <a:r>
              <a:rPr lang="en-US" baseline="0" dirty="0" smtClean="0"/>
              <a:t>common scenarios that we see are students wanting to add/change minors, concentrations, degree type (e.g. BA to BBA in ECO), etc.</a:t>
            </a:r>
          </a:p>
          <a:p>
            <a:pPr marL="628650" lvl="1" indent="-171450">
              <a:buFont typeface="Arial" panose="020B0604020202020204" pitchFamily="34" charset="0"/>
              <a:buChar char="•"/>
            </a:pPr>
            <a:r>
              <a:rPr lang="en-US" baseline="0" dirty="0" smtClean="0"/>
              <a:t>These students may often be in a similar situation to those who want to add a second major. They may be partially done with the requirements for a minor and want to add it to their program of study.</a:t>
            </a:r>
          </a:p>
          <a:p>
            <a:pPr marL="0" lvl="0" indent="0">
              <a:buFont typeface="Arial" panose="020B0604020202020204" pitchFamily="34" charset="0"/>
              <a:buNone/>
            </a:pPr>
            <a:endParaRPr lang="en-US" baseline="0"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baseline="0" dirty="0" smtClean="0"/>
              <a:t>We think the policy should apply to </a:t>
            </a:r>
            <a:r>
              <a:rPr lang="en-US" b="1" baseline="0" dirty="0" smtClean="0"/>
              <a:t>all changes to a student’s program of study.</a:t>
            </a:r>
            <a:endParaRPr lang="en-US" b="0" baseline="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smtClean="0"/>
              <a:t>Agree or Disagree? Any comments/concerns</a:t>
            </a:r>
            <a:r>
              <a:rPr lang="en-US" b="0" baseline="0" dirty="0" smtClean="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If these changes should also be restricted, how should the policy be re-worded to make this clear?</a:t>
            </a:r>
          </a:p>
        </p:txBody>
      </p:sp>
      <p:sp>
        <p:nvSpPr>
          <p:cNvPr id="4" name="Slide Number Placeholder 3"/>
          <p:cNvSpPr>
            <a:spLocks noGrp="1"/>
          </p:cNvSpPr>
          <p:nvPr>
            <p:ph type="sldNum" sz="quarter" idx="10"/>
          </p:nvPr>
        </p:nvSpPr>
        <p:spPr/>
        <p:txBody>
          <a:bodyPr/>
          <a:lstStyle/>
          <a:p>
            <a:fld id="{77E04FEC-C6B8-714B-9DF9-7E48AE752CE8}" type="slidenum">
              <a:rPr lang="en-US" smtClean="0"/>
              <a:t>7</a:t>
            </a:fld>
            <a:endParaRPr lang="en-US" dirty="0"/>
          </a:p>
        </p:txBody>
      </p:sp>
    </p:spTree>
    <p:extLst>
      <p:ext uri="{BB962C8B-B14F-4D97-AF65-F5344CB8AC3E}">
        <p14:creationId xmlns:p14="http://schemas.microsoft.com/office/powerpoint/2010/main" val="9378651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0" dirty="0" smtClean="0"/>
          </a:p>
        </p:txBody>
      </p:sp>
      <p:sp>
        <p:nvSpPr>
          <p:cNvPr id="4" name="Slide Number Placeholder 3"/>
          <p:cNvSpPr>
            <a:spLocks noGrp="1"/>
          </p:cNvSpPr>
          <p:nvPr>
            <p:ph type="sldNum" sz="quarter" idx="10"/>
          </p:nvPr>
        </p:nvSpPr>
        <p:spPr/>
        <p:txBody>
          <a:bodyPr/>
          <a:lstStyle/>
          <a:p>
            <a:fld id="{77E04FEC-C6B8-714B-9DF9-7E48AE752CE8}" type="slidenum">
              <a:rPr lang="en-US" smtClean="0"/>
              <a:t>8</a:t>
            </a:fld>
            <a:endParaRPr lang="en-US" dirty="0"/>
          </a:p>
        </p:txBody>
      </p:sp>
    </p:spTree>
    <p:extLst>
      <p:ext uri="{BB962C8B-B14F-4D97-AF65-F5344CB8AC3E}">
        <p14:creationId xmlns:p14="http://schemas.microsoft.com/office/powerpoint/2010/main" val="897133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second thing we need to address is whether </a:t>
            </a:r>
            <a:r>
              <a:rPr lang="en-US" baseline="0" dirty="0" smtClean="0"/>
              <a:t>credit hours needed or semesters remaining until graduation should be the deciding factor in these decisions. Currently, the policy mentions credit hours.</a:t>
            </a:r>
            <a:endParaRPr lang="en-US" dirty="0"/>
          </a:p>
        </p:txBody>
      </p:sp>
      <p:sp>
        <p:nvSpPr>
          <p:cNvPr id="4" name="Slide Number Placeholder 3"/>
          <p:cNvSpPr>
            <a:spLocks noGrp="1"/>
          </p:cNvSpPr>
          <p:nvPr>
            <p:ph type="sldNum" sz="quarter" idx="10"/>
          </p:nvPr>
        </p:nvSpPr>
        <p:spPr/>
        <p:txBody>
          <a:bodyPr/>
          <a:lstStyle/>
          <a:p>
            <a:fld id="{77E04FEC-C6B8-714B-9DF9-7E48AE752CE8}" type="slidenum">
              <a:rPr lang="en-US" smtClean="0"/>
              <a:t>9</a:t>
            </a:fld>
            <a:endParaRPr lang="en-US" dirty="0"/>
          </a:p>
        </p:txBody>
      </p:sp>
    </p:spTree>
    <p:extLst>
      <p:ext uri="{BB962C8B-B14F-4D97-AF65-F5344CB8AC3E}">
        <p14:creationId xmlns:p14="http://schemas.microsoft.com/office/powerpoint/2010/main" val="2781715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1D23877-3EBC-48F8-90C4-A34C2EF2E361}" type="datetimeFigureOut">
              <a:rPr lang="en-US" smtClean="0"/>
              <a:t>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66CE51-FC1A-4E39-9F69-415B3A656269}" type="slidenum">
              <a:rPr lang="en-US" smtClean="0"/>
              <a:t>‹#›</a:t>
            </a:fld>
            <a:endParaRPr lang="en-US"/>
          </a:p>
        </p:txBody>
      </p:sp>
    </p:spTree>
    <p:extLst>
      <p:ext uri="{BB962C8B-B14F-4D97-AF65-F5344CB8AC3E}">
        <p14:creationId xmlns:p14="http://schemas.microsoft.com/office/powerpoint/2010/main" val="272830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D23877-3EBC-48F8-90C4-A34C2EF2E361}" type="datetimeFigureOut">
              <a:rPr lang="en-US" smtClean="0"/>
              <a:t>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66CE51-FC1A-4E39-9F69-415B3A656269}" type="slidenum">
              <a:rPr lang="en-US" smtClean="0"/>
              <a:t>‹#›</a:t>
            </a:fld>
            <a:endParaRPr lang="en-US"/>
          </a:p>
        </p:txBody>
      </p:sp>
    </p:spTree>
    <p:extLst>
      <p:ext uri="{BB962C8B-B14F-4D97-AF65-F5344CB8AC3E}">
        <p14:creationId xmlns:p14="http://schemas.microsoft.com/office/powerpoint/2010/main" val="3983585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D23877-3EBC-48F8-90C4-A34C2EF2E361}" type="datetimeFigureOut">
              <a:rPr lang="en-US" smtClean="0"/>
              <a:t>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66CE51-FC1A-4E39-9F69-415B3A656269}" type="slidenum">
              <a:rPr lang="en-US" smtClean="0"/>
              <a:t>‹#›</a:t>
            </a:fld>
            <a:endParaRPr lang="en-US"/>
          </a:p>
        </p:txBody>
      </p:sp>
    </p:spTree>
    <p:extLst>
      <p:ext uri="{BB962C8B-B14F-4D97-AF65-F5344CB8AC3E}">
        <p14:creationId xmlns:p14="http://schemas.microsoft.com/office/powerpoint/2010/main" val="2204610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D23877-3EBC-48F8-90C4-A34C2EF2E361}" type="datetimeFigureOut">
              <a:rPr lang="en-US" smtClean="0"/>
              <a:t>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66CE51-FC1A-4E39-9F69-415B3A656269}" type="slidenum">
              <a:rPr lang="en-US" smtClean="0"/>
              <a:t>‹#›</a:t>
            </a:fld>
            <a:endParaRPr lang="en-US"/>
          </a:p>
        </p:txBody>
      </p:sp>
    </p:spTree>
    <p:extLst>
      <p:ext uri="{BB962C8B-B14F-4D97-AF65-F5344CB8AC3E}">
        <p14:creationId xmlns:p14="http://schemas.microsoft.com/office/powerpoint/2010/main" val="2972482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D23877-3EBC-48F8-90C4-A34C2EF2E361}" type="datetimeFigureOut">
              <a:rPr lang="en-US" smtClean="0"/>
              <a:t>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66CE51-FC1A-4E39-9F69-415B3A656269}" type="slidenum">
              <a:rPr lang="en-US" smtClean="0"/>
              <a:t>‹#›</a:t>
            </a:fld>
            <a:endParaRPr lang="en-US"/>
          </a:p>
        </p:txBody>
      </p:sp>
    </p:spTree>
    <p:extLst>
      <p:ext uri="{BB962C8B-B14F-4D97-AF65-F5344CB8AC3E}">
        <p14:creationId xmlns:p14="http://schemas.microsoft.com/office/powerpoint/2010/main" val="2150219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1D23877-3EBC-48F8-90C4-A34C2EF2E361}" type="datetimeFigureOut">
              <a:rPr lang="en-US" smtClean="0"/>
              <a:t>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66CE51-FC1A-4E39-9F69-415B3A656269}" type="slidenum">
              <a:rPr lang="en-US" smtClean="0"/>
              <a:t>‹#›</a:t>
            </a:fld>
            <a:endParaRPr lang="en-US"/>
          </a:p>
        </p:txBody>
      </p:sp>
    </p:spTree>
    <p:extLst>
      <p:ext uri="{BB962C8B-B14F-4D97-AF65-F5344CB8AC3E}">
        <p14:creationId xmlns:p14="http://schemas.microsoft.com/office/powerpoint/2010/main" val="394666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1D23877-3EBC-48F8-90C4-A34C2EF2E361}" type="datetimeFigureOut">
              <a:rPr lang="en-US" smtClean="0"/>
              <a:t>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66CE51-FC1A-4E39-9F69-415B3A656269}" type="slidenum">
              <a:rPr lang="en-US" smtClean="0"/>
              <a:t>‹#›</a:t>
            </a:fld>
            <a:endParaRPr lang="en-US"/>
          </a:p>
        </p:txBody>
      </p:sp>
    </p:spTree>
    <p:extLst>
      <p:ext uri="{BB962C8B-B14F-4D97-AF65-F5344CB8AC3E}">
        <p14:creationId xmlns:p14="http://schemas.microsoft.com/office/powerpoint/2010/main" val="3866375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1D23877-3EBC-48F8-90C4-A34C2EF2E361}" type="datetimeFigureOut">
              <a:rPr lang="en-US" smtClean="0"/>
              <a:t>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66CE51-FC1A-4E39-9F69-415B3A656269}" type="slidenum">
              <a:rPr lang="en-US" smtClean="0"/>
              <a:t>‹#›</a:t>
            </a:fld>
            <a:endParaRPr lang="en-US"/>
          </a:p>
        </p:txBody>
      </p:sp>
    </p:spTree>
    <p:extLst>
      <p:ext uri="{BB962C8B-B14F-4D97-AF65-F5344CB8AC3E}">
        <p14:creationId xmlns:p14="http://schemas.microsoft.com/office/powerpoint/2010/main" val="1777840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D23877-3EBC-48F8-90C4-A34C2EF2E361}" type="datetimeFigureOut">
              <a:rPr lang="en-US" smtClean="0"/>
              <a:t>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66CE51-FC1A-4E39-9F69-415B3A656269}" type="slidenum">
              <a:rPr lang="en-US" smtClean="0"/>
              <a:t>‹#›</a:t>
            </a:fld>
            <a:endParaRPr lang="en-US"/>
          </a:p>
        </p:txBody>
      </p:sp>
    </p:spTree>
    <p:extLst>
      <p:ext uri="{BB962C8B-B14F-4D97-AF65-F5344CB8AC3E}">
        <p14:creationId xmlns:p14="http://schemas.microsoft.com/office/powerpoint/2010/main" val="922271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D23877-3EBC-48F8-90C4-A34C2EF2E361}" type="datetimeFigureOut">
              <a:rPr lang="en-US" smtClean="0"/>
              <a:t>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66CE51-FC1A-4E39-9F69-415B3A656269}" type="slidenum">
              <a:rPr lang="en-US" smtClean="0"/>
              <a:t>‹#›</a:t>
            </a:fld>
            <a:endParaRPr lang="en-US"/>
          </a:p>
        </p:txBody>
      </p:sp>
    </p:spTree>
    <p:extLst>
      <p:ext uri="{BB962C8B-B14F-4D97-AF65-F5344CB8AC3E}">
        <p14:creationId xmlns:p14="http://schemas.microsoft.com/office/powerpoint/2010/main" val="3511066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D23877-3EBC-48F8-90C4-A34C2EF2E361}" type="datetimeFigureOut">
              <a:rPr lang="en-US" smtClean="0"/>
              <a:t>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66CE51-FC1A-4E39-9F69-415B3A656269}" type="slidenum">
              <a:rPr lang="en-US" smtClean="0"/>
              <a:t>‹#›</a:t>
            </a:fld>
            <a:endParaRPr lang="en-US"/>
          </a:p>
        </p:txBody>
      </p:sp>
    </p:spTree>
    <p:extLst>
      <p:ext uri="{BB962C8B-B14F-4D97-AF65-F5344CB8AC3E}">
        <p14:creationId xmlns:p14="http://schemas.microsoft.com/office/powerpoint/2010/main" val="2372029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D23877-3EBC-48F8-90C4-A34C2EF2E361}" type="datetimeFigureOut">
              <a:rPr lang="en-US" smtClean="0"/>
              <a:t>1/5/2016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66CE51-FC1A-4E39-9F69-415B3A656269}" type="slidenum">
              <a:rPr lang="en-US" smtClean="0"/>
              <a:t>‹#›</a:t>
            </a:fld>
            <a:endParaRPr lang="en-US"/>
          </a:p>
        </p:txBody>
      </p:sp>
    </p:spTree>
    <p:extLst>
      <p:ext uri="{BB962C8B-B14F-4D97-AF65-F5344CB8AC3E}">
        <p14:creationId xmlns:p14="http://schemas.microsoft.com/office/powerpoint/2010/main" val="244335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10.xml"/><Relationship Id="rId5" Type="http://schemas.openxmlformats.org/officeDocument/2006/relationships/image" Target="../media/image2.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ags" Target="../tags/tag11.xml"/><Relationship Id="rId5" Type="http://schemas.openxmlformats.org/officeDocument/2006/relationships/image" Target="../media/image2.pn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ags" Target="../tags/tag12.xml"/><Relationship Id="rId5" Type="http://schemas.openxmlformats.org/officeDocument/2006/relationships/image" Target="../media/image2.pn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ags" Target="../tags/tag13.xml"/><Relationship Id="rId6" Type="http://schemas.openxmlformats.org/officeDocument/2006/relationships/image" Target="../media/image4.jpeg"/><Relationship Id="rId5" Type="http://schemas.openxmlformats.org/officeDocument/2006/relationships/image" Target="../media/image2.pn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ags" Target="../tags/tag14.xml"/><Relationship Id="rId5" Type="http://schemas.openxmlformats.org/officeDocument/2006/relationships/image" Target="../media/image2.pn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ags" Target="../tags/tag15.xml"/><Relationship Id="rId5" Type="http://schemas.openxmlformats.org/officeDocument/2006/relationships/image" Target="../media/image2.png"/><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ags" Target="../tags/tag16.xml"/><Relationship Id="rId5" Type="http://schemas.openxmlformats.org/officeDocument/2006/relationships/image" Target="../media/image2.pn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tags" Target="../tags/tag17.xml"/><Relationship Id="rId5" Type="http://schemas.openxmlformats.org/officeDocument/2006/relationships/image" Target="../media/image2.png"/><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ags" Target="../tags/tag18.xml"/><Relationship Id="rId6" Type="http://schemas.openxmlformats.org/officeDocument/2006/relationships/image" Target="../media/image5.pn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2.xm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hyperlink" Target="mailto:COS.Undergraduates@utsa.edu" TargetMode="External"/><Relationship Id="rId2" Type="http://schemas.openxmlformats.org/officeDocument/2006/relationships/slideLayout" Target="../slideLayouts/slideLayout7.xml"/><Relationship Id="rId1" Type="http://schemas.openxmlformats.org/officeDocument/2006/relationships/tags" Target="../tags/tag4.xml"/><Relationship Id="rId6" Type="http://schemas.openxmlformats.org/officeDocument/2006/relationships/hyperlink" Target="mailto:COLFA.Petitions@utsa.edu"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5.xml"/><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6.xml"/><Relationship Id="rId6" Type="http://schemas.openxmlformats.org/officeDocument/2006/relationships/hyperlink" Target="http://catalog.utsa.edu/informationbulletin/generalacademicregulations/undergraduate/records/" TargetMode="External"/><Relationship Id="rId5" Type="http://schemas.openxmlformats.org/officeDocument/2006/relationships/image" Target="../media/image2.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7.xml"/><Relationship Id="rId5" Type="http://schemas.openxmlformats.org/officeDocument/2006/relationships/image" Target="../media/image2.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8.xml"/><Relationship Id="rId5" Type="http://schemas.openxmlformats.org/officeDocument/2006/relationships/image" Target="../media/image2.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9.xml"/><Relationship Id="rId6" Type="http://schemas.openxmlformats.org/officeDocument/2006/relationships/hyperlink" Target="http://catalog.utsa.edu/informationbulletin/generalacademicregulations/undergraduate/records/" TargetMode="Externa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Policies &amp; Procedures Interest Group</a:t>
            </a:r>
            <a:endParaRPr lang="en-US" sz="4000" dirty="0"/>
          </a:p>
        </p:txBody>
      </p:sp>
      <p:pic>
        <p:nvPicPr>
          <p:cNvPr id="14" name="Picture 13"/>
          <p:cNvPicPr>
            <a:picLocks noChangeAspect="1"/>
          </p:cNvPicPr>
          <p:nvPr/>
        </p:nvPicPr>
        <p:blipFill rotWithShape="1">
          <a:blip r:embed="rId6">
            <a:extLst>
              <a:ext uri="{28A0092B-C50C-407E-A947-70E740481C1C}">
                <a14:useLocalDpi xmlns:a14="http://schemas.microsoft.com/office/drawing/2010/main" val="0"/>
              </a:ext>
            </a:extLst>
          </a:blip>
          <a:srcRect l="13853" r="11455" b="3970"/>
          <a:stretch/>
        </p:blipFill>
        <p:spPr>
          <a:xfrm>
            <a:off x="4712593" y="1844554"/>
            <a:ext cx="3859107" cy="3835856"/>
          </a:xfrm>
          <a:prstGeom prst="rect">
            <a:avLst/>
          </a:prstGeom>
        </p:spPr>
      </p:pic>
      <p:sp>
        <p:nvSpPr>
          <p:cNvPr id="15" name="Content Placeholder 3"/>
          <p:cNvSpPr txBox="1">
            <a:spLocks/>
          </p:cNvSpPr>
          <p:nvPr/>
        </p:nvSpPr>
        <p:spPr>
          <a:xfrm>
            <a:off x="558801" y="1952949"/>
            <a:ext cx="4109942" cy="361906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smtClean="0"/>
              <a:t>Need for clarifying and streamlining policies &amp; procedures identified by</a:t>
            </a:r>
          </a:p>
          <a:p>
            <a:r>
              <a:rPr lang="en-US" dirty="0" smtClean="0"/>
              <a:t>Advisors (2014 AAC Report)</a:t>
            </a:r>
          </a:p>
          <a:p>
            <a:r>
              <a:rPr lang="en-US" dirty="0" smtClean="0"/>
              <a:t>The University (GRIP, Provost’s Restructuring Proposal, etc.)</a:t>
            </a:r>
            <a:endParaRPr lang="en-US" dirty="0"/>
          </a:p>
        </p:txBody>
      </p:sp>
    </p:spTree>
    <p:custDataLst>
      <p:tags r:id="rId1"/>
    </p:custDataLst>
    <p:extLst>
      <p:ext uri="{BB962C8B-B14F-4D97-AF65-F5344CB8AC3E}">
        <p14:creationId xmlns:p14="http://schemas.microsoft.com/office/powerpoint/2010/main" val="13673880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Hours vs Semesters</a:t>
            </a:r>
            <a:endParaRPr lang="en-US" sz="4000" dirty="0"/>
          </a:p>
        </p:txBody>
      </p:sp>
      <p:sp>
        <p:nvSpPr>
          <p:cNvPr id="9" name="Content Placeholder 3"/>
          <p:cNvSpPr txBox="1">
            <a:spLocks/>
          </p:cNvSpPr>
          <p:nvPr/>
        </p:nvSpPr>
        <p:spPr>
          <a:xfrm>
            <a:off x="628650" y="2226471"/>
            <a:ext cx="7886700" cy="336014"/>
          </a:xfrm>
          <a:prstGeom prst="rect">
            <a:avLst/>
          </a:prstGeom>
        </p:spPr>
        <p:txBody>
          <a:bodyP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mtClean="0"/>
              <a:t>Scenario 1:</a:t>
            </a:r>
            <a:endParaRPr lang="en-US" dirty="0"/>
          </a:p>
        </p:txBody>
      </p:sp>
      <p:graphicFrame>
        <p:nvGraphicFramePr>
          <p:cNvPr id="10" name="Table 9"/>
          <p:cNvGraphicFramePr>
            <a:graphicFrameLocks noGrp="1"/>
          </p:cNvGraphicFramePr>
          <p:nvPr>
            <p:extLst>
              <p:ext uri="{D42A27DB-BD31-4B8C-83A1-F6EECF244321}">
                <p14:modId xmlns:p14="http://schemas.microsoft.com/office/powerpoint/2010/main" val="3260230890"/>
              </p:ext>
            </p:extLst>
          </p:nvPr>
        </p:nvGraphicFramePr>
        <p:xfrm>
          <a:off x="726067" y="2719822"/>
          <a:ext cx="7691871" cy="2943042"/>
        </p:xfrm>
        <a:graphic>
          <a:graphicData uri="http://schemas.openxmlformats.org/drawingml/2006/table">
            <a:tbl>
              <a:tblPr firstRow="1" bandRow="1">
                <a:tableStyleId>{5C22544A-7EE6-4342-B048-85BDC9FD1C3A}</a:tableStyleId>
              </a:tblPr>
              <a:tblGrid>
                <a:gridCol w="2563957"/>
                <a:gridCol w="2563957"/>
                <a:gridCol w="2563957"/>
              </a:tblGrid>
              <a:tr h="820514">
                <a:tc>
                  <a:txBody>
                    <a:bodyPr/>
                    <a:lstStyle/>
                    <a:p>
                      <a:pPr algn="l"/>
                      <a:endParaRPr lang="en-US" sz="2400" dirty="0"/>
                    </a:p>
                  </a:txBody>
                  <a:tcPr marL="68580" marR="68580" marT="34290" marB="34290"/>
                </a:tc>
                <a:tc>
                  <a:txBody>
                    <a:bodyPr/>
                    <a:lstStyle/>
                    <a:p>
                      <a:pPr algn="ctr"/>
                      <a:r>
                        <a:rPr lang="en-US" sz="2400" dirty="0" smtClean="0"/>
                        <a:t>Current Major: History</a:t>
                      </a:r>
                      <a:endParaRPr lang="en-US" sz="2400" dirty="0"/>
                    </a:p>
                  </a:txBody>
                  <a:tcPr marL="68580" marR="68580" marT="34290" marB="34290" anchor="ctr"/>
                </a:tc>
                <a:tc>
                  <a:txBody>
                    <a:bodyPr/>
                    <a:lstStyle/>
                    <a:p>
                      <a:pPr algn="ctr"/>
                      <a:r>
                        <a:rPr lang="en-US" sz="2400" dirty="0" smtClean="0"/>
                        <a:t>New Major: Sociology</a:t>
                      </a:r>
                      <a:endParaRPr lang="en-US" sz="2400" dirty="0"/>
                    </a:p>
                  </a:txBody>
                  <a:tcPr marL="68580" marR="68580" marT="34290" marB="34290" anchor="ctr"/>
                </a:tc>
              </a:tr>
              <a:tr h="661214">
                <a:tc>
                  <a:txBody>
                    <a:bodyPr/>
                    <a:lstStyle/>
                    <a:p>
                      <a:pPr algn="l"/>
                      <a:r>
                        <a:rPr lang="en-US" sz="2400" dirty="0" smtClean="0"/>
                        <a:t>Hours Remaining</a:t>
                      </a:r>
                      <a:endParaRPr lang="en-US" sz="2400" dirty="0"/>
                    </a:p>
                  </a:txBody>
                  <a:tcPr marL="68580" marR="68580" marT="34290" marB="34290" anchor="ctr"/>
                </a:tc>
                <a:tc>
                  <a:txBody>
                    <a:bodyPr/>
                    <a:lstStyle/>
                    <a:p>
                      <a:pPr algn="ctr"/>
                      <a:r>
                        <a:rPr lang="en-US" sz="2400" dirty="0" smtClean="0"/>
                        <a:t>15</a:t>
                      </a:r>
                      <a:endParaRPr lang="en-US" sz="2400" dirty="0"/>
                    </a:p>
                  </a:txBody>
                  <a:tcPr marL="68580" marR="68580" marT="34290" marB="34290" anchor="ctr"/>
                </a:tc>
                <a:tc>
                  <a:txBody>
                    <a:bodyPr/>
                    <a:lstStyle/>
                    <a:p>
                      <a:pPr algn="ctr"/>
                      <a:r>
                        <a:rPr lang="en-US" sz="2400" dirty="0" smtClean="0"/>
                        <a:t>15</a:t>
                      </a:r>
                      <a:endParaRPr lang="en-US" sz="2400" dirty="0"/>
                    </a:p>
                  </a:txBody>
                  <a:tcPr marL="68580" marR="68580" marT="34290" marB="34290" anchor="ctr"/>
                </a:tc>
              </a:tr>
              <a:tr h="800100">
                <a:tc>
                  <a:txBody>
                    <a:bodyPr/>
                    <a:lstStyle/>
                    <a:p>
                      <a:pPr algn="l"/>
                      <a:r>
                        <a:rPr lang="en-US" sz="2400" dirty="0" smtClean="0"/>
                        <a:t>Semesters Remaining</a:t>
                      </a:r>
                      <a:endParaRPr lang="en-US" sz="2400" dirty="0"/>
                    </a:p>
                  </a:txBody>
                  <a:tcPr marL="68580" marR="68580" marT="34290" marB="34290" anchor="ctr"/>
                </a:tc>
                <a:tc>
                  <a:txBody>
                    <a:bodyPr/>
                    <a:lstStyle/>
                    <a:p>
                      <a:pPr algn="ctr"/>
                      <a:r>
                        <a:rPr lang="en-US" sz="2400" dirty="0" smtClean="0"/>
                        <a:t>1</a:t>
                      </a:r>
                      <a:endParaRPr lang="en-US" sz="2400" dirty="0"/>
                    </a:p>
                  </a:txBody>
                  <a:tcPr marL="68580" marR="68580" marT="34290" marB="34290" anchor="ctr"/>
                </a:tc>
                <a:tc>
                  <a:txBody>
                    <a:bodyPr/>
                    <a:lstStyle/>
                    <a:p>
                      <a:pPr algn="ctr"/>
                      <a:r>
                        <a:rPr lang="en-US" sz="2400" dirty="0" smtClean="0"/>
                        <a:t>1</a:t>
                      </a:r>
                      <a:endParaRPr lang="en-US" sz="2400" dirty="0"/>
                    </a:p>
                  </a:txBody>
                  <a:tcPr marL="68580" marR="68580" marT="34290" marB="34290" anchor="ctr"/>
                </a:tc>
              </a:tr>
              <a:tr h="661214">
                <a:tc>
                  <a:txBody>
                    <a:bodyPr/>
                    <a:lstStyle/>
                    <a:p>
                      <a:pPr algn="l"/>
                      <a:r>
                        <a:rPr lang="en-US" sz="2400" dirty="0" smtClean="0"/>
                        <a:t>Result</a:t>
                      </a:r>
                      <a:endParaRPr lang="en-US" sz="2400" dirty="0"/>
                    </a:p>
                  </a:txBody>
                  <a:tcPr marL="68580" marR="68580" marT="34290" marB="34290" anchor="ctr"/>
                </a:tc>
                <a:tc gridSpan="2">
                  <a:txBody>
                    <a:bodyPr/>
                    <a:lstStyle/>
                    <a:p>
                      <a:pPr algn="ctr"/>
                      <a:r>
                        <a:rPr lang="en-US" sz="2400" dirty="0" smtClean="0"/>
                        <a:t>APPROVED automatically</a:t>
                      </a:r>
                      <a:endParaRPr lang="en-US" sz="2400" dirty="0"/>
                    </a:p>
                  </a:txBody>
                  <a:tcPr marL="68580" marR="68580" marT="34290" marB="34290" anchor="ctr"/>
                </a:tc>
                <a:tc hMerge="1">
                  <a:txBody>
                    <a:bodyPr/>
                    <a:lstStyle/>
                    <a:p>
                      <a:endParaRPr lang="en-US" dirty="0"/>
                    </a:p>
                  </a:txBody>
                  <a:tcPr/>
                </a:tc>
              </a:tr>
            </a:tbl>
          </a:graphicData>
        </a:graphic>
      </p:graphicFrame>
      <p:sp>
        <p:nvSpPr>
          <p:cNvPr id="12" name="Equal 11"/>
          <p:cNvSpPr/>
          <p:nvPr/>
        </p:nvSpPr>
        <p:spPr>
          <a:xfrm>
            <a:off x="5569530" y="3623832"/>
            <a:ext cx="532534" cy="483178"/>
          </a:xfrm>
          <a:prstGeom prst="mathEqual">
            <a:avLst/>
          </a:prstGeom>
          <a:solidFill>
            <a:srgbClr val="29D55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350">
              <a:solidFill>
                <a:schemeClr val="tx1"/>
              </a:solidFill>
            </a:endParaRPr>
          </a:p>
        </p:txBody>
      </p:sp>
      <p:sp>
        <p:nvSpPr>
          <p:cNvPr id="13" name="Equal 12"/>
          <p:cNvSpPr/>
          <p:nvPr/>
        </p:nvSpPr>
        <p:spPr>
          <a:xfrm>
            <a:off x="5569530" y="4401758"/>
            <a:ext cx="532534" cy="483178"/>
          </a:xfrm>
          <a:prstGeom prst="mathEqual">
            <a:avLst/>
          </a:prstGeom>
          <a:solidFill>
            <a:srgbClr val="29D55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350">
              <a:solidFill>
                <a:schemeClr val="tx1"/>
              </a:solidFill>
            </a:endParaRPr>
          </a:p>
        </p:txBody>
      </p:sp>
    </p:spTree>
    <p:custDataLst>
      <p:tags r:id="rId1"/>
    </p:custDataLst>
    <p:extLst>
      <p:ext uri="{BB962C8B-B14F-4D97-AF65-F5344CB8AC3E}">
        <p14:creationId xmlns:p14="http://schemas.microsoft.com/office/powerpoint/2010/main" val="19584872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Hours vs Semesters</a:t>
            </a:r>
            <a:endParaRPr lang="en-US" sz="4000" dirty="0"/>
          </a:p>
        </p:txBody>
      </p:sp>
      <p:sp>
        <p:nvSpPr>
          <p:cNvPr id="14" name="Content Placeholder 3"/>
          <p:cNvSpPr txBox="1">
            <a:spLocks/>
          </p:cNvSpPr>
          <p:nvPr/>
        </p:nvSpPr>
        <p:spPr>
          <a:xfrm>
            <a:off x="628650" y="2226471"/>
            <a:ext cx="7886700" cy="336014"/>
          </a:xfrm>
          <a:prstGeom prst="rect">
            <a:avLst/>
          </a:prstGeom>
        </p:spPr>
        <p:txBody>
          <a:bodyP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mtClean="0"/>
              <a:t>Scenario 2:</a:t>
            </a:r>
            <a:endParaRPr lang="en-US" dirty="0"/>
          </a:p>
        </p:txBody>
      </p:sp>
      <p:graphicFrame>
        <p:nvGraphicFramePr>
          <p:cNvPr id="15" name="Table 14"/>
          <p:cNvGraphicFramePr>
            <a:graphicFrameLocks noGrp="1"/>
          </p:cNvGraphicFramePr>
          <p:nvPr>
            <p:extLst>
              <p:ext uri="{D42A27DB-BD31-4B8C-83A1-F6EECF244321}">
                <p14:modId xmlns:p14="http://schemas.microsoft.com/office/powerpoint/2010/main" val="3349244611"/>
              </p:ext>
            </p:extLst>
          </p:nvPr>
        </p:nvGraphicFramePr>
        <p:xfrm>
          <a:off x="726067" y="2719822"/>
          <a:ext cx="7691871" cy="2943042"/>
        </p:xfrm>
        <a:graphic>
          <a:graphicData uri="http://schemas.openxmlformats.org/drawingml/2006/table">
            <a:tbl>
              <a:tblPr firstRow="1" bandRow="1">
                <a:tableStyleId>{5C22544A-7EE6-4342-B048-85BDC9FD1C3A}</a:tableStyleId>
              </a:tblPr>
              <a:tblGrid>
                <a:gridCol w="2563957"/>
                <a:gridCol w="2563957"/>
                <a:gridCol w="2563957"/>
              </a:tblGrid>
              <a:tr h="820514">
                <a:tc>
                  <a:txBody>
                    <a:bodyPr/>
                    <a:lstStyle/>
                    <a:p>
                      <a:pPr algn="l"/>
                      <a:endParaRPr lang="en-US" sz="2400" dirty="0"/>
                    </a:p>
                  </a:txBody>
                  <a:tcPr marL="68580" marR="68580" marT="34290" marB="34290"/>
                </a:tc>
                <a:tc>
                  <a:txBody>
                    <a:bodyPr/>
                    <a:lstStyle/>
                    <a:p>
                      <a:pPr algn="ctr"/>
                      <a:r>
                        <a:rPr lang="en-US" sz="2400" dirty="0" smtClean="0"/>
                        <a:t>Current Major: History</a:t>
                      </a:r>
                      <a:endParaRPr lang="en-US" sz="2400" dirty="0"/>
                    </a:p>
                  </a:txBody>
                  <a:tcPr marL="68580" marR="68580" marT="34290" marB="34290" anchor="ctr"/>
                </a:tc>
                <a:tc>
                  <a:txBody>
                    <a:bodyPr/>
                    <a:lstStyle/>
                    <a:p>
                      <a:pPr algn="ctr"/>
                      <a:r>
                        <a:rPr lang="en-US" sz="2400" dirty="0" smtClean="0"/>
                        <a:t>New Major: Sociology</a:t>
                      </a:r>
                      <a:endParaRPr lang="en-US" sz="2400" dirty="0"/>
                    </a:p>
                  </a:txBody>
                  <a:tcPr marL="68580" marR="68580" marT="34290" marB="34290" anchor="ctr"/>
                </a:tc>
              </a:tr>
              <a:tr h="661214">
                <a:tc>
                  <a:txBody>
                    <a:bodyPr/>
                    <a:lstStyle/>
                    <a:p>
                      <a:pPr algn="l"/>
                      <a:r>
                        <a:rPr lang="en-US" sz="2400" dirty="0" smtClean="0"/>
                        <a:t>Hours Remaining</a:t>
                      </a:r>
                      <a:endParaRPr lang="en-US" sz="2400" dirty="0"/>
                    </a:p>
                  </a:txBody>
                  <a:tcPr marL="68580" marR="68580" marT="34290" marB="34290" anchor="ctr"/>
                </a:tc>
                <a:tc>
                  <a:txBody>
                    <a:bodyPr/>
                    <a:lstStyle/>
                    <a:p>
                      <a:pPr algn="ctr"/>
                      <a:r>
                        <a:rPr lang="en-US" sz="2400" dirty="0" smtClean="0"/>
                        <a:t>15</a:t>
                      </a:r>
                      <a:endParaRPr lang="en-US" sz="2400" dirty="0"/>
                    </a:p>
                  </a:txBody>
                  <a:tcPr marL="68580" marR="68580" marT="34290" marB="34290" anchor="ctr"/>
                </a:tc>
                <a:tc>
                  <a:txBody>
                    <a:bodyPr/>
                    <a:lstStyle/>
                    <a:p>
                      <a:pPr algn="ctr"/>
                      <a:r>
                        <a:rPr lang="en-US" sz="2400" dirty="0" smtClean="0"/>
                        <a:t>18</a:t>
                      </a:r>
                      <a:endParaRPr lang="en-US" sz="2400" dirty="0"/>
                    </a:p>
                  </a:txBody>
                  <a:tcPr marL="68580" marR="68580" marT="34290" marB="34290" anchor="ctr"/>
                </a:tc>
              </a:tr>
              <a:tr h="800100">
                <a:tc>
                  <a:txBody>
                    <a:bodyPr/>
                    <a:lstStyle/>
                    <a:p>
                      <a:pPr algn="l"/>
                      <a:r>
                        <a:rPr lang="en-US" sz="2400" dirty="0" smtClean="0"/>
                        <a:t>Semesters Remaining</a:t>
                      </a:r>
                      <a:endParaRPr lang="en-US" sz="2400" dirty="0"/>
                    </a:p>
                  </a:txBody>
                  <a:tcPr marL="68580" marR="68580" marT="34290" marB="34290" anchor="ctr"/>
                </a:tc>
                <a:tc>
                  <a:txBody>
                    <a:bodyPr/>
                    <a:lstStyle/>
                    <a:p>
                      <a:pPr algn="ctr"/>
                      <a:r>
                        <a:rPr lang="en-US" sz="2400" dirty="0" smtClean="0"/>
                        <a:t>1</a:t>
                      </a:r>
                      <a:endParaRPr lang="en-US" sz="2400" dirty="0"/>
                    </a:p>
                  </a:txBody>
                  <a:tcPr marL="68580" marR="68580" marT="34290" marB="34290" anchor="ctr"/>
                </a:tc>
                <a:tc>
                  <a:txBody>
                    <a:bodyPr/>
                    <a:lstStyle/>
                    <a:p>
                      <a:pPr algn="ctr"/>
                      <a:r>
                        <a:rPr lang="en-US" sz="2400" dirty="0" smtClean="0"/>
                        <a:t>1</a:t>
                      </a:r>
                      <a:endParaRPr lang="en-US" sz="2400" dirty="0"/>
                    </a:p>
                  </a:txBody>
                  <a:tcPr marL="68580" marR="68580" marT="34290" marB="34290" anchor="ctr"/>
                </a:tc>
              </a:tr>
              <a:tr h="661214">
                <a:tc>
                  <a:txBody>
                    <a:bodyPr/>
                    <a:lstStyle/>
                    <a:p>
                      <a:pPr algn="l"/>
                      <a:r>
                        <a:rPr lang="en-US" sz="2400" dirty="0" smtClean="0"/>
                        <a:t>Result</a:t>
                      </a:r>
                      <a:endParaRPr lang="en-US" sz="2400" dirty="0"/>
                    </a:p>
                  </a:txBody>
                  <a:tcPr marL="68580" marR="68580" marT="34290" marB="34290" anchor="ctr"/>
                </a:tc>
                <a:tc gridSpan="2">
                  <a:txBody>
                    <a:bodyPr/>
                    <a:lstStyle/>
                    <a:p>
                      <a:pPr algn="ctr"/>
                      <a:r>
                        <a:rPr lang="en-US" sz="2400" dirty="0" smtClean="0"/>
                        <a:t>???</a:t>
                      </a:r>
                      <a:endParaRPr lang="en-US" sz="2400" dirty="0"/>
                    </a:p>
                  </a:txBody>
                  <a:tcPr marL="68580" marR="68580" marT="34290" marB="34290" anchor="ctr"/>
                </a:tc>
                <a:tc hMerge="1">
                  <a:txBody>
                    <a:bodyPr/>
                    <a:lstStyle/>
                    <a:p>
                      <a:endParaRPr lang="en-US" dirty="0"/>
                    </a:p>
                  </a:txBody>
                  <a:tcPr/>
                </a:tc>
              </a:tr>
            </a:tbl>
          </a:graphicData>
        </a:graphic>
      </p:graphicFrame>
      <p:sp>
        <p:nvSpPr>
          <p:cNvPr id="16" name="Not Equal 15"/>
          <p:cNvSpPr/>
          <p:nvPr/>
        </p:nvSpPr>
        <p:spPr>
          <a:xfrm>
            <a:off x="5569530" y="3623832"/>
            <a:ext cx="532534" cy="483178"/>
          </a:xfrm>
          <a:prstGeom prst="mathNotEqual">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350">
              <a:solidFill>
                <a:schemeClr val="tx1"/>
              </a:solidFill>
            </a:endParaRPr>
          </a:p>
        </p:txBody>
      </p:sp>
      <p:sp>
        <p:nvSpPr>
          <p:cNvPr id="17" name="Equal 16"/>
          <p:cNvSpPr/>
          <p:nvPr/>
        </p:nvSpPr>
        <p:spPr>
          <a:xfrm>
            <a:off x="5569530" y="4401758"/>
            <a:ext cx="532534" cy="483178"/>
          </a:xfrm>
          <a:prstGeom prst="mathEqual">
            <a:avLst/>
          </a:prstGeom>
          <a:solidFill>
            <a:srgbClr val="29D55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350">
              <a:solidFill>
                <a:schemeClr val="tx1"/>
              </a:solidFill>
            </a:endParaRPr>
          </a:p>
        </p:txBody>
      </p:sp>
    </p:spTree>
    <p:custDataLst>
      <p:tags r:id="rId1"/>
    </p:custDataLst>
    <p:extLst>
      <p:ext uri="{BB962C8B-B14F-4D97-AF65-F5344CB8AC3E}">
        <p14:creationId xmlns:p14="http://schemas.microsoft.com/office/powerpoint/2010/main" val="18855681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Hours vs Semesters</a:t>
            </a:r>
            <a:endParaRPr lang="en-US" sz="4000" dirty="0"/>
          </a:p>
        </p:txBody>
      </p:sp>
      <p:sp>
        <p:nvSpPr>
          <p:cNvPr id="12" name="Content Placeholder 3"/>
          <p:cNvSpPr txBox="1">
            <a:spLocks/>
          </p:cNvSpPr>
          <p:nvPr/>
        </p:nvSpPr>
        <p:spPr>
          <a:xfrm>
            <a:off x="628650" y="2226471"/>
            <a:ext cx="7886700" cy="336014"/>
          </a:xfrm>
          <a:prstGeom prst="rect">
            <a:avLst/>
          </a:prstGeom>
        </p:spPr>
        <p:txBody>
          <a:bodyP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mtClean="0"/>
              <a:t>Scenario 3:</a:t>
            </a:r>
            <a:endParaRPr lang="en-US" dirty="0"/>
          </a:p>
        </p:txBody>
      </p:sp>
      <p:graphicFrame>
        <p:nvGraphicFramePr>
          <p:cNvPr id="13" name="Table 12"/>
          <p:cNvGraphicFramePr>
            <a:graphicFrameLocks noGrp="1"/>
          </p:cNvGraphicFramePr>
          <p:nvPr>
            <p:extLst>
              <p:ext uri="{D42A27DB-BD31-4B8C-83A1-F6EECF244321}">
                <p14:modId xmlns:p14="http://schemas.microsoft.com/office/powerpoint/2010/main" val="2391229678"/>
              </p:ext>
            </p:extLst>
          </p:nvPr>
        </p:nvGraphicFramePr>
        <p:xfrm>
          <a:off x="726067" y="2719822"/>
          <a:ext cx="7691871" cy="2943042"/>
        </p:xfrm>
        <a:graphic>
          <a:graphicData uri="http://schemas.openxmlformats.org/drawingml/2006/table">
            <a:tbl>
              <a:tblPr firstRow="1" bandRow="1">
                <a:tableStyleId>{5C22544A-7EE6-4342-B048-85BDC9FD1C3A}</a:tableStyleId>
              </a:tblPr>
              <a:tblGrid>
                <a:gridCol w="2563957"/>
                <a:gridCol w="2563957"/>
                <a:gridCol w="2563957"/>
              </a:tblGrid>
              <a:tr h="820514">
                <a:tc>
                  <a:txBody>
                    <a:bodyPr/>
                    <a:lstStyle/>
                    <a:p>
                      <a:pPr algn="l"/>
                      <a:endParaRPr lang="en-US" sz="2400" dirty="0"/>
                    </a:p>
                  </a:txBody>
                  <a:tcPr marL="68580" marR="68580" marT="34290" marB="34290"/>
                </a:tc>
                <a:tc>
                  <a:txBody>
                    <a:bodyPr/>
                    <a:lstStyle/>
                    <a:p>
                      <a:pPr algn="ctr"/>
                      <a:r>
                        <a:rPr lang="en-US" sz="2400" dirty="0" smtClean="0"/>
                        <a:t>Current Major: History</a:t>
                      </a:r>
                      <a:endParaRPr lang="en-US" sz="2400" dirty="0"/>
                    </a:p>
                  </a:txBody>
                  <a:tcPr marL="68580" marR="68580" marT="34290" marB="34290" anchor="ctr"/>
                </a:tc>
                <a:tc>
                  <a:txBody>
                    <a:bodyPr/>
                    <a:lstStyle/>
                    <a:p>
                      <a:pPr algn="ctr"/>
                      <a:r>
                        <a:rPr lang="en-US" sz="2400" dirty="0" smtClean="0"/>
                        <a:t>New Major: Sociology</a:t>
                      </a:r>
                      <a:endParaRPr lang="en-US" sz="2400" dirty="0"/>
                    </a:p>
                  </a:txBody>
                  <a:tcPr marL="68580" marR="68580" marT="34290" marB="34290" anchor="ctr"/>
                </a:tc>
              </a:tr>
              <a:tr h="661214">
                <a:tc>
                  <a:txBody>
                    <a:bodyPr/>
                    <a:lstStyle/>
                    <a:p>
                      <a:pPr algn="l"/>
                      <a:r>
                        <a:rPr lang="en-US" sz="2400" dirty="0" smtClean="0"/>
                        <a:t>Hours Remaining</a:t>
                      </a:r>
                      <a:endParaRPr lang="en-US" sz="2400" dirty="0"/>
                    </a:p>
                  </a:txBody>
                  <a:tcPr marL="68580" marR="68580" marT="34290" marB="34290" anchor="ctr"/>
                </a:tc>
                <a:tc>
                  <a:txBody>
                    <a:bodyPr/>
                    <a:lstStyle/>
                    <a:p>
                      <a:pPr algn="ctr"/>
                      <a:r>
                        <a:rPr lang="en-US" sz="2400" dirty="0" smtClean="0"/>
                        <a:t>15</a:t>
                      </a:r>
                      <a:endParaRPr lang="en-US" sz="2400" dirty="0"/>
                    </a:p>
                  </a:txBody>
                  <a:tcPr marL="68580" marR="68580" marT="34290" marB="34290" anchor="ctr"/>
                </a:tc>
                <a:tc>
                  <a:txBody>
                    <a:bodyPr/>
                    <a:lstStyle/>
                    <a:p>
                      <a:pPr algn="ctr"/>
                      <a:r>
                        <a:rPr lang="en-US" sz="2400" dirty="0" smtClean="0"/>
                        <a:t>15</a:t>
                      </a:r>
                      <a:endParaRPr lang="en-US" sz="2400" dirty="0"/>
                    </a:p>
                  </a:txBody>
                  <a:tcPr marL="68580" marR="68580" marT="34290" marB="34290" anchor="ctr"/>
                </a:tc>
              </a:tr>
              <a:tr h="800100">
                <a:tc>
                  <a:txBody>
                    <a:bodyPr/>
                    <a:lstStyle/>
                    <a:p>
                      <a:pPr algn="l"/>
                      <a:r>
                        <a:rPr lang="en-US" sz="2400" dirty="0" smtClean="0"/>
                        <a:t>Semesters Remaining</a:t>
                      </a:r>
                      <a:endParaRPr lang="en-US" sz="2400" dirty="0"/>
                    </a:p>
                  </a:txBody>
                  <a:tcPr marL="68580" marR="68580" marT="34290" marB="34290" anchor="ctr"/>
                </a:tc>
                <a:tc>
                  <a:txBody>
                    <a:bodyPr/>
                    <a:lstStyle/>
                    <a:p>
                      <a:pPr algn="ctr"/>
                      <a:r>
                        <a:rPr lang="en-US" sz="2400" dirty="0" smtClean="0"/>
                        <a:t>1</a:t>
                      </a:r>
                      <a:endParaRPr lang="en-US" sz="2400" dirty="0"/>
                    </a:p>
                  </a:txBody>
                  <a:tcPr marL="68580" marR="68580" marT="34290" marB="34290" anchor="ctr"/>
                </a:tc>
                <a:tc>
                  <a:txBody>
                    <a:bodyPr/>
                    <a:lstStyle/>
                    <a:p>
                      <a:pPr algn="ctr"/>
                      <a:r>
                        <a:rPr lang="en-US" sz="2400" dirty="0" smtClean="0"/>
                        <a:t>2</a:t>
                      </a:r>
                      <a:endParaRPr lang="en-US" sz="2400" dirty="0"/>
                    </a:p>
                  </a:txBody>
                  <a:tcPr marL="68580" marR="68580" marT="34290" marB="34290" anchor="ctr"/>
                </a:tc>
              </a:tr>
              <a:tr h="661214">
                <a:tc>
                  <a:txBody>
                    <a:bodyPr/>
                    <a:lstStyle/>
                    <a:p>
                      <a:pPr algn="l"/>
                      <a:r>
                        <a:rPr lang="en-US" sz="2400" dirty="0" smtClean="0"/>
                        <a:t>Result</a:t>
                      </a:r>
                      <a:endParaRPr lang="en-US" sz="2400" dirty="0"/>
                    </a:p>
                  </a:txBody>
                  <a:tcPr marL="68580" marR="68580" marT="34290" marB="34290" anchor="ctr"/>
                </a:tc>
                <a:tc gridSpan="2">
                  <a:txBody>
                    <a:bodyPr/>
                    <a:lstStyle/>
                    <a:p>
                      <a:pPr algn="ctr"/>
                      <a:r>
                        <a:rPr lang="en-US" sz="2400" dirty="0" smtClean="0"/>
                        <a:t>???</a:t>
                      </a:r>
                      <a:endParaRPr lang="en-US" sz="2400" dirty="0"/>
                    </a:p>
                  </a:txBody>
                  <a:tcPr marL="68580" marR="68580" marT="34290" marB="34290" anchor="ctr"/>
                </a:tc>
                <a:tc hMerge="1">
                  <a:txBody>
                    <a:bodyPr/>
                    <a:lstStyle/>
                    <a:p>
                      <a:endParaRPr lang="en-US" dirty="0"/>
                    </a:p>
                  </a:txBody>
                  <a:tcPr/>
                </a:tc>
              </a:tr>
            </a:tbl>
          </a:graphicData>
        </a:graphic>
      </p:graphicFrame>
      <p:sp>
        <p:nvSpPr>
          <p:cNvPr id="18" name="Equal 17"/>
          <p:cNvSpPr/>
          <p:nvPr/>
        </p:nvSpPr>
        <p:spPr>
          <a:xfrm>
            <a:off x="5569530" y="3623832"/>
            <a:ext cx="532534" cy="483178"/>
          </a:xfrm>
          <a:prstGeom prst="mathEqual">
            <a:avLst/>
          </a:prstGeom>
          <a:solidFill>
            <a:srgbClr val="29D55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350">
              <a:solidFill>
                <a:schemeClr val="tx1"/>
              </a:solidFill>
            </a:endParaRPr>
          </a:p>
        </p:txBody>
      </p:sp>
      <p:sp>
        <p:nvSpPr>
          <p:cNvPr id="19" name="Not Equal 18"/>
          <p:cNvSpPr/>
          <p:nvPr/>
        </p:nvSpPr>
        <p:spPr>
          <a:xfrm>
            <a:off x="5569530" y="4401758"/>
            <a:ext cx="532534" cy="483178"/>
          </a:xfrm>
          <a:prstGeom prst="mathNotEqual">
            <a:avLst/>
          </a:prstGeom>
          <a:solidFill>
            <a:srgbClr val="FF00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1350">
              <a:solidFill>
                <a:schemeClr val="tx1"/>
              </a:solidFill>
            </a:endParaRPr>
          </a:p>
        </p:txBody>
      </p:sp>
    </p:spTree>
    <p:custDataLst>
      <p:tags r:id="rId1"/>
    </p:custDataLst>
    <p:extLst>
      <p:ext uri="{BB962C8B-B14F-4D97-AF65-F5344CB8AC3E}">
        <p14:creationId xmlns:p14="http://schemas.microsoft.com/office/powerpoint/2010/main" val="42535916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Hours vs Semesters</a:t>
            </a:r>
            <a:endParaRPr lang="en-US" sz="4000" dirty="0"/>
          </a:p>
        </p:txBody>
      </p:sp>
      <p:pic>
        <p:nvPicPr>
          <p:cNvPr id="2050" name="Picture 2" descr="https://images.rapgenius.com/abd45d70ecdf30e15280585a8c1daf32.580x443x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41095" y="1776571"/>
            <a:ext cx="5774510" cy="4410531"/>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4547664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Hours vs Semesters</a:t>
            </a:r>
            <a:endParaRPr lang="en-US" sz="4000" dirty="0"/>
          </a:p>
        </p:txBody>
      </p:sp>
      <p:sp>
        <p:nvSpPr>
          <p:cNvPr id="15" name="Content Placeholder 3"/>
          <p:cNvSpPr txBox="1">
            <a:spLocks/>
          </p:cNvSpPr>
          <p:nvPr/>
        </p:nvSpPr>
        <p:spPr>
          <a:xfrm>
            <a:off x="558801" y="1902731"/>
            <a:ext cx="8012899" cy="4155364"/>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solidFill>
                  <a:srgbClr val="FF0000"/>
                </a:solidFill>
              </a:rPr>
              <a:t>Proposed Policy</a:t>
            </a:r>
            <a:r>
              <a:rPr lang="en-US" dirty="0" smtClean="0"/>
              <a:t>:</a:t>
            </a:r>
          </a:p>
          <a:p>
            <a:pPr marL="0" indent="0">
              <a:buNone/>
            </a:pPr>
            <a:r>
              <a:rPr lang="en-US" dirty="0"/>
              <a:t>Students may </a:t>
            </a:r>
            <a:r>
              <a:rPr lang="en-US" strike="sngStrike" dirty="0"/>
              <a:t>voluntarily change their declaration of a major</a:t>
            </a:r>
            <a:r>
              <a:rPr lang="en-US" dirty="0"/>
              <a:t> </a:t>
            </a:r>
            <a:r>
              <a:rPr lang="en-US" dirty="0">
                <a:solidFill>
                  <a:srgbClr val="FF0000"/>
                </a:solidFill>
              </a:rPr>
              <a:t>make changes to their program of study (majors, minors, concentrations, degree type, etc.) </a:t>
            </a:r>
            <a:r>
              <a:rPr lang="en-US" dirty="0"/>
              <a:t>up to the completion of 75 semester credit hours earned.  However, once students have successfully earned 75 or more semester credit hours of college-level </a:t>
            </a:r>
            <a:r>
              <a:rPr lang="en-US" dirty="0" smtClean="0"/>
              <a:t>work, </a:t>
            </a:r>
            <a:r>
              <a:rPr lang="en-US" dirty="0"/>
              <a:t>they may </a:t>
            </a:r>
            <a:r>
              <a:rPr lang="en-US" strike="sngStrike" dirty="0"/>
              <a:t>change their declared majors</a:t>
            </a:r>
            <a:r>
              <a:rPr lang="en-US" dirty="0"/>
              <a:t> only </a:t>
            </a:r>
            <a:r>
              <a:rPr lang="en-US" dirty="0">
                <a:solidFill>
                  <a:srgbClr val="FF0000"/>
                </a:solidFill>
              </a:rPr>
              <a:t>make changes</a:t>
            </a:r>
            <a:r>
              <a:rPr lang="en-US" dirty="0"/>
              <a:t> with the approval of their assigned academic advisor, and only if the </a:t>
            </a:r>
            <a:r>
              <a:rPr lang="en-US" strike="sngStrike" dirty="0"/>
              <a:t>new major</a:t>
            </a:r>
            <a:r>
              <a:rPr lang="en-US" dirty="0"/>
              <a:t> </a:t>
            </a:r>
            <a:r>
              <a:rPr lang="en-US" dirty="0" smtClean="0">
                <a:solidFill>
                  <a:srgbClr val="FF0000"/>
                </a:solidFill>
              </a:rPr>
              <a:t>changes</a:t>
            </a:r>
            <a:r>
              <a:rPr lang="en-US" dirty="0" smtClean="0"/>
              <a:t> allow </a:t>
            </a:r>
            <a:r>
              <a:rPr lang="en-US" dirty="0"/>
              <a:t>them to complete a UTSA degree in no more remaining semester credit hours than the current </a:t>
            </a:r>
            <a:r>
              <a:rPr lang="en-US" strike="sngStrike" dirty="0"/>
              <a:t>major</a:t>
            </a:r>
            <a:r>
              <a:rPr lang="en-US" dirty="0"/>
              <a:t> </a:t>
            </a:r>
            <a:r>
              <a:rPr lang="en-US" dirty="0">
                <a:solidFill>
                  <a:srgbClr val="FF0000"/>
                </a:solidFill>
              </a:rPr>
              <a:t>program of study</a:t>
            </a:r>
            <a:r>
              <a:rPr lang="en-US" dirty="0"/>
              <a:t>. </a:t>
            </a:r>
            <a:r>
              <a:rPr lang="en-US" dirty="0">
                <a:solidFill>
                  <a:srgbClr val="FF0000"/>
                </a:solidFill>
              </a:rPr>
              <a:t>If not approved, students may petition through their assigned advisor.</a:t>
            </a:r>
          </a:p>
          <a:p>
            <a:pPr marL="0" indent="0">
              <a:buNone/>
            </a:pPr>
            <a:endParaRPr lang="en-US" dirty="0"/>
          </a:p>
          <a:p>
            <a:pPr marL="0" indent="0">
              <a:buNone/>
            </a:pPr>
            <a:endParaRPr lang="en-US" dirty="0"/>
          </a:p>
        </p:txBody>
      </p:sp>
      <p:sp>
        <p:nvSpPr>
          <p:cNvPr id="5" name="Rectangle 4"/>
          <p:cNvSpPr/>
          <p:nvPr/>
        </p:nvSpPr>
        <p:spPr>
          <a:xfrm>
            <a:off x="3055433" y="4731688"/>
            <a:ext cx="4572000" cy="457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5802919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Special Populations</a:t>
            </a:r>
            <a:endParaRPr lang="en-US" sz="4000" dirty="0"/>
          </a:p>
        </p:txBody>
      </p:sp>
      <p:sp>
        <p:nvSpPr>
          <p:cNvPr id="15" name="Content Placeholder 3"/>
          <p:cNvSpPr txBox="1">
            <a:spLocks/>
          </p:cNvSpPr>
          <p:nvPr/>
        </p:nvSpPr>
        <p:spPr>
          <a:xfrm>
            <a:off x="558801" y="1902731"/>
            <a:ext cx="8012899" cy="415536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Undeclared Students</a:t>
            </a:r>
          </a:p>
          <a:p>
            <a:r>
              <a:rPr lang="en-US" sz="2800" dirty="0" smtClean="0"/>
              <a:t>FR with Associates and/or high # of dual credit</a:t>
            </a:r>
          </a:p>
          <a:p>
            <a:r>
              <a:rPr lang="en-US" dirty="0"/>
              <a:t>Exited Students</a:t>
            </a:r>
            <a:endParaRPr lang="en-US" dirty="0" smtClean="0"/>
          </a:p>
          <a:p>
            <a:r>
              <a:rPr lang="en-US" dirty="0" smtClean="0"/>
              <a:t>Transfer Students</a:t>
            </a:r>
          </a:p>
          <a:p>
            <a:r>
              <a:rPr lang="en-US" dirty="0" smtClean="0"/>
              <a:t>Post-</a:t>
            </a:r>
            <a:r>
              <a:rPr lang="en-US" dirty="0" err="1" smtClean="0"/>
              <a:t>bacc</a:t>
            </a:r>
            <a:r>
              <a:rPr lang="en-US" dirty="0" smtClean="0"/>
              <a:t> Students</a:t>
            </a:r>
          </a:p>
          <a:p>
            <a:r>
              <a:rPr lang="en-US" dirty="0" smtClean="0"/>
              <a:t>Health Professions</a:t>
            </a:r>
          </a:p>
        </p:txBody>
      </p:sp>
    </p:spTree>
    <p:custDataLst>
      <p:tags r:id="rId1"/>
    </p:custDataLst>
    <p:extLst>
      <p:ext uri="{BB962C8B-B14F-4D97-AF65-F5344CB8AC3E}">
        <p14:creationId xmlns:p14="http://schemas.microsoft.com/office/powerpoint/2010/main" val="13630065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Special Populations</a:t>
            </a:r>
            <a:endParaRPr lang="en-US" sz="4000" dirty="0"/>
          </a:p>
        </p:txBody>
      </p:sp>
      <p:sp>
        <p:nvSpPr>
          <p:cNvPr id="15" name="Content Placeholder 3"/>
          <p:cNvSpPr txBox="1">
            <a:spLocks/>
          </p:cNvSpPr>
          <p:nvPr/>
        </p:nvSpPr>
        <p:spPr>
          <a:xfrm>
            <a:off x="558801" y="1902731"/>
            <a:ext cx="8012899" cy="4155364"/>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solidFill>
                  <a:srgbClr val="FF0000"/>
                </a:solidFill>
              </a:rPr>
              <a:t>Proposed Policy</a:t>
            </a:r>
            <a:r>
              <a:rPr lang="en-US" dirty="0" smtClean="0"/>
              <a:t>:</a:t>
            </a:r>
          </a:p>
          <a:p>
            <a:pPr marL="0" indent="0">
              <a:buNone/>
            </a:pPr>
            <a:r>
              <a:rPr lang="en-US" dirty="0"/>
              <a:t>Students may </a:t>
            </a:r>
            <a:r>
              <a:rPr lang="en-US" strike="sngStrike" dirty="0"/>
              <a:t>voluntarily change their declaration of a major</a:t>
            </a:r>
            <a:r>
              <a:rPr lang="en-US" dirty="0"/>
              <a:t> </a:t>
            </a:r>
            <a:r>
              <a:rPr lang="en-US" dirty="0">
                <a:solidFill>
                  <a:srgbClr val="FF0000"/>
                </a:solidFill>
              </a:rPr>
              <a:t>make changes to their program of study (majors, minors, concentrations, degree type, etc.) </a:t>
            </a:r>
            <a:r>
              <a:rPr lang="en-US" dirty="0"/>
              <a:t>up to the completion of 75 semester credit hours earned.  However, once students have successfully earned 75 or more semester credit hours of college-level </a:t>
            </a:r>
            <a:r>
              <a:rPr lang="en-US" dirty="0" smtClean="0"/>
              <a:t>work </a:t>
            </a:r>
            <a:r>
              <a:rPr lang="en-US" dirty="0" smtClean="0">
                <a:solidFill>
                  <a:srgbClr val="FF0000"/>
                </a:solidFill>
              </a:rPr>
              <a:t>(not including dual credit or AP credit)</a:t>
            </a:r>
            <a:r>
              <a:rPr lang="en-US" dirty="0" smtClean="0"/>
              <a:t>, </a:t>
            </a:r>
            <a:r>
              <a:rPr lang="en-US" dirty="0"/>
              <a:t>they may </a:t>
            </a:r>
            <a:r>
              <a:rPr lang="en-US" strike="sngStrike" dirty="0"/>
              <a:t>change their declared majors</a:t>
            </a:r>
            <a:r>
              <a:rPr lang="en-US" dirty="0"/>
              <a:t> only </a:t>
            </a:r>
            <a:r>
              <a:rPr lang="en-US" dirty="0">
                <a:solidFill>
                  <a:srgbClr val="FF0000"/>
                </a:solidFill>
              </a:rPr>
              <a:t>make changes</a:t>
            </a:r>
            <a:r>
              <a:rPr lang="en-US" dirty="0"/>
              <a:t> with the approval of their assigned academic advisor, and only if the </a:t>
            </a:r>
            <a:r>
              <a:rPr lang="en-US" strike="sngStrike" dirty="0"/>
              <a:t>new major</a:t>
            </a:r>
            <a:r>
              <a:rPr lang="en-US" dirty="0"/>
              <a:t> </a:t>
            </a:r>
            <a:r>
              <a:rPr lang="en-US" dirty="0" smtClean="0">
                <a:solidFill>
                  <a:srgbClr val="FF0000"/>
                </a:solidFill>
              </a:rPr>
              <a:t>changes</a:t>
            </a:r>
            <a:r>
              <a:rPr lang="en-US" dirty="0" smtClean="0"/>
              <a:t> allow </a:t>
            </a:r>
            <a:r>
              <a:rPr lang="en-US" dirty="0"/>
              <a:t>them to complete a UTSA degree in no more remaining semester credit hours than the current </a:t>
            </a:r>
            <a:r>
              <a:rPr lang="en-US" strike="sngStrike" dirty="0"/>
              <a:t>major</a:t>
            </a:r>
            <a:r>
              <a:rPr lang="en-US" dirty="0"/>
              <a:t> </a:t>
            </a:r>
            <a:r>
              <a:rPr lang="en-US" dirty="0">
                <a:solidFill>
                  <a:srgbClr val="FF0000"/>
                </a:solidFill>
              </a:rPr>
              <a:t>program of study</a:t>
            </a:r>
            <a:r>
              <a:rPr lang="en-US" dirty="0"/>
              <a:t>. </a:t>
            </a:r>
            <a:r>
              <a:rPr lang="en-US" dirty="0">
                <a:solidFill>
                  <a:srgbClr val="FF0000"/>
                </a:solidFill>
              </a:rPr>
              <a:t>If not approved, students may petition through their assigned advisor.</a:t>
            </a:r>
          </a:p>
          <a:p>
            <a:pPr marL="0" indent="0">
              <a:buNone/>
            </a:pPr>
            <a:endParaRPr lang="en-US" dirty="0"/>
          </a:p>
          <a:p>
            <a:pPr marL="0" indent="0">
              <a:buNone/>
            </a:pPr>
            <a:endParaRPr lang="en-US" dirty="0"/>
          </a:p>
        </p:txBody>
      </p:sp>
      <p:sp>
        <p:nvSpPr>
          <p:cNvPr id="9" name="Rectangle 8"/>
          <p:cNvSpPr/>
          <p:nvPr/>
        </p:nvSpPr>
        <p:spPr>
          <a:xfrm>
            <a:off x="6374910" y="3627717"/>
            <a:ext cx="2103120" cy="457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58801" y="3916515"/>
            <a:ext cx="3383280" cy="457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1856868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Additional Issues to Consider</a:t>
            </a:r>
            <a:endParaRPr lang="en-US" sz="4000" dirty="0"/>
          </a:p>
        </p:txBody>
      </p:sp>
      <p:sp>
        <p:nvSpPr>
          <p:cNvPr id="15" name="Content Placeholder 3"/>
          <p:cNvSpPr txBox="1">
            <a:spLocks/>
          </p:cNvSpPr>
          <p:nvPr/>
        </p:nvSpPr>
        <p:spPr>
          <a:xfrm>
            <a:off x="558801" y="1902731"/>
            <a:ext cx="8012899" cy="415536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Prerequisites</a:t>
            </a:r>
          </a:p>
          <a:p>
            <a:r>
              <a:rPr lang="en-US" dirty="0" smtClean="0"/>
              <a:t>Routing process for 2</a:t>
            </a:r>
            <a:r>
              <a:rPr lang="en-US" baseline="30000" dirty="0" smtClean="0"/>
              <a:t>nd</a:t>
            </a:r>
            <a:r>
              <a:rPr lang="en-US" dirty="0" smtClean="0"/>
              <a:t> major, minor, etc.</a:t>
            </a:r>
          </a:p>
          <a:p>
            <a:r>
              <a:rPr lang="en-US" sz="2800" dirty="0" smtClean="0"/>
              <a:t>Elimination of the 45/90 holds</a:t>
            </a:r>
          </a:p>
          <a:p>
            <a:r>
              <a:rPr lang="en-US" dirty="0" smtClean="0"/>
              <a:t>Impact on graduation rates</a:t>
            </a:r>
            <a:endParaRPr lang="en-US" dirty="0"/>
          </a:p>
        </p:txBody>
      </p:sp>
    </p:spTree>
    <p:custDataLst>
      <p:tags r:id="rId1"/>
    </p:custDataLst>
    <p:extLst>
      <p:ext uri="{BB962C8B-B14F-4D97-AF65-F5344CB8AC3E}">
        <p14:creationId xmlns:p14="http://schemas.microsoft.com/office/powerpoint/2010/main" val="39615475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Procedure Manual</a:t>
            </a:r>
            <a:endParaRPr lang="en-US" sz="4000" dirty="0"/>
          </a:p>
        </p:txBody>
      </p:sp>
      <p:pic>
        <p:nvPicPr>
          <p:cNvPr id="1026" name="Picture 2" descr="http://cdn.playbuzz.com/cdn/e9ad7e8f-8f3f-4dbf-8a72-ce14afdd552a/418406bc-8f30-4cdd-84e3-d526098f8be4.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9712" y="1862823"/>
            <a:ext cx="5737276" cy="4302958"/>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5172024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Topics to Cover</a:t>
            </a:r>
            <a:endParaRPr lang="en-US" sz="4000" dirty="0"/>
          </a:p>
        </p:txBody>
      </p:sp>
      <p:sp>
        <p:nvSpPr>
          <p:cNvPr id="15" name="Content Placeholder 3"/>
          <p:cNvSpPr txBox="1">
            <a:spLocks/>
          </p:cNvSpPr>
          <p:nvPr/>
        </p:nvSpPr>
        <p:spPr>
          <a:xfrm>
            <a:off x="558801" y="1902731"/>
            <a:ext cx="7782311" cy="361906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Core/University Requirement sub/petition process</a:t>
            </a:r>
          </a:p>
          <a:p>
            <a:r>
              <a:rPr lang="en-US" dirty="0" smtClean="0"/>
              <a:t>75-hour policy (change of major)</a:t>
            </a:r>
            <a:endParaRPr lang="en-US" dirty="0"/>
          </a:p>
        </p:txBody>
      </p:sp>
    </p:spTree>
    <p:custDataLst>
      <p:tags r:id="rId1"/>
    </p:custDataLst>
    <p:extLst>
      <p:ext uri="{BB962C8B-B14F-4D97-AF65-F5344CB8AC3E}">
        <p14:creationId xmlns:p14="http://schemas.microsoft.com/office/powerpoint/2010/main" val="37827836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solidFill>
            <a:schemeClr val="bg1">
              <a:lumMod val="85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Core/University Requirement Sub/Petition</a:t>
            </a:r>
            <a:endParaRPr lang="en-US" sz="4000" dirty="0"/>
          </a:p>
        </p:txBody>
      </p:sp>
      <p:sp>
        <p:nvSpPr>
          <p:cNvPr id="9" name="Rounded Rectangle 8"/>
          <p:cNvSpPr/>
          <p:nvPr/>
        </p:nvSpPr>
        <p:spPr>
          <a:xfrm>
            <a:off x="2342350" y="2190363"/>
            <a:ext cx="4572000" cy="10058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Core Substitution</a:t>
            </a:r>
          </a:p>
        </p:txBody>
      </p:sp>
      <p:sp>
        <p:nvSpPr>
          <p:cNvPr id="10" name="Rounded Rectangle 9"/>
          <p:cNvSpPr/>
          <p:nvPr/>
        </p:nvSpPr>
        <p:spPr>
          <a:xfrm>
            <a:off x="3805390" y="4401710"/>
            <a:ext cx="1645920" cy="164592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dirty="0" smtClean="0"/>
              <a:t>Electronic Form</a:t>
            </a:r>
            <a:endParaRPr lang="en-US" sz="2000" dirty="0"/>
          </a:p>
        </p:txBody>
      </p:sp>
      <p:sp>
        <p:nvSpPr>
          <p:cNvPr id="12" name="Rounded Rectangle 11"/>
          <p:cNvSpPr/>
          <p:nvPr/>
        </p:nvSpPr>
        <p:spPr>
          <a:xfrm>
            <a:off x="5947066" y="4401710"/>
            <a:ext cx="1645920" cy="164592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dirty="0" smtClean="0"/>
              <a:t>Email</a:t>
            </a:r>
            <a:endParaRPr lang="en-US" sz="2000" dirty="0"/>
          </a:p>
        </p:txBody>
      </p:sp>
      <p:sp>
        <p:nvSpPr>
          <p:cNvPr id="13" name="Rounded Rectangle 12"/>
          <p:cNvSpPr/>
          <p:nvPr/>
        </p:nvSpPr>
        <p:spPr>
          <a:xfrm>
            <a:off x="1663714" y="4401710"/>
            <a:ext cx="1645920" cy="1645920"/>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dirty="0" smtClean="0"/>
              <a:t>Paper Form</a:t>
            </a:r>
            <a:endParaRPr lang="en-US" sz="2000" dirty="0"/>
          </a:p>
        </p:txBody>
      </p:sp>
      <p:cxnSp>
        <p:nvCxnSpPr>
          <p:cNvPr id="18" name="Straight Arrow Connector 17"/>
          <p:cNvCxnSpPr/>
          <p:nvPr/>
        </p:nvCxnSpPr>
        <p:spPr>
          <a:xfrm>
            <a:off x="4628350" y="3412272"/>
            <a:ext cx="0" cy="82296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330769" y="3412272"/>
            <a:ext cx="365760" cy="82296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2560172" y="3412272"/>
            <a:ext cx="365760" cy="82296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8585310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Proposed Streamlined System</a:t>
            </a:r>
            <a:endParaRPr lang="en-US" sz="4000" dirty="0"/>
          </a:p>
        </p:txBody>
      </p:sp>
      <p:sp>
        <p:nvSpPr>
          <p:cNvPr id="15" name="Content Placeholder 3"/>
          <p:cNvSpPr txBox="1">
            <a:spLocks/>
          </p:cNvSpPr>
          <p:nvPr/>
        </p:nvSpPr>
        <p:spPr>
          <a:xfrm>
            <a:off x="558801" y="1902731"/>
            <a:ext cx="7782311" cy="361906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Uniform, electronic documents</a:t>
            </a:r>
          </a:p>
          <a:p>
            <a:pPr lvl="1"/>
            <a:r>
              <a:rPr lang="en-US" sz="2800" dirty="0" smtClean="0"/>
              <a:t>Fastest: eliminates campus mail &amp; scanning</a:t>
            </a:r>
          </a:p>
          <a:p>
            <a:pPr lvl="1"/>
            <a:r>
              <a:rPr lang="en-US" sz="2800" dirty="0" smtClean="0"/>
              <a:t>Edit the current fillable PDF form</a:t>
            </a:r>
          </a:p>
          <a:p>
            <a:r>
              <a:rPr lang="en-US" dirty="0" smtClean="0"/>
              <a:t>Default email accounts for the Associate Deans:</a:t>
            </a:r>
          </a:p>
          <a:p>
            <a:pPr lvl="1"/>
            <a:r>
              <a:rPr lang="en-US" sz="2800" dirty="0" smtClean="0">
                <a:hlinkClick r:id="rId6"/>
              </a:rPr>
              <a:t>COLFA.Petitions@utsa.edu</a:t>
            </a:r>
            <a:r>
              <a:rPr lang="en-US" sz="2800" dirty="0"/>
              <a:t> </a:t>
            </a:r>
            <a:r>
              <a:rPr lang="en-US" sz="2800" dirty="0" smtClean="0">
                <a:hlinkClick r:id="rId7"/>
              </a:rPr>
              <a:t>COS.Undergraduates@utsa.edu</a:t>
            </a:r>
            <a:endParaRPr lang="en-US" sz="2800" dirty="0" smtClean="0"/>
          </a:p>
          <a:p>
            <a:pPr lvl="1"/>
            <a:r>
              <a:rPr lang="en-US" sz="2800" dirty="0" smtClean="0"/>
              <a:t>Consistent format preferred</a:t>
            </a:r>
          </a:p>
          <a:p>
            <a:pPr lvl="1"/>
            <a:r>
              <a:rPr lang="en-US" sz="2800" dirty="0" smtClean="0"/>
              <a:t>Not affected by personnel changes</a:t>
            </a:r>
          </a:p>
          <a:p>
            <a:pPr lvl="1"/>
            <a:r>
              <a:rPr lang="en-US" sz="2800" dirty="0" smtClean="0"/>
              <a:t>Allows college offices to decide point of contact</a:t>
            </a:r>
            <a:endParaRPr lang="en-US" sz="2800" dirty="0"/>
          </a:p>
        </p:txBody>
      </p:sp>
    </p:spTree>
    <p:custDataLst>
      <p:tags r:id="rId1"/>
    </p:custDataLst>
    <p:extLst>
      <p:ext uri="{BB962C8B-B14F-4D97-AF65-F5344CB8AC3E}">
        <p14:creationId xmlns:p14="http://schemas.microsoft.com/office/powerpoint/2010/main" val="19375862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solidFill>
            <a:schemeClr val="bg1">
              <a:lumMod val="85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75-Hour Policy (Change of Major)</a:t>
            </a:r>
            <a:endParaRPr lang="en-US" sz="4000" dirty="0"/>
          </a:p>
        </p:txBody>
      </p:sp>
      <p:sp>
        <p:nvSpPr>
          <p:cNvPr id="15" name="Content Placeholder 3"/>
          <p:cNvSpPr txBox="1">
            <a:spLocks/>
          </p:cNvSpPr>
          <p:nvPr/>
        </p:nvSpPr>
        <p:spPr>
          <a:xfrm>
            <a:off x="558801" y="1902731"/>
            <a:ext cx="7782311" cy="361906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Major vs Program of Study</a:t>
            </a:r>
          </a:p>
          <a:p>
            <a:r>
              <a:rPr lang="en-US" dirty="0" smtClean="0"/>
              <a:t>Hours vs Semesters</a:t>
            </a:r>
          </a:p>
          <a:p>
            <a:r>
              <a:rPr lang="en-US" dirty="0" smtClean="0"/>
              <a:t>Special Populations</a:t>
            </a:r>
            <a:endParaRPr lang="en-US" dirty="0"/>
          </a:p>
        </p:txBody>
      </p:sp>
    </p:spTree>
    <p:custDataLst>
      <p:tags r:id="rId1"/>
    </p:custDataLst>
    <p:extLst>
      <p:ext uri="{BB962C8B-B14F-4D97-AF65-F5344CB8AC3E}">
        <p14:creationId xmlns:p14="http://schemas.microsoft.com/office/powerpoint/2010/main" val="39485083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Major vs Program of Study</a:t>
            </a:r>
            <a:endParaRPr lang="en-US" sz="4000" dirty="0"/>
          </a:p>
        </p:txBody>
      </p:sp>
      <p:sp>
        <p:nvSpPr>
          <p:cNvPr id="15" name="Content Placeholder 3"/>
          <p:cNvSpPr txBox="1">
            <a:spLocks/>
          </p:cNvSpPr>
          <p:nvPr/>
        </p:nvSpPr>
        <p:spPr>
          <a:xfrm>
            <a:off x="558801" y="1902731"/>
            <a:ext cx="8012899" cy="4155364"/>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hlinkClick r:id="rId6"/>
              </a:rPr>
              <a:t>Current Policy</a:t>
            </a:r>
            <a:r>
              <a:rPr lang="en-US" dirty="0" smtClean="0"/>
              <a:t>:</a:t>
            </a:r>
          </a:p>
          <a:p>
            <a:pPr marL="0" indent="0">
              <a:buNone/>
            </a:pPr>
            <a:r>
              <a:rPr lang="en-US" dirty="0"/>
              <a:t>Students may voluntarily change their </a:t>
            </a:r>
            <a:r>
              <a:rPr lang="en-US" b="1" u="sng" dirty="0">
                <a:solidFill>
                  <a:srgbClr val="FF0000"/>
                </a:solidFill>
              </a:rPr>
              <a:t>declaration of a major </a:t>
            </a:r>
            <a:r>
              <a:rPr lang="en-US" dirty="0"/>
              <a:t>up to the completion of 75 semester credit hours earned.  However, once students have successfully earned 75 or more semester credit hours of college-level work, they may change their declared major</a:t>
            </a:r>
            <a:r>
              <a:rPr lang="en-US" b="1" u="sng" dirty="0">
                <a:solidFill>
                  <a:srgbClr val="FF0000"/>
                </a:solidFill>
              </a:rPr>
              <a:t>s</a:t>
            </a:r>
            <a:r>
              <a:rPr lang="en-US" dirty="0"/>
              <a:t> only with the approval of their assigned academic advisor, and only if the new </a:t>
            </a:r>
            <a:r>
              <a:rPr lang="en-US" b="1" u="sng" dirty="0">
                <a:solidFill>
                  <a:srgbClr val="FF0000"/>
                </a:solidFill>
              </a:rPr>
              <a:t>major</a:t>
            </a:r>
            <a:r>
              <a:rPr lang="en-US" dirty="0"/>
              <a:t> allows them to complete a UTSA degree in no more remaining semester credit hours than the current major.</a:t>
            </a:r>
          </a:p>
          <a:p>
            <a:pPr marL="0" indent="0">
              <a:buNone/>
            </a:pPr>
            <a:endParaRPr lang="en-US" dirty="0"/>
          </a:p>
        </p:txBody>
      </p:sp>
    </p:spTree>
    <p:custDataLst>
      <p:tags r:id="rId1"/>
    </p:custDataLst>
    <p:extLst>
      <p:ext uri="{BB962C8B-B14F-4D97-AF65-F5344CB8AC3E}">
        <p14:creationId xmlns:p14="http://schemas.microsoft.com/office/powerpoint/2010/main" val="16027815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Major vs Program of Study</a:t>
            </a:r>
            <a:endParaRPr lang="en-US" sz="4000" dirty="0"/>
          </a:p>
        </p:txBody>
      </p:sp>
      <p:sp>
        <p:nvSpPr>
          <p:cNvPr id="15" name="Content Placeholder 3"/>
          <p:cNvSpPr txBox="1">
            <a:spLocks/>
          </p:cNvSpPr>
          <p:nvPr/>
        </p:nvSpPr>
        <p:spPr>
          <a:xfrm>
            <a:off x="558801" y="1902731"/>
            <a:ext cx="8012899" cy="415536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Does this policy apply only to changes of major?</a:t>
            </a:r>
          </a:p>
          <a:p>
            <a:pPr lvl="1"/>
            <a:r>
              <a:rPr lang="en-US" sz="2800" dirty="0" smtClean="0"/>
              <a:t>What about 2</a:t>
            </a:r>
            <a:r>
              <a:rPr lang="en-US" sz="2800" baseline="30000" dirty="0" smtClean="0"/>
              <a:t>nd</a:t>
            </a:r>
            <a:r>
              <a:rPr lang="en-US" sz="2800" dirty="0" smtClean="0"/>
              <a:t> majors?</a:t>
            </a:r>
          </a:p>
          <a:p>
            <a:pPr lvl="2"/>
            <a:r>
              <a:rPr lang="en-US" sz="2800" dirty="0" smtClean="0"/>
              <a:t>Loophole</a:t>
            </a:r>
          </a:p>
          <a:p>
            <a:pPr lvl="2"/>
            <a:r>
              <a:rPr lang="en-US" sz="2800" dirty="0" smtClean="0"/>
              <a:t>“Only a few more classes.”</a:t>
            </a:r>
          </a:p>
          <a:p>
            <a:pPr lvl="1"/>
            <a:r>
              <a:rPr lang="en-US" sz="2800" dirty="0" smtClean="0"/>
              <a:t>What about Minor(s</a:t>
            </a:r>
            <a:r>
              <a:rPr lang="en-US" sz="2800" dirty="0" smtClean="0"/>
              <a:t>), Concentration(s), Degree Type, etc</a:t>
            </a:r>
            <a:r>
              <a:rPr lang="en-US" sz="2800" dirty="0" smtClean="0"/>
              <a:t>.?</a:t>
            </a:r>
            <a:endParaRPr lang="en-US" sz="2800" dirty="0" smtClean="0"/>
          </a:p>
          <a:p>
            <a:r>
              <a:rPr lang="en-US" dirty="0" smtClean="0"/>
              <a:t>The policy should apply to all.</a:t>
            </a:r>
          </a:p>
          <a:p>
            <a:pPr marL="685800" lvl="2">
              <a:spcBef>
                <a:spcPts val="1000"/>
              </a:spcBef>
            </a:pPr>
            <a:r>
              <a:rPr lang="en-US" sz="2800" dirty="0"/>
              <a:t>If so, how should the policy be re-worded</a:t>
            </a:r>
            <a:r>
              <a:rPr lang="en-US" sz="2800" dirty="0" smtClean="0"/>
              <a:t>?</a:t>
            </a:r>
            <a:endParaRPr lang="en-US" sz="2800" dirty="0"/>
          </a:p>
        </p:txBody>
      </p:sp>
    </p:spTree>
    <p:custDataLst>
      <p:tags r:id="rId1"/>
    </p:custDataLst>
    <p:extLst>
      <p:ext uri="{BB962C8B-B14F-4D97-AF65-F5344CB8AC3E}">
        <p14:creationId xmlns:p14="http://schemas.microsoft.com/office/powerpoint/2010/main" val="29021290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Major vs Program of Study</a:t>
            </a:r>
            <a:endParaRPr lang="en-US" sz="4000" dirty="0"/>
          </a:p>
        </p:txBody>
      </p:sp>
      <p:sp>
        <p:nvSpPr>
          <p:cNvPr id="15" name="Content Placeholder 3"/>
          <p:cNvSpPr txBox="1">
            <a:spLocks/>
          </p:cNvSpPr>
          <p:nvPr/>
        </p:nvSpPr>
        <p:spPr>
          <a:xfrm>
            <a:off x="558801" y="1902731"/>
            <a:ext cx="8012899" cy="4155364"/>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solidFill>
                  <a:srgbClr val="FF0000"/>
                </a:solidFill>
              </a:rPr>
              <a:t>Proposed Policy</a:t>
            </a:r>
            <a:r>
              <a:rPr lang="en-US" dirty="0" smtClean="0"/>
              <a:t>:</a:t>
            </a:r>
          </a:p>
          <a:p>
            <a:pPr marL="0" indent="0">
              <a:buNone/>
            </a:pPr>
            <a:r>
              <a:rPr lang="en-US" dirty="0"/>
              <a:t>Students may </a:t>
            </a:r>
            <a:r>
              <a:rPr lang="en-US" strike="sngStrike" dirty="0"/>
              <a:t>voluntarily change their declaration of a major</a:t>
            </a:r>
            <a:r>
              <a:rPr lang="en-US" dirty="0"/>
              <a:t> </a:t>
            </a:r>
            <a:r>
              <a:rPr lang="en-US" dirty="0">
                <a:solidFill>
                  <a:srgbClr val="FF0000"/>
                </a:solidFill>
              </a:rPr>
              <a:t>make changes to their program of study (majors, minors, concentrations, degree type, etc.) </a:t>
            </a:r>
            <a:r>
              <a:rPr lang="en-US" dirty="0"/>
              <a:t>up to the completion of 75 semester credit hours earned.  However, once students have successfully earned 75 or more semester credit hours of college-level </a:t>
            </a:r>
            <a:r>
              <a:rPr lang="en-US" dirty="0" smtClean="0"/>
              <a:t>work, </a:t>
            </a:r>
            <a:r>
              <a:rPr lang="en-US" dirty="0"/>
              <a:t>they may </a:t>
            </a:r>
            <a:r>
              <a:rPr lang="en-US" strike="sngStrike" dirty="0"/>
              <a:t>change their declared majors</a:t>
            </a:r>
            <a:r>
              <a:rPr lang="en-US" dirty="0"/>
              <a:t> only </a:t>
            </a:r>
            <a:r>
              <a:rPr lang="en-US" dirty="0">
                <a:solidFill>
                  <a:srgbClr val="FF0000"/>
                </a:solidFill>
              </a:rPr>
              <a:t>make changes</a:t>
            </a:r>
            <a:r>
              <a:rPr lang="en-US" dirty="0"/>
              <a:t> with the approval of their assigned academic advisor, and only if the </a:t>
            </a:r>
            <a:r>
              <a:rPr lang="en-US" strike="sngStrike" dirty="0"/>
              <a:t>new major</a:t>
            </a:r>
            <a:r>
              <a:rPr lang="en-US" dirty="0"/>
              <a:t> </a:t>
            </a:r>
            <a:r>
              <a:rPr lang="en-US" dirty="0" smtClean="0">
                <a:solidFill>
                  <a:srgbClr val="FF0000"/>
                </a:solidFill>
              </a:rPr>
              <a:t>changes</a:t>
            </a:r>
            <a:r>
              <a:rPr lang="en-US" dirty="0" smtClean="0"/>
              <a:t> allow </a:t>
            </a:r>
            <a:r>
              <a:rPr lang="en-US" dirty="0"/>
              <a:t>them to complete a UTSA degree in no more remaining semester credit hours than the current </a:t>
            </a:r>
            <a:r>
              <a:rPr lang="en-US" strike="sngStrike" dirty="0"/>
              <a:t>major</a:t>
            </a:r>
            <a:r>
              <a:rPr lang="en-US" dirty="0"/>
              <a:t> </a:t>
            </a:r>
            <a:r>
              <a:rPr lang="en-US" dirty="0">
                <a:solidFill>
                  <a:srgbClr val="FF0000"/>
                </a:solidFill>
              </a:rPr>
              <a:t>program of study</a:t>
            </a:r>
            <a:r>
              <a:rPr lang="en-US" dirty="0"/>
              <a:t>. </a:t>
            </a:r>
            <a:r>
              <a:rPr lang="en-US" dirty="0">
                <a:solidFill>
                  <a:srgbClr val="FF0000"/>
                </a:solidFill>
              </a:rPr>
              <a:t>If not approved, students may petition through their assigned advisor.</a:t>
            </a:r>
          </a:p>
          <a:p>
            <a:pPr marL="0" indent="0">
              <a:buNone/>
            </a:pPr>
            <a:endParaRPr lang="en-US" dirty="0"/>
          </a:p>
          <a:p>
            <a:pPr marL="0" indent="0">
              <a:buNone/>
            </a:pPr>
            <a:endParaRPr lang="en-US" dirty="0"/>
          </a:p>
        </p:txBody>
      </p:sp>
    </p:spTree>
    <p:custDataLst>
      <p:tags r:id="rId1"/>
    </p:custDataLst>
    <p:extLst>
      <p:ext uri="{BB962C8B-B14F-4D97-AF65-F5344CB8AC3E}">
        <p14:creationId xmlns:p14="http://schemas.microsoft.com/office/powerpoint/2010/main" val="29155671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Title 11"/>
          <p:cNvSpPr txBox="1">
            <a:spLocks/>
          </p:cNvSpPr>
          <p:nvPr/>
        </p:nvSpPr>
        <p:spPr>
          <a:xfrm>
            <a:off x="558801" y="4314534"/>
            <a:ext cx="3416299" cy="1458776"/>
          </a:xfrm>
          <a:prstGeom prst="rect">
            <a:avLst/>
          </a:prstGeom>
        </p:spPr>
        <p:txBody>
          <a:bodyPr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endParaRPr lang="en-US" sz="1500" i="1" dirty="0" smtClean="0">
              <a:solidFill>
                <a:srgbClr val="032244"/>
              </a:solidFill>
              <a:latin typeface="Helvetica"/>
              <a:cs typeface="Helvetica"/>
            </a:endParaRPr>
          </a:p>
        </p:txBody>
      </p:sp>
      <p:grpSp>
        <p:nvGrpSpPr>
          <p:cNvPr id="4" name="Group 3"/>
          <p:cNvGrpSpPr/>
          <p:nvPr/>
        </p:nvGrpSpPr>
        <p:grpSpPr>
          <a:xfrm>
            <a:off x="-5285" y="6227514"/>
            <a:ext cx="9267271" cy="638953"/>
            <a:chOff x="-5285" y="6227514"/>
            <a:chExt cx="9267271" cy="638953"/>
          </a:xfrm>
        </p:grpSpPr>
        <p:sp>
          <p:nvSpPr>
            <p:cNvPr id="2" name="Rectangle 1"/>
            <p:cNvSpPr/>
            <p:nvPr/>
          </p:nvSpPr>
          <p:spPr>
            <a:xfrm>
              <a:off x="-5285" y="6227514"/>
              <a:ext cx="9149285" cy="325978"/>
            </a:xfrm>
            <a:prstGeom prst="rect">
              <a:avLst/>
            </a:prstGeom>
            <a:solidFill>
              <a:srgbClr val="EB4500"/>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noFill/>
              </a:endParaRPr>
            </a:p>
          </p:txBody>
        </p:sp>
        <p:pic>
          <p:nvPicPr>
            <p:cNvPr id="3" name="Picture 2" descr="Picture 66.png"/>
            <p:cNvPicPr>
              <a:picLocks noChangeAspect="1"/>
            </p:cNvPicPr>
            <p:nvPr/>
          </p:nvPicPr>
          <p:blipFill>
            <a:blip r:embed="rId4" cstate="screen">
              <a:extLst>
                <a:ext uri="{28A0092B-C50C-407E-A947-70E740481C1C}">
                  <a14:useLocalDpi xmlns:a14="http://schemas.microsoft.com/office/drawing/2010/main"/>
                </a:ext>
              </a:extLst>
            </a:blip>
            <a:srcRect r="-1203"/>
            <a:stretch>
              <a:fillRect/>
            </a:stretch>
          </p:blipFill>
          <p:spPr>
            <a:xfrm>
              <a:off x="-5285" y="6274914"/>
              <a:ext cx="9267271" cy="591553"/>
            </a:xfrm>
            <a:prstGeom prst="rect">
              <a:avLst/>
            </a:prstGeom>
          </p:spPr>
        </p:pic>
        <p:pic>
          <p:nvPicPr>
            <p:cNvPr id="32" name="Picture 31" descr="UTSAVectorWhit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5119" y="6441486"/>
              <a:ext cx="784066" cy="255562"/>
            </a:xfrm>
            <a:prstGeom prst="rect">
              <a:avLst/>
            </a:prstGeom>
          </p:spPr>
        </p:pic>
      </p:grpSp>
      <p:sp>
        <p:nvSpPr>
          <p:cNvPr id="11" name="Title 1"/>
          <p:cNvSpPr txBox="1">
            <a:spLocks/>
          </p:cNvSpPr>
          <p:nvPr/>
        </p:nvSpPr>
        <p:spPr>
          <a:xfrm>
            <a:off x="685000" y="410596"/>
            <a:ext cx="7886700" cy="1325563"/>
          </a:xfrm>
          <a:prstGeom prst="rect">
            <a:avLst/>
          </a:prstGeom>
          <a:no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smtClean="0"/>
              <a:t>Hours vs Semesters</a:t>
            </a:r>
            <a:endParaRPr lang="en-US" sz="4000" dirty="0"/>
          </a:p>
        </p:txBody>
      </p:sp>
      <p:sp>
        <p:nvSpPr>
          <p:cNvPr id="15" name="Content Placeholder 3"/>
          <p:cNvSpPr txBox="1">
            <a:spLocks/>
          </p:cNvSpPr>
          <p:nvPr/>
        </p:nvSpPr>
        <p:spPr>
          <a:xfrm>
            <a:off x="558801" y="1902731"/>
            <a:ext cx="8012899" cy="4155364"/>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hlinkClick r:id="rId6"/>
              </a:rPr>
              <a:t>Current Policy</a:t>
            </a:r>
            <a:r>
              <a:rPr lang="en-US" dirty="0" smtClean="0"/>
              <a:t>:</a:t>
            </a:r>
          </a:p>
          <a:p>
            <a:pPr marL="0" indent="0">
              <a:buNone/>
            </a:pPr>
            <a:r>
              <a:rPr lang="en-US" dirty="0"/>
              <a:t>Students may voluntarily change their declaration of a major up to the completion of 75 semester credit hours earned.  However, once students have successfully earned 75 or more semester credit hours of college-level work, they may change their declared majors only with the approval of their assigned academic advisor, and only if the new major </a:t>
            </a:r>
            <a:r>
              <a:rPr lang="en-US" b="1" u="sng" dirty="0">
                <a:solidFill>
                  <a:srgbClr val="FF0000"/>
                </a:solidFill>
              </a:rPr>
              <a:t>allows them to complete a UTSA degree in no more remaining semester credit hours than the current major</a:t>
            </a:r>
            <a:r>
              <a:rPr lang="en-US" dirty="0"/>
              <a:t>.</a:t>
            </a:r>
          </a:p>
          <a:p>
            <a:pPr marL="0" indent="0">
              <a:buNone/>
            </a:pPr>
            <a:endParaRPr lang="en-US" dirty="0"/>
          </a:p>
        </p:txBody>
      </p:sp>
    </p:spTree>
    <p:custDataLst>
      <p:tags r:id="rId1"/>
    </p:custDataLst>
    <p:extLst>
      <p:ext uri="{BB962C8B-B14F-4D97-AF65-F5344CB8AC3E}">
        <p14:creationId xmlns:p14="http://schemas.microsoft.com/office/powerpoint/2010/main" val="312819889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2513</TotalTime>
  <Words>2592</Words>
  <Application>Microsoft Office PowerPoint</Application>
  <PresentationFormat>On-screen Show (4:3)</PresentationFormat>
  <Paragraphs>212</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Texas at San Antonio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 Keneson</dc:creator>
  <cp:lastModifiedBy>Matt Keneson</cp:lastModifiedBy>
  <cp:revision>141</cp:revision>
  <dcterms:created xsi:type="dcterms:W3CDTF">2015-10-02T14:31:15Z</dcterms:created>
  <dcterms:modified xsi:type="dcterms:W3CDTF">2016-01-05T15:15:52Z</dcterms:modified>
</cp:coreProperties>
</file>