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8"/>
  </p:notesMasterIdLst>
  <p:sldIdLst>
    <p:sldId id="256" r:id="rId2"/>
    <p:sldId id="260" r:id="rId3"/>
    <p:sldId id="257" r:id="rId4"/>
    <p:sldId id="258" r:id="rId5"/>
    <p:sldId id="259"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9"/>
    <p:restoredTop sz="94663"/>
  </p:normalViewPr>
  <p:slideViewPr>
    <p:cSldViewPr snapToGrid="0" snapToObjects="1">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F978B7-EC5B-204E-A3AE-EBD72C12B082}" type="datetimeFigureOut">
              <a:t>4/7/2020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26653C-13C3-B54E-A0C9-3BB53DA8EF73}" type="slidenum">
              <a:t>‹#›</a:t>
            </a:fld>
            <a:endParaRPr lang="en-US"/>
          </a:p>
        </p:txBody>
      </p:sp>
    </p:spTree>
    <p:extLst>
      <p:ext uri="{BB962C8B-B14F-4D97-AF65-F5344CB8AC3E}">
        <p14:creationId xmlns:p14="http://schemas.microsoft.com/office/powerpoint/2010/main" val="3877569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26653C-13C3-B54E-A0C9-3BB53DA8EF73}" type="slidenum">
              <a:t>1</a:t>
            </a:fld>
            <a:endParaRPr lang="en-US"/>
          </a:p>
        </p:txBody>
      </p:sp>
    </p:spTree>
    <p:extLst>
      <p:ext uri="{BB962C8B-B14F-4D97-AF65-F5344CB8AC3E}">
        <p14:creationId xmlns:p14="http://schemas.microsoft.com/office/powerpoint/2010/main" val="1291260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26653C-13C3-B54E-A0C9-3BB53DA8EF73}" type="slidenum">
              <a:rPr lang="en-US" smtClean="0"/>
              <a:t>2</a:t>
            </a:fld>
            <a:endParaRPr lang="en-US"/>
          </a:p>
        </p:txBody>
      </p:sp>
    </p:spTree>
    <p:extLst>
      <p:ext uri="{BB962C8B-B14F-4D97-AF65-F5344CB8AC3E}">
        <p14:creationId xmlns:p14="http://schemas.microsoft.com/office/powerpoint/2010/main" val="1368945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4/7/2020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096185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4/7/2020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16966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4/7/2020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15690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4/7/2020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68458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4/7/2020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5012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4/7/2020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12774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4/7/2020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15120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4/7/2020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25059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4/7/2020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78026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4/7/2020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41580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4/7/2020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173555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4/7/2020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67339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4/7/2020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02934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4/7/2020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5509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4/7/2020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4312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4/7/2020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607308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4/7/2020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72372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4/7/2020</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024425707"/>
      </p:ext>
    </p:extLst>
  </p:cSld>
  <p:clrMap bg1="dk1" tx1="lt1" bg2="dk2" tx2="lt2" accent1="accent1" accent2="accent2" accent3="accent3" accent4="accent4" accent5="accent5" accent6="accent6" hlink="hlink" folHlink="folHlink"/>
  <p:sldLayoutIdLst>
    <p:sldLayoutId id="2147483677" r:id="rId1"/>
    <p:sldLayoutId id="2147483676" r:id="rId2"/>
    <p:sldLayoutId id="2147483675" r:id="rId3"/>
    <p:sldLayoutId id="2147483674" r:id="rId4"/>
    <p:sldLayoutId id="2147483673" r:id="rId5"/>
    <p:sldLayoutId id="2147483672" r:id="rId6"/>
    <p:sldLayoutId id="2147483671" r:id="rId7"/>
    <p:sldLayoutId id="2147483670" r:id="rId8"/>
    <p:sldLayoutId id="2147483669" r:id="rId9"/>
    <p:sldLayoutId id="2147483668" r:id="rId10"/>
    <p:sldLayoutId id="2147483661" r:id="rId11"/>
    <p:sldLayoutId id="2147483662" r:id="rId12"/>
    <p:sldLayoutId id="2147483663" r:id="rId13"/>
    <p:sldLayoutId id="2147483664" r:id="rId14"/>
    <p:sldLayoutId id="2147483665" r:id="rId15"/>
    <p:sldLayoutId id="2147483666" r:id="rId16"/>
    <p:sldLayoutId id="2147483667" r:id="rId17"/>
  </p:sldLayoutIdLst>
  <p:hf sldNum="0" hdr="0" ftr="0" dt="0"/>
  <p:txStyles>
    <p:titleStyle>
      <a:lvl1pPr algn="ctr" defTabSz="457200" rtl="0" eaLnBrk="1" latinLnBrk="0" hangingPunct="1">
        <a:lnSpc>
          <a:spcPct val="90000"/>
        </a:lnSpc>
        <a:spcBef>
          <a:spcPct val="0"/>
        </a:spcBef>
        <a:buNone/>
        <a:defRPr sz="4600" i="1"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4AB646F-3BE3-47A3-B14F-9CB84F6BF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87A717-34E0-404B-AE30-6FC20786E96D}"/>
              </a:ext>
            </a:extLst>
          </p:cNvPr>
          <p:cNvSpPr>
            <a:spLocks noGrp="1"/>
          </p:cNvSpPr>
          <p:nvPr>
            <p:ph type="ctrTitle"/>
          </p:nvPr>
        </p:nvSpPr>
        <p:spPr>
          <a:xfrm>
            <a:off x="664331" y="798025"/>
            <a:ext cx="6476999" cy="1481150"/>
          </a:xfrm>
        </p:spPr>
        <p:txBody>
          <a:bodyPr vert="horz" lIns="91440" tIns="45720" rIns="91440" bIns="45720" rtlCol="0" anchor="ctr">
            <a:noAutofit/>
          </a:bodyPr>
          <a:lstStyle/>
          <a:p>
            <a:r>
              <a:rPr lang="en-US" sz="4000" b="1" i="0"/>
              <a:t>CLA 3513: </a:t>
            </a:r>
            <a:br>
              <a:rPr lang="en-US" sz="4000" b="1" i="0"/>
            </a:br>
            <a:r>
              <a:rPr lang="en-US" sz="4000" b="1" i="0"/>
              <a:t>Early Christianity &amp; </a:t>
            </a:r>
            <a:br>
              <a:rPr lang="en-US" sz="4000" b="1" i="0"/>
            </a:br>
            <a:r>
              <a:rPr lang="en-US" sz="4000" b="1" i="0"/>
              <a:t>the Fall of the Roman Empire</a:t>
            </a:r>
          </a:p>
        </p:txBody>
      </p:sp>
      <p:sp>
        <p:nvSpPr>
          <p:cNvPr id="3" name="Subtitle 2">
            <a:extLst>
              <a:ext uri="{FF2B5EF4-FFF2-40B4-BE49-F238E27FC236}">
                <a16:creationId xmlns:a16="http://schemas.microsoft.com/office/drawing/2014/main" id="{884A1C1F-21FE-5041-91E2-995E656ABF53}"/>
              </a:ext>
            </a:extLst>
          </p:cNvPr>
          <p:cNvSpPr>
            <a:spLocks noGrp="1"/>
          </p:cNvSpPr>
          <p:nvPr>
            <p:ph type="subTitle" idx="1"/>
          </p:nvPr>
        </p:nvSpPr>
        <p:spPr>
          <a:xfrm>
            <a:off x="913794" y="2644303"/>
            <a:ext cx="5978072" cy="3415672"/>
          </a:xfrm>
        </p:spPr>
        <p:txBody>
          <a:bodyPr vert="horz" lIns="91440" tIns="45720" rIns="91440" bIns="45720" rtlCol="0" anchor="ctr">
            <a:normAutofit/>
          </a:bodyPr>
          <a:lstStyle/>
          <a:p>
            <a:pPr algn="l"/>
            <a:endParaRPr lang="en-US" sz="2500">
              <a:solidFill>
                <a:schemeClr val="tx2"/>
              </a:solidFill>
            </a:endParaRPr>
          </a:p>
          <a:p>
            <a:pPr algn="l"/>
            <a:r>
              <a:rPr lang="en-US" sz="2500">
                <a:solidFill>
                  <a:schemeClr val="tx2"/>
                </a:solidFill>
              </a:rPr>
              <a:t>Prof. Jessica L. Wright</a:t>
            </a:r>
          </a:p>
          <a:p>
            <a:pPr algn="l"/>
            <a:r>
              <a:rPr lang="en-US" sz="2500">
                <a:solidFill>
                  <a:schemeClr val="tx2"/>
                </a:solidFill>
              </a:rPr>
              <a:t>jessicalouise.wright@utsa.edu</a:t>
            </a:r>
          </a:p>
          <a:p>
            <a:pPr algn="l"/>
            <a:r>
              <a:rPr lang="en-US" sz="2500">
                <a:solidFill>
                  <a:schemeClr val="tx2"/>
                </a:solidFill>
              </a:rPr>
              <a:t>MH 3.04.08 | TR 4–5:15pm</a:t>
            </a:r>
          </a:p>
          <a:p>
            <a:pPr algn="l"/>
            <a:r>
              <a:rPr lang="en-US" sz="2500">
                <a:solidFill>
                  <a:schemeClr val="tx2"/>
                </a:solidFill>
              </a:rPr>
              <a:t>Fall 2020</a:t>
            </a:r>
          </a:p>
        </p:txBody>
      </p:sp>
      <p:pic>
        <p:nvPicPr>
          <p:cNvPr id="1026" name="Picture 2">
            <a:extLst>
              <a:ext uri="{FF2B5EF4-FFF2-40B4-BE49-F238E27FC236}">
                <a16:creationId xmlns:a16="http://schemas.microsoft.com/office/drawing/2014/main" id="{8A284930-74D5-584E-9C57-5084A1E503A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72" r="9945"/>
          <a:stretch/>
        </p:blipFill>
        <p:spPr bwMode="auto">
          <a:xfrm>
            <a:off x="7620351" y="10"/>
            <a:ext cx="4571649"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a:extLst>
              <a:ext uri="{FF2B5EF4-FFF2-40B4-BE49-F238E27FC236}">
                <a16:creationId xmlns:a16="http://schemas.microsoft.com/office/drawing/2014/main" id="{E0BE7827-5B1A-4F37-BF70-19F7C5C6BD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spTree>
    <p:extLst>
      <p:ext uri="{BB962C8B-B14F-4D97-AF65-F5344CB8AC3E}">
        <p14:creationId xmlns:p14="http://schemas.microsoft.com/office/powerpoint/2010/main" val="181997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4501-FFB6-B041-AE69-1DACAC27AF96}"/>
              </a:ext>
            </a:extLst>
          </p:cNvPr>
          <p:cNvSpPr>
            <a:spLocks noGrp="1"/>
          </p:cNvSpPr>
          <p:nvPr>
            <p:ph type="title"/>
          </p:nvPr>
        </p:nvSpPr>
        <p:spPr/>
        <p:txBody>
          <a:bodyPr/>
          <a:lstStyle/>
          <a:p>
            <a:r>
              <a:rPr lang="en-US" i="0"/>
              <a:t>Course Description</a:t>
            </a:r>
          </a:p>
        </p:txBody>
      </p:sp>
      <p:sp>
        <p:nvSpPr>
          <p:cNvPr id="3" name="Content Placeholder 2">
            <a:extLst>
              <a:ext uri="{FF2B5EF4-FFF2-40B4-BE49-F238E27FC236}">
                <a16:creationId xmlns:a16="http://schemas.microsoft.com/office/drawing/2014/main" id="{1BDE4391-535B-A048-BC6B-E81E914F00D2}"/>
              </a:ext>
            </a:extLst>
          </p:cNvPr>
          <p:cNvSpPr>
            <a:spLocks noGrp="1"/>
          </p:cNvSpPr>
          <p:nvPr>
            <p:ph idx="1"/>
          </p:nvPr>
        </p:nvSpPr>
        <p:spPr>
          <a:xfrm>
            <a:off x="913795" y="2076450"/>
            <a:ext cx="10353762" cy="4324350"/>
          </a:xfrm>
        </p:spPr>
        <p:txBody>
          <a:bodyPr>
            <a:normAutofit/>
          </a:bodyPr>
          <a:lstStyle/>
          <a:p>
            <a:pPr marL="36900" indent="0">
              <a:buNone/>
            </a:pPr>
            <a:r>
              <a:rPr lang="en-US" sz="2500" dirty="0"/>
              <a:t>Where did Christianity come from? Who were the early Christians anyway? And why did the rise of Christianity coincide with the fall of Rome?</a:t>
            </a:r>
          </a:p>
          <a:p>
            <a:pPr marL="36900" indent="0">
              <a:buNone/>
            </a:pPr>
            <a:r>
              <a:rPr lang="en-US" sz="2500" dirty="0"/>
              <a:t>This course introduces students to early Christianity and the fall of the Roman Empire. Through examination of ancient texts, images, and objects, we will discuss themes such as martyrdom, politics, and heresy, as well as critical historical questions, such as why Christianity—among all ancient </a:t>
            </a:r>
            <a:r>
              <a:rPr lang="en-US" sz="2500" dirty="0" err="1"/>
              <a:t>Mediterraneans</a:t>
            </a:r>
            <a:r>
              <a:rPr lang="en-US" sz="2500" dirty="0"/>
              <a:t>—became so powerful. This course is an opportunity to learn about the roots of a major world religion, and to reflect on how its origins shape its role in present-day culture.</a:t>
            </a:r>
          </a:p>
        </p:txBody>
      </p:sp>
    </p:spTree>
    <p:extLst>
      <p:ext uri="{BB962C8B-B14F-4D97-AF65-F5344CB8AC3E}">
        <p14:creationId xmlns:p14="http://schemas.microsoft.com/office/powerpoint/2010/main" val="2955036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2056" name="Rectangle 70">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E8899450-CCAE-C540-B22E-B8A364D3CF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65" r="8211" b="-1"/>
          <a:stretch/>
        </p:blipFill>
        <p:spPr bwMode="auto">
          <a:xfrm>
            <a:off x="-8622" y="10"/>
            <a:ext cx="609600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6257026" y="1"/>
            <a:ext cx="5934973" cy="6858000"/>
          </a:xfrm>
          <a:prstGeom prst="rect">
            <a:avLst/>
          </a:prstGeom>
        </p:spPr>
      </p:pic>
      <p:sp>
        <p:nvSpPr>
          <p:cNvPr id="2" name="Title 1">
            <a:extLst>
              <a:ext uri="{FF2B5EF4-FFF2-40B4-BE49-F238E27FC236}">
                <a16:creationId xmlns:a16="http://schemas.microsoft.com/office/drawing/2014/main" id="{1C58C499-EE01-064A-9793-51D059E8CA09}"/>
              </a:ext>
            </a:extLst>
          </p:cNvPr>
          <p:cNvSpPr>
            <a:spLocks noGrp="1"/>
          </p:cNvSpPr>
          <p:nvPr>
            <p:ph type="title"/>
          </p:nvPr>
        </p:nvSpPr>
        <p:spPr>
          <a:xfrm>
            <a:off x="6900493" y="609600"/>
            <a:ext cx="4538124" cy="970450"/>
          </a:xfrm>
        </p:spPr>
        <p:txBody>
          <a:bodyPr anchor="b">
            <a:normAutofit/>
          </a:bodyPr>
          <a:lstStyle/>
          <a:p>
            <a:pPr algn="l"/>
            <a:r>
              <a:rPr lang="en-US" sz="3200" i="0"/>
              <a:t>Key Questions</a:t>
            </a:r>
          </a:p>
        </p:txBody>
      </p:sp>
      <p:sp>
        <p:nvSpPr>
          <p:cNvPr id="3" name="Content Placeholder 2">
            <a:extLst>
              <a:ext uri="{FF2B5EF4-FFF2-40B4-BE49-F238E27FC236}">
                <a16:creationId xmlns:a16="http://schemas.microsoft.com/office/drawing/2014/main" id="{B739B64C-F93B-CC40-BF0B-8730B183DD65}"/>
              </a:ext>
            </a:extLst>
          </p:cNvPr>
          <p:cNvSpPr>
            <a:spLocks noGrp="1"/>
          </p:cNvSpPr>
          <p:nvPr>
            <p:ph idx="1"/>
          </p:nvPr>
        </p:nvSpPr>
        <p:spPr>
          <a:xfrm>
            <a:off x="6900493" y="1732449"/>
            <a:ext cx="4403596" cy="4058751"/>
          </a:xfrm>
        </p:spPr>
        <p:txBody>
          <a:bodyPr anchor="t">
            <a:normAutofit lnSpcReduction="10000"/>
          </a:bodyPr>
          <a:lstStyle/>
          <a:p>
            <a:r>
              <a:rPr lang="en-US" sz="2500"/>
              <a:t>Where did Christianity come from? Who were the early Christians?</a:t>
            </a:r>
          </a:p>
          <a:p>
            <a:r>
              <a:rPr lang="en-US" sz="2500"/>
              <a:t>How different was Christianity from other ancient religions?</a:t>
            </a:r>
          </a:p>
          <a:p>
            <a:r>
              <a:rPr lang="en-US" sz="2500"/>
              <a:t>How did Christianity grow into a major world religion?</a:t>
            </a:r>
          </a:p>
          <a:p>
            <a:r>
              <a:rPr lang="en-US" sz="2500"/>
              <a:t>Why did the Roman Empire collapse?</a:t>
            </a:r>
          </a:p>
          <a:p>
            <a:endParaRPr lang="en-US" sz="2500"/>
          </a:p>
        </p:txBody>
      </p:sp>
    </p:spTree>
    <p:extLst>
      <p:ext uri="{BB962C8B-B14F-4D97-AF65-F5344CB8AC3E}">
        <p14:creationId xmlns:p14="http://schemas.microsoft.com/office/powerpoint/2010/main" val="3596430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203" name="Rectangle 202">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8" name="Picture 6" descr="early Christian oil lamp | Early christian, Roman artifacts ...">
            <a:extLst>
              <a:ext uri="{FF2B5EF4-FFF2-40B4-BE49-F238E27FC236}">
                <a16:creationId xmlns:a16="http://schemas.microsoft.com/office/drawing/2014/main" id="{BF7AB7CD-D01E-A745-A29A-68EB7A1412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392" r="1" b="11109"/>
          <a:stretch/>
        </p:blipFill>
        <p:spPr bwMode="auto">
          <a:xfrm>
            <a:off x="-8622" y="10"/>
            <a:ext cx="609600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205" name="Picture 204">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6257026" y="1"/>
            <a:ext cx="5934973" cy="6858000"/>
          </a:xfrm>
          <a:prstGeom prst="rect">
            <a:avLst/>
          </a:prstGeom>
        </p:spPr>
      </p:pic>
      <p:sp>
        <p:nvSpPr>
          <p:cNvPr id="2" name="Title 1">
            <a:extLst>
              <a:ext uri="{FF2B5EF4-FFF2-40B4-BE49-F238E27FC236}">
                <a16:creationId xmlns:a16="http://schemas.microsoft.com/office/drawing/2014/main" id="{1C58C499-EE01-064A-9793-51D059E8CA09}"/>
              </a:ext>
            </a:extLst>
          </p:cNvPr>
          <p:cNvSpPr>
            <a:spLocks noGrp="1"/>
          </p:cNvSpPr>
          <p:nvPr>
            <p:ph type="title"/>
          </p:nvPr>
        </p:nvSpPr>
        <p:spPr>
          <a:xfrm>
            <a:off x="6900493" y="609600"/>
            <a:ext cx="4538124" cy="970450"/>
          </a:xfrm>
        </p:spPr>
        <p:txBody>
          <a:bodyPr anchor="b">
            <a:normAutofit/>
          </a:bodyPr>
          <a:lstStyle/>
          <a:p>
            <a:pPr algn="l"/>
            <a:r>
              <a:rPr lang="en-US" sz="3200" i="0"/>
              <a:t>Students will …</a:t>
            </a:r>
          </a:p>
        </p:txBody>
      </p:sp>
      <p:sp>
        <p:nvSpPr>
          <p:cNvPr id="3" name="Content Placeholder 2">
            <a:extLst>
              <a:ext uri="{FF2B5EF4-FFF2-40B4-BE49-F238E27FC236}">
                <a16:creationId xmlns:a16="http://schemas.microsoft.com/office/drawing/2014/main" id="{B739B64C-F93B-CC40-BF0B-8730B183DD65}"/>
              </a:ext>
            </a:extLst>
          </p:cNvPr>
          <p:cNvSpPr>
            <a:spLocks noGrp="1"/>
          </p:cNvSpPr>
          <p:nvPr>
            <p:ph idx="1"/>
          </p:nvPr>
        </p:nvSpPr>
        <p:spPr>
          <a:xfrm>
            <a:off x="6900492" y="1732449"/>
            <a:ext cx="4821607" cy="4515951"/>
          </a:xfrm>
        </p:spPr>
        <p:txBody>
          <a:bodyPr anchor="t">
            <a:noAutofit/>
          </a:bodyPr>
          <a:lstStyle/>
          <a:p>
            <a:r>
              <a:rPr lang="en-US" sz="2500"/>
              <a:t>read the earliest writings by Christian women;</a:t>
            </a:r>
          </a:p>
          <a:p>
            <a:r>
              <a:rPr lang="en-US" sz="2500"/>
              <a:t>study Christian art objects;</a:t>
            </a:r>
          </a:p>
          <a:p>
            <a:r>
              <a:rPr lang="en-US" sz="2500"/>
              <a:t>analyse </a:t>
            </a:r>
            <a:r>
              <a:rPr lang="en-US" sz="2500" i="1"/>
              <a:t>The Life of Brian</a:t>
            </a:r>
            <a:r>
              <a:rPr lang="en-US" sz="2500"/>
              <a:t>;</a:t>
            </a:r>
          </a:p>
          <a:p>
            <a:r>
              <a:rPr lang="en-US" sz="2500"/>
              <a:t>debate different explanations for the fall of the Roman empire;</a:t>
            </a:r>
          </a:p>
          <a:p>
            <a:r>
              <a:rPr lang="en-US" sz="2500"/>
              <a:t>explore gender, sexuality, and ethnicity in early Christianity.</a:t>
            </a:r>
          </a:p>
          <a:p>
            <a:endParaRPr lang="en-US" sz="2500"/>
          </a:p>
        </p:txBody>
      </p:sp>
    </p:spTree>
    <p:extLst>
      <p:ext uri="{BB962C8B-B14F-4D97-AF65-F5344CB8AC3E}">
        <p14:creationId xmlns:p14="http://schemas.microsoft.com/office/powerpoint/2010/main" val="1104525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5CB840F-8E41-4CA5-B79B-25CC80AD2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58C499-EE01-064A-9793-51D059E8CA09}"/>
              </a:ext>
            </a:extLst>
          </p:cNvPr>
          <p:cNvSpPr>
            <a:spLocks noGrp="1"/>
          </p:cNvSpPr>
          <p:nvPr>
            <p:ph type="title"/>
          </p:nvPr>
        </p:nvSpPr>
        <p:spPr>
          <a:xfrm>
            <a:off x="913796" y="643465"/>
            <a:ext cx="3382638" cy="1370605"/>
          </a:xfrm>
        </p:spPr>
        <p:txBody>
          <a:bodyPr>
            <a:normAutofit/>
          </a:bodyPr>
          <a:lstStyle/>
          <a:p>
            <a:pPr algn="l"/>
            <a:r>
              <a:rPr lang="en-US" sz="3200" i="0"/>
              <a:t>Course Perks</a:t>
            </a:r>
          </a:p>
        </p:txBody>
      </p:sp>
      <p:sp>
        <p:nvSpPr>
          <p:cNvPr id="3" name="Content Placeholder 2">
            <a:extLst>
              <a:ext uri="{FF2B5EF4-FFF2-40B4-BE49-F238E27FC236}">
                <a16:creationId xmlns:a16="http://schemas.microsoft.com/office/drawing/2014/main" id="{B739B64C-F93B-CC40-BF0B-8730B183DD65}"/>
              </a:ext>
            </a:extLst>
          </p:cNvPr>
          <p:cNvSpPr>
            <a:spLocks noGrp="1"/>
          </p:cNvSpPr>
          <p:nvPr>
            <p:ph idx="1"/>
          </p:nvPr>
        </p:nvSpPr>
        <p:spPr>
          <a:xfrm>
            <a:off x="913796" y="1656977"/>
            <a:ext cx="3358084" cy="4557558"/>
          </a:xfrm>
        </p:spPr>
        <p:txBody>
          <a:bodyPr>
            <a:noAutofit/>
          </a:bodyPr>
          <a:lstStyle/>
          <a:p>
            <a:pPr>
              <a:lnSpc>
                <a:spcPct val="100000"/>
              </a:lnSpc>
            </a:pPr>
            <a:r>
              <a:rPr lang="en-US" sz="2500"/>
              <a:t>ALL texts will be provided without cost</a:t>
            </a:r>
          </a:p>
          <a:p>
            <a:pPr>
              <a:lnSpc>
                <a:spcPct val="100000"/>
              </a:lnSpc>
            </a:pPr>
            <a:r>
              <a:rPr lang="en-US" sz="2500"/>
              <a:t>Small, discussion-focused class</a:t>
            </a:r>
          </a:p>
          <a:p>
            <a:pPr>
              <a:lnSpc>
                <a:spcPct val="100000"/>
              </a:lnSpc>
            </a:pPr>
            <a:r>
              <a:rPr lang="en-US" sz="2500"/>
              <a:t>Opportunities to develop independent research projects</a:t>
            </a:r>
          </a:p>
          <a:p>
            <a:pPr>
              <a:lnSpc>
                <a:spcPct val="100000"/>
              </a:lnSpc>
            </a:pPr>
            <a:r>
              <a:rPr lang="en-US" sz="2500"/>
              <a:t>Optional creative project</a:t>
            </a:r>
          </a:p>
        </p:txBody>
      </p:sp>
      <p:pic>
        <p:nvPicPr>
          <p:cNvPr id="4098" name="Picture 2" descr="Funny-Christian-Memes">
            <a:extLst>
              <a:ext uri="{FF2B5EF4-FFF2-40B4-BE49-F238E27FC236}">
                <a16:creationId xmlns:a16="http://schemas.microsoft.com/office/drawing/2014/main" id="{D8A7200B-E89C-F04D-A08D-E3DA4E5508F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84159" y="643466"/>
            <a:ext cx="6495562" cy="5147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243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C6353-4FC5-9848-B4B1-63937A3DDCAB}"/>
              </a:ext>
            </a:extLst>
          </p:cNvPr>
          <p:cNvSpPr>
            <a:spLocks noGrp="1"/>
          </p:cNvSpPr>
          <p:nvPr>
            <p:ph type="title"/>
          </p:nvPr>
        </p:nvSpPr>
        <p:spPr/>
        <p:txBody>
          <a:bodyPr/>
          <a:lstStyle/>
          <a:p>
            <a:r>
              <a:rPr lang="en-US" i="0"/>
              <a:t>For More Information …</a:t>
            </a:r>
          </a:p>
        </p:txBody>
      </p:sp>
      <p:sp>
        <p:nvSpPr>
          <p:cNvPr id="3" name="Content Placeholder 2">
            <a:extLst>
              <a:ext uri="{FF2B5EF4-FFF2-40B4-BE49-F238E27FC236}">
                <a16:creationId xmlns:a16="http://schemas.microsoft.com/office/drawing/2014/main" id="{A88436CC-5156-834A-B30B-BEAB18DDE835}"/>
              </a:ext>
            </a:extLst>
          </p:cNvPr>
          <p:cNvSpPr>
            <a:spLocks noGrp="1"/>
          </p:cNvSpPr>
          <p:nvPr>
            <p:ph idx="1"/>
          </p:nvPr>
        </p:nvSpPr>
        <p:spPr/>
        <p:txBody>
          <a:bodyPr>
            <a:normAutofit/>
          </a:bodyPr>
          <a:lstStyle/>
          <a:p>
            <a:pPr marL="36900" indent="0" algn="ctr">
              <a:buNone/>
            </a:pPr>
            <a:endParaRPr lang="en-US" sz="2500"/>
          </a:p>
          <a:p>
            <a:pPr marL="36900" indent="0" algn="ctr">
              <a:buNone/>
            </a:pPr>
            <a:r>
              <a:rPr lang="en-US" sz="2500"/>
              <a:t>Feel free to email the course instructor (Prof. Jessica Wright) at jessicalouise.wright@utsa.edu.</a:t>
            </a:r>
          </a:p>
        </p:txBody>
      </p:sp>
    </p:spTree>
    <p:extLst>
      <p:ext uri="{BB962C8B-B14F-4D97-AF65-F5344CB8AC3E}">
        <p14:creationId xmlns:p14="http://schemas.microsoft.com/office/powerpoint/2010/main" val="7712063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Bodoni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oudy Old Style"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3048</TotalTime>
  <Words>276</Words>
  <Application>Microsoft Office PowerPoint</Application>
  <PresentationFormat>Widescreen</PresentationFormat>
  <Paragraphs>30</Paragraphs>
  <Slides>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Bodoni MT</vt:lpstr>
      <vt:lpstr>Calibri</vt:lpstr>
      <vt:lpstr>Goudy Old Style</vt:lpstr>
      <vt:lpstr>Wingdings 2</vt:lpstr>
      <vt:lpstr>SlateVTI</vt:lpstr>
      <vt:lpstr>CLA 3513:  Early Christianity &amp;  the Fall of the Roman Empire</vt:lpstr>
      <vt:lpstr>Course Description</vt:lpstr>
      <vt:lpstr>Key Questions</vt:lpstr>
      <vt:lpstr>Students will …</vt:lpstr>
      <vt:lpstr>Course Perks</vt:lpstr>
      <vt:lpstr>For More Information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 3513:  Early Christianity &amp;  the Fall of the Roman Empire</dc:title>
  <dc:creator>Jessica Wright</dc:creator>
  <cp:lastModifiedBy>Miranda Swain</cp:lastModifiedBy>
  <cp:revision>3</cp:revision>
  <dcterms:created xsi:type="dcterms:W3CDTF">2020-04-07T00:23:28Z</dcterms:created>
  <dcterms:modified xsi:type="dcterms:W3CDTF">2020-04-09T20:57:17Z</dcterms:modified>
</cp:coreProperties>
</file>