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5"/>
  </p:sldMasterIdLst>
  <p:notesMasterIdLst>
    <p:notesMasterId r:id="rId25"/>
  </p:notesMasterIdLst>
  <p:sldIdLst>
    <p:sldId id="256" r:id="rId6"/>
    <p:sldId id="270" r:id="rId7"/>
    <p:sldId id="272" r:id="rId8"/>
    <p:sldId id="257" r:id="rId9"/>
    <p:sldId id="258" r:id="rId10"/>
    <p:sldId id="259" r:id="rId11"/>
    <p:sldId id="260" r:id="rId12"/>
    <p:sldId id="261" r:id="rId13"/>
    <p:sldId id="262" r:id="rId14"/>
    <p:sldId id="263" r:id="rId15"/>
    <p:sldId id="274" r:id="rId16"/>
    <p:sldId id="276" r:id="rId17"/>
    <p:sldId id="264" r:id="rId18"/>
    <p:sldId id="265" r:id="rId19"/>
    <p:sldId id="266" r:id="rId20"/>
    <p:sldId id="271" r:id="rId21"/>
    <p:sldId id="267" r:id="rId22"/>
    <p:sldId id="268" r:id="rId23"/>
    <p:sldId id="273" r:id="rId2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26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97"/>
  </p:normalViewPr>
  <p:slideViewPr>
    <p:cSldViewPr snapToGrid="0" snapToObjects="1">
      <p:cViewPr varScale="1">
        <p:scale>
          <a:sx n="108" d="100"/>
          <a:sy n="108" d="100"/>
        </p:scale>
        <p:origin x="1760" y="18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2251404-396E-45BC-88ED-543B00F31B95}" type="datetimeFigureOut">
              <a:rPr lang="en-US" smtClean="0"/>
              <a:t>8/2/19</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9D3E8FD-0BEE-4229-A41B-F1D3E62DB487}" type="slidenum">
              <a:rPr lang="en-US" smtClean="0"/>
              <a:t>‹#›</a:t>
            </a:fld>
            <a:endParaRPr lang="en-US"/>
          </a:p>
        </p:txBody>
      </p:sp>
    </p:spTree>
    <p:extLst>
      <p:ext uri="{BB962C8B-B14F-4D97-AF65-F5344CB8AC3E}">
        <p14:creationId xmlns:p14="http://schemas.microsoft.com/office/powerpoint/2010/main" val="4537370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32794292-72E5-4A4D-97FA-77D200F12A00}" type="datetimeFigureOut">
              <a:rPr lang="en-US" smtClean="0"/>
              <a:t>8/2/19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00D448A-D197-7F4A-8E84-3B67A649E247}"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2794292-72E5-4A4D-97FA-77D200F12A00}" type="datetimeFigureOut">
              <a:rPr lang="en-US" smtClean="0"/>
              <a:t>8/2/19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00D448A-D197-7F4A-8E84-3B67A649E247}"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2794292-72E5-4A4D-97FA-77D200F12A00}" type="datetimeFigureOut">
              <a:rPr lang="en-US" smtClean="0"/>
              <a:t>8/2/19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00D448A-D197-7F4A-8E84-3B67A649E247}"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2794292-72E5-4A4D-97FA-77D200F12A00}" type="datetimeFigureOut">
              <a:rPr lang="en-US" smtClean="0"/>
              <a:t>8/2/19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00D448A-D197-7F4A-8E84-3B67A649E247}"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2794292-72E5-4A4D-97FA-77D200F12A00}" type="datetimeFigureOut">
              <a:rPr lang="en-US" smtClean="0"/>
              <a:t>8/2/19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00D448A-D197-7F4A-8E84-3B67A649E247}"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2794292-72E5-4A4D-97FA-77D200F12A00}" type="datetimeFigureOut">
              <a:rPr lang="en-US" smtClean="0"/>
              <a:t>8/2/19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00D448A-D197-7F4A-8E84-3B67A649E247}"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2794292-72E5-4A4D-97FA-77D200F12A00}" type="datetimeFigureOut">
              <a:rPr lang="en-US" smtClean="0"/>
              <a:t>8/2/19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00D448A-D197-7F4A-8E84-3B67A649E247}"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2794292-72E5-4A4D-97FA-77D200F12A00}" type="datetimeFigureOut">
              <a:rPr lang="en-US" smtClean="0"/>
              <a:t>8/2/19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00D448A-D197-7F4A-8E84-3B67A649E247}"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2794292-72E5-4A4D-97FA-77D200F12A00}" type="datetimeFigureOut">
              <a:rPr lang="en-US" smtClean="0"/>
              <a:t>8/2/19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00D448A-D197-7F4A-8E84-3B67A649E247}"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2794292-72E5-4A4D-97FA-77D200F12A00}" type="datetimeFigureOut">
              <a:rPr lang="en-US" smtClean="0"/>
              <a:t>8/2/19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00D448A-D197-7F4A-8E84-3B67A649E247}"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2794292-72E5-4A4D-97FA-77D200F12A00}" type="datetimeFigureOut">
              <a:rPr lang="en-US" smtClean="0"/>
              <a:t>8/2/19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00D448A-D197-7F4A-8E84-3B67A649E247}"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2794292-72E5-4A4D-97FA-77D200F12A00}" type="datetimeFigureOut">
              <a:rPr lang="en-US" smtClean="0"/>
              <a:t>8/2/19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00D448A-D197-7F4A-8E84-3B67A649E247}"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PP-cover.png"/>
          <p:cNvPicPr>
            <a:picLocks noChangeAspect="1"/>
          </p:cNvPicPr>
          <p:nvPr/>
        </p:nvPicPr>
        <p:blipFill>
          <a:blip r:embed="rId2"/>
          <a:stretch>
            <a:fillRect/>
          </a:stretch>
        </p:blipFill>
        <p:spPr>
          <a:xfrm>
            <a:off x="0" y="0"/>
            <a:ext cx="9144000" cy="6858000"/>
          </a:xfrm>
          <a:prstGeom prst="rect">
            <a:avLst/>
          </a:prstGeom>
        </p:spPr>
      </p:pic>
      <p:sp>
        <p:nvSpPr>
          <p:cNvPr id="7" name="TextBox 6"/>
          <p:cNvSpPr txBox="1"/>
          <p:nvPr/>
        </p:nvSpPr>
        <p:spPr>
          <a:xfrm>
            <a:off x="4082327" y="4692339"/>
            <a:ext cx="4382931" cy="523220"/>
          </a:xfrm>
          <a:prstGeom prst="rect">
            <a:avLst/>
          </a:prstGeom>
          <a:noFill/>
        </p:spPr>
        <p:txBody>
          <a:bodyPr wrap="none" rtlCol="0">
            <a:spAutoFit/>
          </a:bodyPr>
          <a:lstStyle/>
          <a:p>
            <a:r>
              <a:rPr lang="en-US" sz="1400" dirty="0">
                <a:solidFill>
                  <a:srgbClr val="F26000"/>
                </a:solidFill>
                <a:latin typeface="Helvetica"/>
                <a:cs typeface="Helvetica"/>
              </a:rPr>
              <a:t>College of Education and Human Development</a:t>
            </a:r>
          </a:p>
          <a:p>
            <a:r>
              <a:rPr lang="en-US" sz="1400" dirty="0">
                <a:solidFill>
                  <a:srgbClr val="F26000"/>
                </a:solidFill>
                <a:latin typeface="Helvetica"/>
                <a:cs typeface="Helvetica"/>
              </a:rPr>
              <a:t>Conceptual Framework and Candidate Proficiencies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PP-template.png"/>
          <p:cNvPicPr>
            <a:picLocks noChangeAspect="1"/>
          </p:cNvPicPr>
          <p:nvPr/>
        </p:nvPicPr>
        <p:blipFill>
          <a:blip r:embed="rId2"/>
          <a:stretch>
            <a:fillRect/>
          </a:stretch>
        </p:blipFill>
        <p:spPr>
          <a:xfrm>
            <a:off x="0" y="0"/>
            <a:ext cx="9144000" cy="6858000"/>
          </a:xfrm>
          <a:prstGeom prst="rect">
            <a:avLst/>
          </a:prstGeom>
        </p:spPr>
      </p:pic>
      <p:sp>
        <p:nvSpPr>
          <p:cNvPr id="8" name="Title 7"/>
          <p:cNvSpPr>
            <a:spLocks noGrp="1"/>
          </p:cNvSpPr>
          <p:nvPr>
            <p:ph type="title"/>
          </p:nvPr>
        </p:nvSpPr>
        <p:spPr>
          <a:xfrm>
            <a:off x="457200" y="731837"/>
            <a:ext cx="8229600" cy="1143000"/>
          </a:xfrm>
        </p:spPr>
        <p:txBody>
          <a:bodyPr>
            <a:normAutofit fontScale="90000"/>
          </a:bodyPr>
          <a:lstStyle/>
          <a:p>
            <a:r>
              <a:rPr lang="en-US" dirty="0">
                <a:cs typeface="Times New Roman" panose="02020603050405020304" pitchFamily="18" charset="0"/>
              </a:rPr>
              <a:t>Candidate Proficiencies: Professional </a:t>
            </a:r>
          </a:p>
        </p:txBody>
      </p:sp>
      <p:sp>
        <p:nvSpPr>
          <p:cNvPr id="9" name="Content Placeholder 8"/>
          <p:cNvSpPr>
            <a:spLocks noGrp="1"/>
          </p:cNvSpPr>
          <p:nvPr>
            <p:ph idx="1"/>
          </p:nvPr>
        </p:nvSpPr>
        <p:spPr>
          <a:xfrm>
            <a:off x="457200" y="1977656"/>
            <a:ext cx="8229600" cy="4148507"/>
          </a:xfrm>
        </p:spPr>
        <p:txBody>
          <a:bodyPr/>
          <a:lstStyle/>
          <a:p>
            <a:pPr>
              <a:buFont typeface="Arial" panose="020B0604020202020204" pitchFamily="34" charset="0"/>
              <a:buChar char="•"/>
            </a:pPr>
            <a:r>
              <a:rPr lang="en-US" dirty="0"/>
              <a:t> </a:t>
            </a:r>
            <a:r>
              <a:rPr lang="en-US" sz="2400" dirty="0">
                <a:latin typeface="Times New Roman" panose="02020603050405020304" pitchFamily="18" charset="0"/>
                <a:cs typeface="Times New Roman" panose="02020603050405020304" pitchFamily="18" charset="0"/>
              </a:rPr>
              <a:t>Professionals apply knowledge gained through inquiry in and outside the classroom. They are problem solvers dedicated to act to improve practice across diverse community-based settings. </a:t>
            </a:r>
          </a:p>
          <a:p>
            <a:r>
              <a:rPr lang="en-US" sz="2400" dirty="0">
                <a:latin typeface="Times New Roman" panose="02020603050405020304" pitchFamily="18" charset="0"/>
                <a:cs typeface="Times New Roman" panose="02020603050405020304" pitchFamily="18" charset="0"/>
              </a:rPr>
              <a:t>Three areas of professional skill and disposition most relevant to the COEHD Conceptual Framework include:</a:t>
            </a:r>
          </a:p>
          <a:p>
            <a:pPr lvl="1"/>
            <a:r>
              <a:rPr lang="en-US" sz="2000" dirty="0">
                <a:latin typeface="Times New Roman" panose="02020603050405020304" pitchFamily="18" charset="0"/>
                <a:cs typeface="Times New Roman" panose="02020603050405020304" pitchFamily="18" charset="0"/>
              </a:rPr>
              <a:t>Strong professional identity</a:t>
            </a:r>
          </a:p>
          <a:p>
            <a:pPr lvl="1"/>
            <a:r>
              <a:rPr lang="en-US" sz="2000" dirty="0">
                <a:latin typeface="Times New Roman" panose="02020603050405020304" pitchFamily="18" charset="0"/>
                <a:cs typeface="Times New Roman" panose="02020603050405020304" pitchFamily="18" charset="0"/>
              </a:rPr>
              <a:t>Integrity </a:t>
            </a:r>
          </a:p>
          <a:p>
            <a:pPr lvl="1"/>
            <a:r>
              <a:rPr lang="en-US" sz="2000" dirty="0">
                <a:latin typeface="Times New Roman" panose="02020603050405020304" pitchFamily="18" charset="0"/>
                <a:cs typeface="Times New Roman" panose="02020603050405020304" pitchFamily="18" charset="0"/>
              </a:rPr>
              <a:t>Collaborative leadership</a:t>
            </a:r>
          </a:p>
        </p:txBody>
      </p:sp>
    </p:spTree>
    <p:extLst>
      <p:ext uri="{BB962C8B-B14F-4D97-AF65-F5344CB8AC3E}">
        <p14:creationId xmlns:p14="http://schemas.microsoft.com/office/powerpoint/2010/main" val="14658121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PP-template.png"/>
          <p:cNvPicPr>
            <a:picLocks noChangeAspect="1"/>
          </p:cNvPicPr>
          <p:nvPr/>
        </p:nvPicPr>
        <p:blipFill>
          <a:blip r:embed="rId2"/>
          <a:stretch>
            <a:fillRect/>
          </a:stretch>
        </p:blipFill>
        <p:spPr>
          <a:xfrm>
            <a:off x="0" y="0"/>
            <a:ext cx="9144000" cy="6858000"/>
          </a:xfrm>
          <a:prstGeom prst="rect">
            <a:avLst/>
          </a:prstGeom>
        </p:spPr>
      </p:pic>
      <p:sp>
        <p:nvSpPr>
          <p:cNvPr id="8" name="Title 7"/>
          <p:cNvSpPr>
            <a:spLocks noGrp="1"/>
          </p:cNvSpPr>
          <p:nvPr>
            <p:ph type="title"/>
          </p:nvPr>
        </p:nvSpPr>
        <p:spPr>
          <a:xfrm>
            <a:off x="457200" y="658220"/>
            <a:ext cx="8229600" cy="759418"/>
          </a:xfrm>
        </p:spPr>
        <p:txBody>
          <a:bodyPr>
            <a:noAutofit/>
          </a:bodyPr>
          <a:lstStyle/>
          <a:p>
            <a:pPr algn="l"/>
            <a:r>
              <a:rPr lang="en-US" sz="3200" dirty="0"/>
              <a:t>Benchmark Courses</a:t>
            </a:r>
          </a:p>
        </p:txBody>
      </p:sp>
      <p:sp>
        <p:nvSpPr>
          <p:cNvPr id="9" name="Content Placeholder 8"/>
          <p:cNvSpPr>
            <a:spLocks noGrp="1"/>
          </p:cNvSpPr>
          <p:nvPr>
            <p:ph idx="1"/>
          </p:nvPr>
        </p:nvSpPr>
        <p:spPr>
          <a:xfrm>
            <a:off x="457200" y="1417639"/>
            <a:ext cx="8229600" cy="4846001"/>
          </a:xfrm>
        </p:spPr>
        <p:txBody>
          <a:bodyPr vert="horz" lIns="91440" tIns="45720" rIns="91440" bIns="45720" numCol="2" rtlCol="0" anchor="t">
            <a:normAutofit fontScale="25000" lnSpcReduction="20000"/>
          </a:bodyPr>
          <a:lstStyle/>
          <a:p>
            <a:r>
              <a:rPr lang="en-US" sz="6400" u="sng" dirty="0">
                <a:latin typeface="Times New Roman" panose="02020603050405020304" pitchFamily="18" charset="0"/>
                <a:cs typeface="Times New Roman" panose="02020603050405020304" pitchFamily="18" charset="0"/>
              </a:rPr>
              <a:t>Undergraduate Benchmark Courses</a:t>
            </a:r>
            <a:r>
              <a:rPr lang="en-US" sz="6400" dirty="0">
                <a:latin typeface="Times New Roman" panose="02020603050405020304" pitchFamily="18" charset="0"/>
                <a:cs typeface="Times New Roman" panose="02020603050405020304" pitchFamily="18" charset="0"/>
              </a:rPr>
              <a:t>: </a:t>
            </a:r>
          </a:p>
          <a:p>
            <a:pPr lvl="0"/>
            <a:r>
              <a:rPr lang="en-US" sz="6400" dirty="0">
                <a:latin typeface="Times New Roman" panose="02020603050405020304" pitchFamily="18" charset="0"/>
                <a:cs typeface="Times New Roman" panose="02020603050405020304" pitchFamily="18" charset="0"/>
              </a:rPr>
              <a:t>C&amp;I 4613/6 Clinical Teaching </a:t>
            </a:r>
          </a:p>
          <a:p>
            <a:pPr lvl="0"/>
            <a:r>
              <a:rPr lang="en-US" sz="6400" dirty="0">
                <a:latin typeface="Times New Roman" panose="02020603050405020304" pitchFamily="18" charset="0"/>
                <a:cs typeface="Times New Roman" panose="02020603050405020304" pitchFamily="18" charset="0"/>
              </a:rPr>
              <a:t>C&amp;I 4923/6 Internship in Education</a:t>
            </a:r>
          </a:p>
          <a:p>
            <a:pPr marL="0" indent="0">
              <a:buNone/>
            </a:pPr>
            <a:endParaRPr lang="en-US" sz="6400" dirty="0">
              <a:latin typeface="Times New Roman" panose="02020603050405020304" pitchFamily="18" charset="0"/>
              <a:cs typeface="Times New Roman" panose="02020603050405020304" pitchFamily="18" charset="0"/>
            </a:endParaRPr>
          </a:p>
          <a:p>
            <a:r>
              <a:rPr lang="en-US" sz="6400" u="sng" dirty="0">
                <a:latin typeface="Times New Roman" panose="02020603050405020304" pitchFamily="18" charset="0"/>
                <a:cs typeface="Times New Roman" panose="02020603050405020304" pitchFamily="18" charset="0"/>
              </a:rPr>
              <a:t>Graduate Benchmark Courses</a:t>
            </a:r>
            <a:endParaRPr lang="en-US" sz="6400" dirty="0">
              <a:latin typeface="Times New Roman" panose="02020603050405020304" pitchFamily="18" charset="0"/>
              <a:cs typeface="Times New Roman" panose="02020603050405020304" pitchFamily="18" charset="0"/>
            </a:endParaRPr>
          </a:p>
          <a:p>
            <a:pPr lvl="0"/>
            <a:r>
              <a:rPr lang="en-US" sz="6400" dirty="0">
                <a:latin typeface="Times New Roman" panose="02020603050405020304" pitchFamily="18" charset="0"/>
                <a:cs typeface="Times New Roman" panose="02020603050405020304" pitchFamily="18" charset="0"/>
              </a:rPr>
              <a:t>BBED</a:t>
            </a:r>
          </a:p>
          <a:p>
            <a:pPr lvl="0"/>
            <a:r>
              <a:rPr lang="en-US" sz="6400" dirty="0">
                <a:latin typeface="Times New Roman" panose="02020603050405020304" pitchFamily="18" charset="0"/>
                <a:cs typeface="Times New Roman" panose="02020603050405020304" pitchFamily="18" charset="0"/>
              </a:rPr>
              <a:t>BBED-C (To be developed) </a:t>
            </a:r>
          </a:p>
          <a:p>
            <a:pPr lvl="0"/>
            <a:r>
              <a:rPr lang="en-US" sz="6400" dirty="0">
                <a:latin typeface="Times New Roman" panose="02020603050405020304" pitchFamily="18" charset="0"/>
                <a:cs typeface="Times New Roman" panose="02020603050405020304" pitchFamily="18" charset="0"/>
              </a:rPr>
              <a:t>TESL</a:t>
            </a:r>
          </a:p>
          <a:p>
            <a:pPr lvl="0"/>
            <a:r>
              <a:rPr lang="en-US" sz="6400" dirty="0">
                <a:latin typeface="Times New Roman" panose="02020603050405020304" pitchFamily="18" charset="0"/>
                <a:cs typeface="Times New Roman" panose="02020603050405020304" pitchFamily="18" charset="0"/>
              </a:rPr>
              <a:t>TESL C: Comprehensive Exam (In process of developing portfolio)</a:t>
            </a:r>
          </a:p>
          <a:p>
            <a:pPr lvl="0"/>
            <a:r>
              <a:rPr lang="en-US" sz="6400" dirty="0">
                <a:latin typeface="Times New Roman" panose="02020603050405020304" pitchFamily="18" charset="0"/>
                <a:cs typeface="Times New Roman" panose="02020603050405020304" pitchFamily="18" charset="0"/>
              </a:rPr>
              <a:t>COU 5713/5723  Internship in Clinical Mental Health </a:t>
            </a:r>
          </a:p>
          <a:p>
            <a:pPr lvl="0"/>
            <a:r>
              <a:rPr lang="en-US" sz="6400" dirty="0">
                <a:latin typeface="Times New Roman" panose="02020603050405020304" pitchFamily="18" charset="0"/>
                <a:cs typeface="Times New Roman" panose="02020603050405020304" pitchFamily="18" charset="0"/>
              </a:rPr>
              <a:t>COU 5793/5803/5813 Internship in School Counseling </a:t>
            </a:r>
          </a:p>
          <a:p>
            <a:pPr lvl="0"/>
            <a:r>
              <a:rPr lang="en-US" sz="6400" dirty="0">
                <a:latin typeface="Times New Roman" panose="02020603050405020304" pitchFamily="18" charset="0"/>
                <a:cs typeface="Times New Roman" panose="02020603050405020304" pitchFamily="18" charset="0"/>
              </a:rPr>
              <a:t>COU 7413/7513 Doctoral Internship</a:t>
            </a:r>
          </a:p>
          <a:p>
            <a:pPr lvl="0"/>
            <a:r>
              <a:rPr lang="en-US" sz="6400" dirty="0">
                <a:latin typeface="Times New Roman" panose="02020603050405020304" pitchFamily="18" charset="0"/>
                <a:cs typeface="Times New Roman" panose="02020603050405020304" pitchFamily="18" charset="0"/>
              </a:rPr>
              <a:t>EDL 6893 Internship K-12 </a:t>
            </a:r>
          </a:p>
          <a:p>
            <a:pPr lvl="0"/>
            <a:r>
              <a:rPr lang="en-US" sz="6400" dirty="0">
                <a:latin typeface="Times New Roman" panose="02020603050405020304" pitchFamily="18" charset="0"/>
                <a:cs typeface="Times New Roman" panose="02020603050405020304" pitchFamily="18" charset="0"/>
              </a:rPr>
              <a:t>EDP 6943 Internship in School Psychology </a:t>
            </a:r>
          </a:p>
          <a:p>
            <a:pPr lvl="0"/>
            <a:r>
              <a:rPr lang="en-US" sz="6400" dirty="0">
                <a:latin typeface="Times New Roman" panose="02020603050405020304" pitchFamily="18" charset="0"/>
                <a:cs typeface="Times New Roman" panose="02020603050405020304" pitchFamily="18" charset="0"/>
              </a:rPr>
              <a:t>EDP 5783 Practicum 1 &amp; 2 in ABA </a:t>
            </a:r>
          </a:p>
          <a:p>
            <a:pPr lvl="0"/>
            <a:r>
              <a:rPr lang="en-US" sz="6400" dirty="0">
                <a:latin typeface="Times New Roman" panose="02020603050405020304" pitchFamily="18" charset="0"/>
                <a:cs typeface="Times New Roman" panose="02020603050405020304" pitchFamily="18" charset="0"/>
              </a:rPr>
              <a:t>EDP Comprehensive Exam  </a:t>
            </a:r>
          </a:p>
          <a:p>
            <a:pPr lvl="0"/>
            <a:r>
              <a:rPr lang="en-US" sz="6400" dirty="0">
                <a:latin typeface="Times New Roman" panose="02020603050405020304" pitchFamily="18" charset="0"/>
                <a:cs typeface="Times New Roman" panose="02020603050405020304" pitchFamily="18" charset="0"/>
              </a:rPr>
              <a:t>HSA 6893 Internship Higher Education  </a:t>
            </a:r>
          </a:p>
          <a:p>
            <a:pPr marL="0" indent="0">
              <a:buNone/>
            </a:pPr>
            <a:r>
              <a:rPr lang="en-US" sz="6400" dirty="0">
                <a:latin typeface="Times New Roman" panose="02020603050405020304" pitchFamily="18" charset="0"/>
                <a:cs typeface="Times New Roman" panose="02020603050405020304" pitchFamily="18" charset="0"/>
              </a:rPr>
              <a:t> </a:t>
            </a:r>
          </a:p>
          <a:p>
            <a:pPr lvl="0"/>
            <a:endParaRPr lang="en-US" sz="6400" dirty="0">
              <a:latin typeface="Times New Roman" panose="02020603050405020304" pitchFamily="18" charset="0"/>
              <a:cs typeface="Times New Roman" panose="02020603050405020304" pitchFamily="18" charset="0"/>
            </a:endParaRPr>
          </a:p>
          <a:p>
            <a:pPr lvl="0"/>
            <a:endParaRPr lang="en-US" sz="6400" dirty="0">
              <a:latin typeface="Times New Roman" panose="02020603050405020304" pitchFamily="18" charset="0"/>
              <a:cs typeface="Times New Roman" panose="02020603050405020304" pitchFamily="18" charset="0"/>
            </a:endParaRPr>
          </a:p>
          <a:p>
            <a:pPr lvl="0"/>
            <a:endParaRPr lang="en-US" sz="6400" dirty="0">
              <a:latin typeface="Times New Roman" panose="02020603050405020304" pitchFamily="18" charset="0"/>
              <a:cs typeface="Times New Roman" panose="02020603050405020304" pitchFamily="18" charset="0"/>
            </a:endParaRPr>
          </a:p>
          <a:p>
            <a:pPr lvl="0"/>
            <a:endParaRPr lang="en-US" sz="6400" dirty="0">
              <a:latin typeface="Times New Roman" panose="02020603050405020304" pitchFamily="18" charset="0"/>
              <a:cs typeface="Times New Roman" panose="02020603050405020304" pitchFamily="18" charset="0"/>
            </a:endParaRPr>
          </a:p>
          <a:p>
            <a:pPr lvl="0"/>
            <a:endParaRPr lang="en-US" sz="6400" dirty="0">
              <a:latin typeface="Times New Roman" panose="02020603050405020304" pitchFamily="18" charset="0"/>
              <a:cs typeface="Times New Roman" panose="02020603050405020304" pitchFamily="18" charset="0"/>
            </a:endParaRPr>
          </a:p>
          <a:p>
            <a:pPr lvl="0"/>
            <a:endParaRPr lang="en-US" sz="6400" dirty="0">
              <a:latin typeface="Times New Roman" panose="02020603050405020304" pitchFamily="18" charset="0"/>
              <a:cs typeface="Times New Roman" panose="02020603050405020304" pitchFamily="18" charset="0"/>
            </a:endParaRPr>
          </a:p>
          <a:p>
            <a:pPr lvl="0"/>
            <a:endParaRPr lang="en-US" sz="6400">
              <a:latin typeface="Times New Roman" panose="02020603050405020304" pitchFamily="18" charset="0"/>
              <a:cs typeface="Times New Roman" panose="02020603050405020304" pitchFamily="18" charset="0"/>
            </a:endParaRPr>
          </a:p>
          <a:p>
            <a:pPr lvl="0"/>
            <a:r>
              <a:rPr lang="en-US" sz="6400">
                <a:latin typeface="Times New Roman" panose="02020603050405020304" pitchFamily="18" charset="0"/>
                <a:cs typeface="Times New Roman" panose="02020603050405020304" pitchFamily="18" charset="0"/>
              </a:rPr>
              <a:t>ILT </a:t>
            </a:r>
            <a:r>
              <a:rPr lang="en-US" sz="6400" dirty="0">
                <a:latin typeface="Times New Roman" panose="02020603050405020304" pitchFamily="18" charset="0"/>
                <a:cs typeface="Times New Roman" panose="02020603050405020304" pitchFamily="18" charset="0"/>
              </a:rPr>
              <a:t>Capstone Courses</a:t>
            </a:r>
          </a:p>
          <a:p>
            <a:pPr lvl="1"/>
            <a:r>
              <a:rPr lang="en-US" sz="6400" dirty="0">
                <a:latin typeface="Times New Roman" panose="02020603050405020304" pitchFamily="18" charset="0"/>
                <a:cs typeface="Times New Roman" panose="02020603050405020304" pitchFamily="18" charset="0"/>
              </a:rPr>
              <a:t>LTED 6943 Internship in Literacy/ Educational Applications of Applied Behavior Analysis </a:t>
            </a:r>
          </a:p>
          <a:p>
            <a:pPr lvl="1"/>
            <a:r>
              <a:rPr lang="en-US" sz="6400" dirty="0">
                <a:latin typeface="Times New Roman" panose="02020603050405020304" pitchFamily="18" charset="0"/>
                <a:cs typeface="Times New Roman" panose="02020603050405020304" pitchFamily="18" charset="0"/>
              </a:rPr>
              <a:t>SPE 6623 Seminar on Current and Critical Issues in Special Education/ Comprehensive Exam (Research Synthesis Paper &amp; Presentation) </a:t>
            </a:r>
          </a:p>
          <a:p>
            <a:pPr lvl="1"/>
            <a:r>
              <a:rPr lang="en-US" sz="6400" dirty="0">
                <a:latin typeface="Times New Roman" panose="02020603050405020304" pitchFamily="18" charset="0"/>
                <a:cs typeface="Times New Roman" panose="02020603050405020304" pitchFamily="18" charset="0"/>
              </a:rPr>
              <a:t>ECE 6653 Action Research in Childhood Settings/Comprehensive Exam (Portfolio) </a:t>
            </a:r>
          </a:p>
          <a:p>
            <a:pPr lvl="1"/>
            <a:r>
              <a:rPr lang="en-US" sz="6400" dirty="0">
                <a:latin typeface="Times New Roman" panose="02020603050405020304" pitchFamily="18" charset="0"/>
                <a:cs typeface="Times New Roman" panose="02020603050405020304" pitchFamily="18" charset="0"/>
              </a:rPr>
              <a:t>CI 6103 Research in Action/ Comprehensive Exam (Portfolio)  </a:t>
            </a:r>
          </a:p>
          <a:p>
            <a:pPr lvl="1"/>
            <a:r>
              <a:rPr lang="en-US" sz="6400" dirty="0">
                <a:latin typeface="Times New Roman" panose="02020603050405020304" pitchFamily="18" charset="0"/>
                <a:cs typeface="Times New Roman" panose="02020603050405020304" pitchFamily="18" charset="0"/>
              </a:rPr>
              <a:t>IST:  Comprehensive Exam    </a:t>
            </a:r>
          </a:p>
          <a:p>
            <a:pPr marL="0" indent="0" fontAlgn="base">
              <a:buNone/>
            </a:pPr>
            <a:r>
              <a:rPr lang="en-US" sz="6400" dirty="0">
                <a:latin typeface="Times New Roman" panose="02020603050405020304" pitchFamily="18" charset="0"/>
                <a:cs typeface="Times New Roman" panose="02020603050405020304" pitchFamily="18" charset="0"/>
              </a:rPr>
              <a:t> </a:t>
            </a:r>
          </a:p>
          <a:p>
            <a:pPr marL="0" indent="0">
              <a:buNone/>
            </a:pPr>
            <a:endParaRPr lang="en-US" sz="6400" u="sng" dirty="0">
              <a:latin typeface="Times New Roman" panose="02020603050405020304" pitchFamily="18" charset="0"/>
              <a:cs typeface="Times New Roman" panose="02020603050405020304" pitchFamily="18" charset="0"/>
            </a:endParaRPr>
          </a:p>
          <a:p>
            <a:pPr marL="0" indent="0">
              <a:buNone/>
            </a:pPr>
            <a:endParaRPr lang="en-US" sz="6400" u="sng" dirty="0">
              <a:latin typeface="Times New Roman" panose="02020603050405020304" pitchFamily="18" charset="0"/>
              <a:cs typeface="Times New Roman" panose="02020603050405020304" pitchFamily="18" charset="0"/>
            </a:endParaRPr>
          </a:p>
          <a:p>
            <a:pPr marL="0" indent="0">
              <a:buNone/>
            </a:pPr>
            <a:endParaRPr lang="en-US" sz="6400" u="sng" dirty="0">
              <a:latin typeface="Times New Roman" panose="02020603050405020304" pitchFamily="18" charset="0"/>
              <a:cs typeface="Times New Roman" panose="02020603050405020304" pitchFamily="18" charset="0"/>
            </a:endParaRPr>
          </a:p>
          <a:p>
            <a:pPr marL="0" indent="0">
              <a:buNone/>
            </a:pPr>
            <a:endParaRPr lang="en-US" sz="6400" u="sng" dirty="0">
              <a:latin typeface="Times New Roman" panose="02020603050405020304" pitchFamily="18" charset="0"/>
              <a:cs typeface="Times New Roman" panose="02020603050405020304" pitchFamily="18" charset="0"/>
            </a:endParaRPr>
          </a:p>
          <a:p>
            <a:pPr marL="0" indent="0">
              <a:buNone/>
            </a:pPr>
            <a:endParaRPr lang="en-US" sz="2600" u="sng"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398661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PP-template.png"/>
          <p:cNvPicPr>
            <a:picLocks noChangeAspect="1"/>
          </p:cNvPicPr>
          <p:nvPr/>
        </p:nvPicPr>
        <p:blipFill>
          <a:blip r:embed="rId2"/>
          <a:stretch>
            <a:fillRect/>
          </a:stretch>
        </p:blipFill>
        <p:spPr>
          <a:xfrm>
            <a:off x="0" y="0"/>
            <a:ext cx="9144000" cy="6858000"/>
          </a:xfrm>
          <a:prstGeom prst="rect">
            <a:avLst/>
          </a:prstGeom>
        </p:spPr>
      </p:pic>
      <p:sp>
        <p:nvSpPr>
          <p:cNvPr id="8" name="Title 7"/>
          <p:cNvSpPr>
            <a:spLocks noGrp="1"/>
          </p:cNvSpPr>
          <p:nvPr>
            <p:ph type="title"/>
          </p:nvPr>
        </p:nvSpPr>
        <p:spPr>
          <a:xfrm>
            <a:off x="457200" y="658220"/>
            <a:ext cx="8229600" cy="759418"/>
          </a:xfrm>
        </p:spPr>
        <p:txBody>
          <a:bodyPr>
            <a:noAutofit/>
          </a:bodyPr>
          <a:lstStyle/>
          <a:p>
            <a:pPr algn="l"/>
            <a:r>
              <a:rPr lang="en-US" sz="3200" dirty="0"/>
              <a:t>Portfolio Key Assignment &amp; Prompt</a:t>
            </a:r>
          </a:p>
        </p:txBody>
      </p:sp>
      <p:sp>
        <p:nvSpPr>
          <p:cNvPr id="9" name="Content Placeholder 8"/>
          <p:cNvSpPr>
            <a:spLocks noGrp="1"/>
          </p:cNvSpPr>
          <p:nvPr>
            <p:ph idx="1"/>
          </p:nvPr>
        </p:nvSpPr>
        <p:spPr>
          <a:xfrm>
            <a:off x="457200" y="1417639"/>
            <a:ext cx="8229600" cy="4571681"/>
          </a:xfrm>
        </p:spPr>
        <p:txBody>
          <a:bodyPr vert="horz" lIns="91440" tIns="45720" rIns="91440" bIns="45720" numCol="1" rtlCol="0" anchor="t">
            <a:normAutofit fontScale="25000" lnSpcReduction="20000"/>
          </a:bodyPr>
          <a:lstStyle/>
          <a:p>
            <a:r>
              <a:rPr lang="en-US" sz="11200" dirty="0">
                <a:latin typeface="Times New Roman" panose="02020603050405020304" pitchFamily="18" charset="0"/>
                <a:cs typeface="Times New Roman" panose="02020603050405020304" pitchFamily="18" charset="0"/>
              </a:rPr>
              <a:t>In their respective benchmark course, candidates and graduates will document their proficiency through critical reflection.</a:t>
            </a:r>
          </a:p>
          <a:p>
            <a:pPr marL="0" indent="0">
              <a:buNone/>
            </a:pPr>
            <a:endParaRPr lang="en-US" sz="11200" dirty="0">
              <a:latin typeface="Times New Roman" panose="02020603050405020304" pitchFamily="18" charset="0"/>
              <a:cs typeface="Times New Roman" panose="02020603050405020304" pitchFamily="18" charset="0"/>
            </a:endParaRPr>
          </a:p>
          <a:p>
            <a:r>
              <a:rPr lang="en-US" sz="11200" i="1" dirty="0">
                <a:latin typeface="Times New Roman" panose="02020603050405020304" pitchFamily="18" charset="0"/>
                <a:cs typeface="Times New Roman" panose="02020603050405020304" pitchFamily="18" charset="0"/>
              </a:rPr>
              <a:t>Critically Reflection Prompt: </a:t>
            </a:r>
          </a:p>
          <a:p>
            <a:pPr lvl="1"/>
            <a:r>
              <a:rPr lang="en-US" sz="11200" b="1" i="1" dirty="0">
                <a:latin typeface="Times New Roman" panose="02020603050405020304" pitchFamily="18" charset="0"/>
                <a:cs typeface="Times New Roman" panose="02020603050405020304" pitchFamily="18" charset="0"/>
              </a:rPr>
              <a:t>How do you demonstrate that you are a culturally efficacious agent of change who is knowledgeable, community-based, and professional?</a:t>
            </a:r>
          </a:p>
          <a:p>
            <a:pPr marL="457200" lvl="1" indent="0">
              <a:buNone/>
            </a:pPr>
            <a:endParaRPr lang="en-US" sz="11200" b="1" i="1" dirty="0">
              <a:latin typeface="Times New Roman" panose="02020603050405020304" pitchFamily="18" charset="0"/>
              <a:cs typeface="Times New Roman" panose="02020603050405020304" pitchFamily="18" charset="0"/>
            </a:endParaRPr>
          </a:p>
          <a:p>
            <a:r>
              <a:rPr lang="en-US" sz="11600" dirty="0">
                <a:latin typeface="Times New Roman" panose="02020603050405020304" pitchFamily="18" charset="0"/>
                <a:cs typeface="Times New Roman" panose="02020603050405020304" pitchFamily="18" charset="0"/>
              </a:rPr>
              <a:t>The following competency rubrics will be used to assess candidate proficiency.</a:t>
            </a:r>
          </a:p>
          <a:p>
            <a:pPr marL="0" indent="0">
              <a:buNone/>
            </a:pPr>
            <a:endParaRPr lang="en-US" sz="11600" dirty="0">
              <a:latin typeface="Times New Roman" panose="02020603050405020304" pitchFamily="18" charset="0"/>
              <a:cs typeface="Times New Roman" panose="02020603050405020304" pitchFamily="18" charset="0"/>
            </a:endParaRPr>
          </a:p>
          <a:p>
            <a:endParaRPr lang="en-US" sz="8000" dirty="0">
              <a:latin typeface="Times New Roman" panose="02020603050405020304" pitchFamily="18" charset="0"/>
              <a:cs typeface="Times New Roman" panose="02020603050405020304" pitchFamily="18" charset="0"/>
            </a:endParaRPr>
          </a:p>
          <a:p>
            <a:pPr marL="0" indent="0" fontAlgn="base">
              <a:buNone/>
            </a:pPr>
            <a:r>
              <a:rPr lang="en-US" sz="8000" dirty="0">
                <a:latin typeface="Times New Roman" panose="02020603050405020304" pitchFamily="18" charset="0"/>
                <a:cs typeface="Times New Roman" panose="02020603050405020304" pitchFamily="18" charset="0"/>
              </a:rPr>
              <a:t> </a:t>
            </a:r>
          </a:p>
          <a:p>
            <a:pPr marL="0" indent="0">
              <a:buNone/>
            </a:pPr>
            <a:endParaRPr lang="en-US" sz="8000" u="sng" dirty="0">
              <a:latin typeface="Times New Roman" panose="02020603050405020304" pitchFamily="18" charset="0"/>
              <a:cs typeface="Times New Roman" panose="02020603050405020304" pitchFamily="18" charset="0"/>
            </a:endParaRPr>
          </a:p>
          <a:p>
            <a:pPr marL="0" indent="0">
              <a:buNone/>
            </a:pPr>
            <a:endParaRPr lang="en-US" sz="8000" u="sng" dirty="0">
              <a:latin typeface="Times New Roman" panose="02020603050405020304" pitchFamily="18" charset="0"/>
              <a:cs typeface="Times New Roman" panose="02020603050405020304" pitchFamily="18" charset="0"/>
            </a:endParaRPr>
          </a:p>
          <a:p>
            <a:pPr marL="0" indent="0">
              <a:buNone/>
            </a:pPr>
            <a:endParaRPr lang="en-US" sz="8000" u="sng" dirty="0">
              <a:latin typeface="Times New Roman" panose="02020603050405020304" pitchFamily="18" charset="0"/>
              <a:cs typeface="Times New Roman" panose="02020603050405020304" pitchFamily="18" charset="0"/>
            </a:endParaRPr>
          </a:p>
          <a:p>
            <a:pPr marL="0" indent="0">
              <a:buNone/>
            </a:pPr>
            <a:endParaRPr lang="en-US" sz="8000" u="sng" dirty="0">
              <a:latin typeface="Times New Roman" panose="02020603050405020304" pitchFamily="18" charset="0"/>
              <a:cs typeface="Times New Roman" panose="02020603050405020304" pitchFamily="18" charset="0"/>
            </a:endParaRPr>
          </a:p>
          <a:p>
            <a:pPr marL="0" indent="0">
              <a:buNone/>
            </a:pPr>
            <a:endParaRPr lang="en-US" sz="2600" u="sng"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674216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PP-template.png"/>
          <p:cNvPicPr>
            <a:picLocks noChangeAspect="1"/>
          </p:cNvPicPr>
          <p:nvPr/>
        </p:nvPicPr>
        <p:blipFill>
          <a:blip r:embed="rId2"/>
          <a:stretch>
            <a:fillRect/>
          </a:stretch>
        </p:blipFill>
        <p:spPr>
          <a:xfrm>
            <a:off x="0" y="0"/>
            <a:ext cx="9144000" cy="6858000"/>
          </a:xfrm>
          <a:prstGeom prst="rect">
            <a:avLst/>
          </a:prstGeom>
        </p:spPr>
      </p:pic>
      <p:sp>
        <p:nvSpPr>
          <p:cNvPr id="8" name="Title 7"/>
          <p:cNvSpPr>
            <a:spLocks noGrp="1"/>
          </p:cNvSpPr>
          <p:nvPr>
            <p:ph type="title"/>
          </p:nvPr>
        </p:nvSpPr>
        <p:spPr>
          <a:xfrm>
            <a:off x="457200" y="514142"/>
            <a:ext cx="8229600" cy="663724"/>
          </a:xfrm>
        </p:spPr>
        <p:txBody>
          <a:bodyPr>
            <a:normAutofit fontScale="90000"/>
          </a:bodyPr>
          <a:lstStyle/>
          <a:p>
            <a:r>
              <a:rPr lang="en-US" dirty="0"/>
              <a:t>Knowledgeable </a:t>
            </a:r>
          </a:p>
        </p:txBody>
      </p:sp>
      <p:graphicFrame>
        <p:nvGraphicFramePr>
          <p:cNvPr id="16" name="Content Placeholder 15">
            <a:extLst>
              <a:ext uri="{FF2B5EF4-FFF2-40B4-BE49-F238E27FC236}">
                <a16:creationId xmlns:a16="http://schemas.microsoft.com/office/drawing/2014/main" id="{9433DC72-8920-3643-86EC-1ED9BDF10976}"/>
              </a:ext>
            </a:extLst>
          </p:cNvPr>
          <p:cNvGraphicFramePr>
            <a:graphicFrameLocks noGrp="1"/>
          </p:cNvGraphicFramePr>
          <p:nvPr>
            <p:ph idx="1"/>
            <p:extLst>
              <p:ext uri="{D42A27DB-BD31-4B8C-83A1-F6EECF244321}">
                <p14:modId xmlns:p14="http://schemas.microsoft.com/office/powerpoint/2010/main" val="907194743"/>
              </p:ext>
            </p:extLst>
          </p:nvPr>
        </p:nvGraphicFramePr>
        <p:xfrm>
          <a:off x="568842" y="1177866"/>
          <a:ext cx="8229600" cy="5205612"/>
        </p:xfrm>
        <a:graphic>
          <a:graphicData uri="http://schemas.openxmlformats.org/drawingml/2006/table">
            <a:tbl>
              <a:tblPr firstRow="1" bandRow="1">
                <a:tableStyleId>{5C22544A-7EE6-4342-B048-85BDC9FD1C3A}</a:tableStyleId>
              </a:tblPr>
              <a:tblGrid>
                <a:gridCol w="2057400">
                  <a:extLst>
                    <a:ext uri="{9D8B030D-6E8A-4147-A177-3AD203B41FA5}">
                      <a16:colId xmlns:a16="http://schemas.microsoft.com/office/drawing/2014/main" val="4277721966"/>
                    </a:ext>
                  </a:extLst>
                </a:gridCol>
                <a:gridCol w="2057400">
                  <a:extLst>
                    <a:ext uri="{9D8B030D-6E8A-4147-A177-3AD203B41FA5}">
                      <a16:colId xmlns:a16="http://schemas.microsoft.com/office/drawing/2014/main" val="243340638"/>
                    </a:ext>
                  </a:extLst>
                </a:gridCol>
                <a:gridCol w="2057400">
                  <a:extLst>
                    <a:ext uri="{9D8B030D-6E8A-4147-A177-3AD203B41FA5}">
                      <a16:colId xmlns:a16="http://schemas.microsoft.com/office/drawing/2014/main" val="2472352227"/>
                    </a:ext>
                  </a:extLst>
                </a:gridCol>
                <a:gridCol w="2057400">
                  <a:extLst>
                    <a:ext uri="{9D8B030D-6E8A-4147-A177-3AD203B41FA5}">
                      <a16:colId xmlns:a16="http://schemas.microsoft.com/office/drawing/2014/main" val="1834387819"/>
                    </a:ext>
                  </a:extLst>
                </a:gridCol>
              </a:tblGrid>
              <a:tr h="532211">
                <a:tc>
                  <a:txBody>
                    <a:bodyPr/>
                    <a:lstStyle/>
                    <a:p>
                      <a:r>
                        <a:rPr lang="en-US" sz="1000" dirty="0"/>
                        <a:t>Domain </a:t>
                      </a:r>
                      <a:endParaRPr lang="en-US" sz="1000" dirty="0">
                        <a:latin typeface="Times New Roman" panose="02020603050405020304" pitchFamily="18" charset="0"/>
                        <a:cs typeface="Times New Roman" panose="02020603050405020304" pitchFamily="18" charset="0"/>
                      </a:endParaRPr>
                    </a:p>
                  </a:txBody>
                  <a:tcPr/>
                </a:tc>
                <a:tc>
                  <a:txBody>
                    <a:bodyPr/>
                    <a:lstStyle/>
                    <a:p>
                      <a:r>
                        <a:rPr lang="en-US" sz="1000" u="none" strike="noStrike" kern="1200" dirty="0">
                          <a:effectLst/>
                        </a:rPr>
                        <a:t>Program demonstrates that candidate exceeds competency  </a:t>
                      </a:r>
                      <a:endParaRPr lang="en-US" sz="1000" dirty="0">
                        <a:latin typeface="Times New Roman" panose="02020603050405020304" pitchFamily="18" charset="0"/>
                        <a:cs typeface="Times New Roman" panose="02020603050405020304" pitchFamily="18" charset="0"/>
                      </a:endParaRPr>
                    </a:p>
                  </a:txBody>
                  <a:tcPr/>
                </a:tc>
                <a:tc>
                  <a:txBody>
                    <a:bodyPr/>
                    <a:lstStyle/>
                    <a:p>
                      <a:r>
                        <a:rPr lang="en-US" sz="1000" u="none" strike="noStrike" kern="1200" dirty="0">
                          <a:effectLst/>
                        </a:rPr>
                        <a:t> Program demonstrates that candidate meets competency   </a:t>
                      </a:r>
                      <a:endParaRPr lang="en-US" sz="1000" dirty="0">
                        <a:latin typeface="Times New Roman" panose="02020603050405020304" pitchFamily="18" charset="0"/>
                        <a:cs typeface="Times New Roman" panose="02020603050405020304" pitchFamily="18" charset="0"/>
                      </a:endParaRPr>
                    </a:p>
                  </a:txBody>
                  <a:tcPr/>
                </a:tc>
                <a:tc>
                  <a:txBody>
                    <a:bodyPr/>
                    <a:lstStyle/>
                    <a:p>
                      <a:r>
                        <a:rPr lang="en-US" sz="1000" u="none" strike="noStrike" kern="1200" dirty="0">
                          <a:effectLst/>
                        </a:rPr>
                        <a:t> Program demonstrates that candidate approaches competency  </a:t>
                      </a:r>
                      <a:endParaRPr lang="en-US" sz="10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34839423"/>
                  </a:ext>
                </a:extLst>
              </a:tr>
              <a:tr h="830249">
                <a:tc>
                  <a:txBody>
                    <a:bodyPr/>
                    <a:lstStyle/>
                    <a:p>
                      <a:r>
                        <a:rPr lang="en-US" sz="1000" u="none" strike="noStrike" kern="1200" dirty="0">
                          <a:effectLst/>
                        </a:rPr>
                        <a:t>Demonstrating Knowledge of Equity </a:t>
                      </a:r>
                      <a:endParaRPr lang="en-US" sz="1000" dirty="0">
                        <a:latin typeface="Times New Roman" panose="02020603050405020304" pitchFamily="18" charset="0"/>
                        <a:cs typeface="Times New Roman" panose="02020603050405020304" pitchFamily="18" charset="0"/>
                      </a:endParaRPr>
                    </a:p>
                  </a:txBody>
                  <a:tcPr/>
                </a:tc>
                <a:tc>
                  <a:txBody>
                    <a:bodyPr/>
                    <a:lstStyle/>
                    <a:p>
                      <a:r>
                        <a:rPr lang="en-US" sz="1000" u="none" strike="noStrike" kern="1200" dirty="0">
                          <a:effectLst/>
                        </a:rPr>
                        <a:t>Programs support candidates to have a complete and consistent knowledge base about equity with respect to their fields.  </a:t>
                      </a:r>
                      <a:endParaRPr lang="en-US" sz="1000" dirty="0">
                        <a:latin typeface="Times New Roman" panose="02020603050405020304" pitchFamily="18" charset="0"/>
                        <a:cs typeface="Times New Roman" panose="02020603050405020304" pitchFamily="18" charset="0"/>
                      </a:endParaRPr>
                    </a:p>
                  </a:txBody>
                  <a:tcPr/>
                </a:tc>
                <a:tc>
                  <a:txBody>
                    <a:bodyPr/>
                    <a:lstStyle/>
                    <a:p>
                      <a:r>
                        <a:rPr lang="en-US" sz="1000" u="none" strike="noStrike" kern="1200" dirty="0">
                          <a:effectLst/>
                        </a:rPr>
                        <a:t>Programs support candidates to have a complete or a consistent knowledge base about equity with respect to their fields.  </a:t>
                      </a:r>
                      <a:endParaRPr lang="en-US" sz="1000" dirty="0">
                        <a:latin typeface="Times New Roman" panose="02020603050405020304" pitchFamily="18" charset="0"/>
                        <a:cs typeface="Times New Roman" panose="02020603050405020304" pitchFamily="18" charset="0"/>
                      </a:endParaRPr>
                    </a:p>
                  </a:txBody>
                  <a:tcPr/>
                </a:tc>
                <a:tc>
                  <a:txBody>
                    <a:bodyPr/>
                    <a:lstStyle/>
                    <a:p>
                      <a:r>
                        <a:rPr lang="en-US" sz="1000" u="none" strike="noStrike" kern="1200" dirty="0">
                          <a:effectLst/>
                        </a:rPr>
                        <a:t>Programs do not support candidates to have a complete or consistent knowledge base about equity with respect to their fields. </a:t>
                      </a:r>
                      <a:endParaRPr lang="en-US" sz="10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942436750"/>
                  </a:ext>
                </a:extLst>
              </a:tr>
              <a:tr h="1128287">
                <a:tc>
                  <a:txBody>
                    <a:bodyPr/>
                    <a:lstStyle/>
                    <a:p>
                      <a:r>
                        <a:rPr lang="en-US" sz="1000" u="none" strike="noStrike" kern="1200" dirty="0">
                          <a:effectLst/>
                        </a:rPr>
                        <a:t>Demonstrating Knowledge of Partnerships </a:t>
                      </a:r>
                      <a:endParaRPr lang="en-US" sz="1000" dirty="0">
                        <a:latin typeface="Times New Roman" panose="02020603050405020304" pitchFamily="18" charset="0"/>
                        <a:cs typeface="Times New Roman" panose="02020603050405020304" pitchFamily="18" charset="0"/>
                      </a:endParaRPr>
                    </a:p>
                  </a:txBody>
                  <a:tcPr/>
                </a:tc>
                <a:tc>
                  <a:txBody>
                    <a:bodyPr/>
                    <a:lstStyle/>
                    <a:p>
                      <a:pPr rtl="0" fontAlgn="base"/>
                      <a:r>
                        <a:rPr lang="en-US" sz="1000" u="none" strike="noStrike" kern="1200" dirty="0">
                          <a:effectLst/>
                        </a:rPr>
                        <a:t>Programs support candidates to </a:t>
                      </a:r>
                    </a:p>
                    <a:p>
                      <a:pPr rtl="0" fontAlgn="base"/>
                      <a:r>
                        <a:rPr lang="en-US" sz="1000" u="none" strike="noStrike" kern="1200" dirty="0">
                          <a:effectLst/>
                        </a:rPr>
                        <a:t>have a complete and consistent knowledge base about partnerships</a:t>
                      </a:r>
                      <a:r>
                        <a:rPr lang="en-US" sz="1000" u="none" strike="noStrike" kern="1200" baseline="0" dirty="0">
                          <a:effectLst/>
                        </a:rPr>
                        <a:t> </a:t>
                      </a:r>
                      <a:r>
                        <a:rPr lang="en-US" sz="1000" u="none" strike="noStrike" kern="1200" dirty="0">
                          <a:effectLst/>
                        </a:rPr>
                        <a:t>with respect to their fields. </a:t>
                      </a:r>
                    </a:p>
                    <a:p>
                      <a:endParaRPr lang="en-US" sz="1000" dirty="0">
                        <a:latin typeface="Times New Roman" panose="02020603050405020304" pitchFamily="18" charset="0"/>
                        <a:cs typeface="Times New Roman" panose="02020603050405020304" pitchFamily="18" charset="0"/>
                      </a:endParaRPr>
                    </a:p>
                  </a:txBody>
                  <a:tcPr/>
                </a:tc>
                <a:tc>
                  <a:txBody>
                    <a:bodyPr/>
                    <a:lstStyle/>
                    <a:p>
                      <a:r>
                        <a:rPr lang="en-US" sz="1000" u="none" strike="noStrike" kern="1200" dirty="0">
                          <a:effectLst/>
                        </a:rPr>
                        <a:t>Programs support candidates to have a complete or a consistent  knowledge base about partnerships with respect to their fields. </a:t>
                      </a:r>
                      <a:endParaRPr lang="en-US" sz="1000" dirty="0">
                        <a:latin typeface="Times New Roman" panose="02020603050405020304" pitchFamily="18" charset="0"/>
                        <a:cs typeface="Times New Roman" panose="02020603050405020304" pitchFamily="18" charset="0"/>
                      </a:endParaRPr>
                    </a:p>
                  </a:txBody>
                  <a:tcPr/>
                </a:tc>
                <a:tc>
                  <a:txBody>
                    <a:bodyPr/>
                    <a:lstStyle/>
                    <a:p>
                      <a:r>
                        <a:rPr lang="en-US" sz="1000" u="none" strike="noStrike" kern="1200" dirty="0">
                          <a:effectLst/>
                        </a:rPr>
                        <a:t>Programs do not support candidates to have a complete or consistent knowledge base about partnerships with respect to their fields. </a:t>
                      </a:r>
                      <a:endParaRPr lang="en-US" sz="10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367987107"/>
                  </a:ext>
                </a:extLst>
              </a:tr>
              <a:tr h="1114094">
                <a:tc>
                  <a:txBody>
                    <a:bodyPr/>
                    <a:lstStyle/>
                    <a:p>
                      <a:r>
                        <a:rPr lang="en-US" sz="1000" u="none" strike="noStrike" kern="1200" dirty="0">
                          <a:effectLst/>
                        </a:rPr>
                        <a:t>Demonstrating Knowledge of Technology </a:t>
                      </a:r>
                      <a:endParaRPr lang="en-US" sz="1000" dirty="0">
                        <a:latin typeface="Times New Roman" panose="02020603050405020304" pitchFamily="18" charset="0"/>
                        <a:cs typeface="Times New Roman" panose="02020603050405020304" pitchFamily="18" charset="0"/>
                      </a:endParaRPr>
                    </a:p>
                  </a:txBody>
                  <a:tcPr/>
                </a:tc>
                <a:tc>
                  <a:txBody>
                    <a:bodyPr/>
                    <a:lstStyle/>
                    <a:p>
                      <a:pPr rtl="0" fontAlgn="base"/>
                      <a:r>
                        <a:rPr lang="en-US" sz="1000" u="none" strike="noStrike" kern="1200" dirty="0">
                          <a:effectLst/>
                        </a:rPr>
                        <a:t>Programs support candidates to have a complete and consistent knowledge base about technology with respect to their fields. </a:t>
                      </a:r>
                    </a:p>
                    <a:p>
                      <a:endParaRPr lang="en-US" sz="1000" dirty="0">
                        <a:latin typeface="Times New Roman" panose="02020603050405020304" pitchFamily="18" charset="0"/>
                        <a:cs typeface="Times New Roman" panose="02020603050405020304" pitchFamily="18" charset="0"/>
                      </a:endParaRPr>
                    </a:p>
                  </a:txBody>
                  <a:tcPr/>
                </a:tc>
                <a:tc>
                  <a:txBody>
                    <a:bodyPr/>
                    <a:lstStyle/>
                    <a:p>
                      <a:r>
                        <a:rPr lang="en-US" sz="1000" u="none" strike="noStrike" kern="1200" dirty="0">
                          <a:effectLst/>
                        </a:rPr>
                        <a:t>Programs support candidates to have a complete or a consistent knowledge base about technology with respect to their fields. </a:t>
                      </a:r>
                      <a:endParaRPr lang="en-US" sz="1000" dirty="0">
                        <a:latin typeface="Times New Roman" panose="02020603050405020304" pitchFamily="18" charset="0"/>
                        <a:cs typeface="Times New Roman" panose="02020603050405020304" pitchFamily="18" charset="0"/>
                      </a:endParaRPr>
                    </a:p>
                  </a:txBody>
                  <a:tcPr/>
                </a:tc>
                <a:tc>
                  <a:txBody>
                    <a:bodyPr/>
                    <a:lstStyle/>
                    <a:p>
                      <a:r>
                        <a:rPr lang="en-US" sz="1000" u="none" strike="noStrike" kern="1200" dirty="0">
                          <a:effectLst/>
                        </a:rPr>
                        <a:t>Programs do not support candidates to have a complete or consistent knowledge base about technology with respect to their fields. </a:t>
                      </a:r>
                      <a:endParaRPr lang="en-US" sz="10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237518325"/>
                  </a:ext>
                </a:extLst>
              </a:tr>
              <a:tr h="1561151">
                <a:tc>
                  <a:txBody>
                    <a:bodyPr/>
                    <a:lstStyle/>
                    <a:p>
                      <a:r>
                        <a:rPr lang="en-US" sz="1000" u="none" strike="noStrike" kern="1200" dirty="0">
                          <a:effectLst/>
                        </a:rPr>
                        <a:t>Demonstrating Disciplinary Theories, Concepts, Skills, and Dispositions through Praxis and Application </a:t>
                      </a:r>
                      <a:endParaRPr lang="en-US" sz="1000" dirty="0">
                        <a:latin typeface="Times New Roman" panose="02020603050405020304" pitchFamily="18" charset="0"/>
                        <a:cs typeface="Times New Roman" panose="02020603050405020304" pitchFamily="18" charset="0"/>
                      </a:endParaRPr>
                    </a:p>
                  </a:txBody>
                  <a:tcPr/>
                </a:tc>
                <a:tc>
                  <a:txBody>
                    <a:bodyPr/>
                    <a:lstStyle/>
                    <a:p>
                      <a:pPr rtl="0" fontAlgn="base"/>
                      <a:r>
                        <a:rPr lang="en-US" sz="1000" u="none" strike="noStrike" kern="1200" dirty="0">
                          <a:effectLst/>
                        </a:rPr>
                        <a:t>Programs support candidates to have a complete and consistent knowledge base about disciplinary theories, concepts, skills, and dispositions through praxis and application with respect to their fields. </a:t>
                      </a:r>
                    </a:p>
                    <a:p>
                      <a:endParaRPr lang="en-US" sz="1000" dirty="0">
                        <a:latin typeface="Times New Roman" panose="02020603050405020304" pitchFamily="18" charset="0"/>
                        <a:cs typeface="Times New Roman" panose="02020603050405020304" pitchFamily="18" charset="0"/>
                      </a:endParaRPr>
                    </a:p>
                  </a:txBody>
                  <a:tcPr/>
                </a:tc>
                <a:tc>
                  <a:txBody>
                    <a:bodyPr/>
                    <a:lstStyle/>
                    <a:p>
                      <a:pPr rtl="0" fontAlgn="base"/>
                      <a:r>
                        <a:rPr lang="en-US" sz="1000" u="none" strike="noStrike" kern="1200" dirty="0">
                          <a:effectLst/>
                        </a:rPr>
                        <a:t>Programs support candidates to have a complete or consistent knowledge base about disciplinary theories, concepts, skills, and dispositions through praxis and application with respect to their fields. </a:t>
                      </a:r>
                    </a:p>
                    <a:p>
                      <a:endParaRPr lang="en-US" sz="1000" dirty="0">
                        <a:latin typeface="Times New Roman" panose="02020603050405020304" pitchFamily="18" charset="0"/>
                        <a:cs typeface="Times New Roman" panose="02020603050405020304" pitchFamily="18" charset="0"/>
                      </a:endParaRPr>
                    </a:p>
                  </a:txBody>
                  <a:tcPr/>
                </a:tc>
                <a:tc>
                  <a:txBody>
                    <a:bodyPr/>
                    <a:lstStyle/>
                    <a:p>
                      <a:r>
                        <a:rPr lang="en-US" sz="1000" u="none" strike="noStrike" kern="1200" dirty="0">
                          <a:effectLst/>
                        </a:rPr>
                        <a:t>Programs do not support candidates to have a complete or consistent knowledge base about disciplinary theories, concepts, skills, and dispositions through praxis and application with respect to their fields. </a:t>
                      </a:r>
                      <a:endParaRPr lang="en-US" sz="10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239910961"/>
                  </a:ext>
                </a:extLst>
              </a:tr>
            </a:tbl>
          </a:graphicData>
        </a:graphic>
      </p:graphicFrame>
    </p:spTree>
    <p:extLst>
      <p:ext uri="{BB962C8B-B14F-4D97-AF65-F5344CB8AC3E}">
        <p14:creationId xmlns:p14="http://schemas.microsoft.com/office/powerpoint/2010/main" val="25696607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PP-template.png"/>
          <p:cNvPicPr>
            <a:picLocks noChangeAspect="1"/>
          </p:cNvPicPr>
          <p:nvPr/>
        </p:nvPicPr>
        <p:blipFill>
          <a:blip r:embed="rId2"/>
          <a:stretch>
            <a:fillRect/>
          </a:stretch>
        </p:blipFill>
        <p:spPr>
          <a:xfrm>
            <a:off x="0" y="0"/>
            <a:ext cx="9144000" cy="6858000"/>
          </a:xfrm>
          <a:prstGeom prst="rect">
            <a:avLst/>
          </a:prstGeom>
        </p:spPr>
      </p:pic>
      <p:sp>
        <p:nvSpPr>
          <p:cNvPr id="8" name="Title 7"/>
          <p:cNvSpPr>
            <a:spLocks noGrp="1"/>
          </p:cNvSpPr>
          <p:nvPr>
            <p:ph type="title"/>
          </p:nvPr>
        </p:nvSpPr>
        <p:spPr>
          <a:xfrm>
            <a:off x="457200" y="658220"/>
            <a:ext cx="8229600" cy="759418"/>
          </a:xfrm>
        </p:spPr>
        <p:txBody>
          <a:bodyPr>
            <a:normAutofit fontScale="90000"/>
          </a:bodyPr>
          <a:lstStyle/>
          <a:p>
            <a:r>
              <a:rPr lang="en-US" dirty="0"/>
              <a:t>Community-Based </a:t>
            </a:r>
          </a:p>
        </p:txBody>
      </p:sp>
      <p:graphicFrame>
        <p:nvGraphicFramePr>
          <p:cNvPr id="2" name="Content Placeholder 1">
            <a:extLst>
              <a:ext uri="{FF2B5EF4-FFF2-40B4-BE49-F238E27FC236}">
                <a16:creationId xmlns:a16="http://schemas.microsoft.com/office/drawing/2014/main" id="{8677CD54-A1F4-554C-8788-CF5D172A3456}"/>
              </a:ext>
            </a:extLst>
          </p:cNvPr>
          <p:cNvGraphicFramePr>
            <a:graphicFrameLocks noGrp="1"/>
          </p:cNvGraphicFramePr>
          <p:nvPr>
            <p:ph idx="1"/>
            <p:extLst>
              <p:ext uri="{D42A27DB-BD31-4B8C-83A1-F6EECF244321}">
                <p14:modId xmlns:p14="http://schemas.microsoft.com/office/powerpoint/2010/main" val="3659356129"/>
              </p:ext>
            </p:extLst>
          </p:nvPr>
        </p:nvGraphicFramePr>
        <p:xfrm>
          <a:off x="457200" y="1417638"/>
          <a:ext cx="8229600" cy="4887469"/>
        </p:xfrm>
        <a:graphic>
          <a:graphicData uri="http://schemas.openxmlformats.org/drawingml/2006/table">
            <a:tbl>
              <a:tblPr firstRow="1" bandRow="1">
                <a:tableStyleId>{5C22544A-7EE6-4342-B048-85BDC9FD1C3A}</a:tableStyleId>
              </a:tblPr>
              <a:tblGrid>
                <a:gridCol w="2057400">
                  <a:extLst>
                    <a:ext uri="{9D8B030D-6E8A-4147-A177-3AD203B41FA5}">
                      <a16:colId xmlns:a16="http://schemas.microsoft.com/office/drawing/2014/main" val="1929450483"/>
                    </a:ext>
                  </a:extLst>
                </a:gridCol>
                <a:gridCol w="2057400">
                  <a:extLst>
                    <a:ext uri="{9D8B030D-6E8A-4147-A177-3AD203B41FA5}">
                      <a16:colId xmlns:a16="http://schemas.microsoft.com/office/drawing/2014/main" val="2183035402"/>
                    </a:ext>
                  </a:extLst>
                </a:gridCol>
                <a:gridCol w="2057400">
                  <a:extLst>
                    <a:ext uri="{9D8B030D-6E8A-4147-A177-3AD203B41FA5}">
                      <a16:colId xmlns:a16="http://schemas.microsoft.com/office/drawing/2014/main" val="1885073095"/>
                    </a:ext>
                  </a:extLst>
                </a:gridCol>
                <a:gridCol w="2057400">
                  <a:extLst>
                    <a:ext uri="{9D8B030D-6E8A-4147-A177-3AD203B41FA5}">
                      <a16:colId xmlns:a16="http://schemas.microsoft.com/office/drawing/2014/main" val="1178269292"/>
                    </a:ext>
                  </a:extLst>
                </a:gridCol>
              </a:tblGrid>
              <a:tr h="620695">
                <a:tc>
                  <a:txBody>
                    <a:bodyPr/>
                    <a:lstStyle/>
                    <a:p>
                      <a:r>
                        <a:rPr lang="en-US" sz="1100" dirty="0">
                          <a:latin typeface="Times New Roman" panose="02020603050405020304" pitchFamily="18" charset="0"/>
                          <a:cs typeface="Times New Roman" panose="02020603050405020304" pitchFamily="18" charset="0"/>
                        </a:rPr>
                        <a:t>Domain </a:t>
                      </a:r>
                    </a:p>
                  </a:txBody>
                  <a:tcPr/>
                </a:tc>
                <a:tc>
                  <a:txBody>
                    <a:bodyPr/>
                    <a:lstStyle/>
                    <a:p>
                      <a:r>
                        <a:rPr lang="en-US" sz="1100" b="1" i="0" u="none" strike="noStrike" kern="1200" dirty="0">
                          <a:solidFill>
                            <a:schemeClr val="lt1"/>
                          </a:solidFill>
                          <a:effectLst/>
                          <a:latin typeface="Times New Roman" panose="02020603050405020304" pitchFamily="18" charset="0"/>
                          <a:ea typeface="+mn-ea"/>
                          <a:cs typeface="Times New Roman" panose="02020603050405020304" pitchFamily="18" charset="0"/>
                        </a:rPr>
                        <a:t> Program demonstrates that candidate exceeds competency </a:t>
                      </a:r>
                      <a:r>
                        <a:rPr lang="en-US" sz="1100" b="0" i="0" u="none" strike="noStrike" kern="1200" dirty="0">
                          <a:solidFill>
                            <a:schemeClr val="lt1"/>
                          </a:solidFill>
                          <a:effectLst/>
                          <a:latin typeface="Times New Roman" panose="02020603050405020304" pitchFamily="18" charset="0"/>
                          <a:ea typeface="+mn-ea"/>
                          <a:cs typeface="Times New Roman" panose="02020603050405020304" pitchFamily="18" charset="0"/>
                        </a:rPr>
                        <a:t> </a:t>
                      </a:r>
                      <a:endParaRPr lang="en-US" sz="1100" dirty="0">
                        <a:latin typeface="Times New Roman" panose="02020603050405020304" pitchFamily="18" charset="0"/>
                        <a:cs typeface="Times New Roman" panose="02020603050405020304" pitchFamily="18" charset="0"/>
                      </a:endParaRPr>
                    </a:p>
                  </a:txBody>
                  <a:tcPr/>
                </a:tc>
                <a:tc>
                  <a:txBody>
                    <a:bodyPr/>
                    <a:lstStyle/>
                    <a:p>
                      <a:r>
                        <a:rPr lang="en-US" sz="1100" b="1" i="0" u="none" strike="noStrike" kern="1200" dirty="0">
                          <a:solidFill>
                            <a:schemeClr val="lt1"/>
                          </a:solidFill>
                          <a:effectLst/>
                          <a:latin typeface="Times New Roman" panose="02020603050405020304" pitchFamily="18" charset="0"/>
                          <a:ea typeface="+mn-ea"/>
                          <a:cs typeface="Times New Roman" panose="02020603050405020304" pitchFamily="18" charset="0"/>
                        </a:rPr>
                        <a:t> Program demonstrates that candidate meets competency </a:t>
                      </a:r>
                      <a:r>
                        <a:rPr lang="en-US" sz="1100" b="0" i="0" u="none" strike="noStrike" kern="1200" dirty="0">
                          <a:solidFill>
                            <a:schemeClr val="lt1"/>
                          </a:solidFill>
                          <a:effectLst/>
                          <a:latin typeface="Times New Roman" panose="02020603050405020304" pitchFamily="18" charset="0"/>
                          <a:ea typeface="+mn-ea"/>
                          <a:cs typeface="Times New Roman" panose="02020603050405020304" pitchFamily="18" charset="0"/>
                        </a:rPr>
                        <a:t> </a:t>
                      </a:r>
                      <a:endParaRPr lang="en-US" sz="1100" dirty="0">
                        <a:latin typeface="Times New Roman" panose="02020603050405020304" pitchFamily="18" charset="0"/>
                        <a:cs typeface="Times New Roman" panose="02020603050405020304" pitchFamily="18" charset="0"/>
                      </a:endParaRPr>
                    </a:p>
                  </a:txBody>
                  <a:tcPr/>
                </a:tc>
                <a:tc>
                  <a:txBody>
                    <a:bodyPr/>
                    <a:lstStyle/>
                    <a:p>
                      <a:r>
                        <a:rPr lang="en-US" sz="1100" b="1" i="0" u="none" strike="noStrike" kern="1200" dirty="0">
                          <a:solidFill>
                            <a:schemeClr val="lt1"/>
                          </a:solidFill>
                          <a:effectLst/>
                          <a:latin typeface="Times New Roman" panose="02020603050405020304" pitchFamily="18" charset="0"/>
                          <a:ea typeface="+mn-ea"/>
                          <a:cs typeface="Times New Roman" panose="02020603050405020304" pitchFamily="18" charset="0"/>
                        </a:rPr>
                        <a:t>Program demonstrates that candidate approaches competency </a:t>
                      </a:r>
                      <a:endParaRPr lang="en-US" sz="11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638448771"/>
                  </a:ext>
                </a:extLst>
              </a:tr>
              <a:tr h="1749510">
                <a:tc>
                  <a:txBody>
                    <a:bodyPr/>
                    <a:lstStyle/>
                    <a:p>
                      <a:pPr rtl="0" fontAlgn="base"/>
                      <a:r>
                        <a:rPr lang="en-US" sz="1100" b="1" i="0" u="none" strike="noStrike" kern="1200" dirty="0">
                          <a:solidFill>
                            <a:schemeClr val="dk1"/>
                          </a:solidFill>
                          <a:effectLst/>
                          <a:latin typeface="Times New Roman" panose="02020603050405020304" pitchFamily="18" charset="0"/>
                          <a:ea typeface="+mn-ea"/>
                          <a:cs typeface="Times New Roman" panose="02020603050405020304" pitchFamily="18" charset="0"/>
                        </a:rPr>
                        <a:t>Community Building </a:t>
                      </a:r>
                      <a:r>
                        <a:rPr lang="en-US" sz="1100" b="0" i="0" u="none" strike="noStrike" kern="1200" dirty="0">
                          <a:solidFill>
                            <a:schemeClr val="dk1"/>
                          </a:solidFill>
                          <a:effectLst/>
                          <a:latin typeface="Times New Roman" panose="02020603050405020304" pitchFamily="18" charset="0"/>
                          <a:ea typeface="+mn-ea"/>
                          <a:cs typeface="Times New Roman" panose="02020603050405020304" pitchFamily="18" charset="0"/>
                        </a:rPr>
                        <a:t> </a:t>
                      </a:r>
                    </a:p>
                    <a:p>
                      <a:pPr rtl="0" fontAlgn="base"/>
                      <a:r>
                        <a:rPr lang="en-US" sz="1100" b="0" i="0" u="none" strike="noStrike" kern="1200" dirty="0">
                          <a:solidFill>
                            <a:schemeClr val="dk1"/>
                          </a:solidFill>
                          <a:effectLst/>
                          <a:latin typeface="Times New Roman" panose="02020603050405020304" pitchFamily="18" charset="0"/>
                          <a:ea typeface="+mn-ea"/>
                          <a:cs typeface="Times New Roman" panose="02020603050405020304" pitchFamily="18" charset="0"/>
                        </a:rPr>
                        <a:t> </a:t>
                      </a:r>
                    </a:p>
                    <a:p>
                      <a:endParaRPr lang="en-US" sz="1100" dirty="0">
                        <a:latin typeface="Times New Roman" panose="02020603050405020304" pitchFamily="18" charset="0"/>
                        <a:cs typeface="Times New Roman" panose="02020603050405020304" pitchFamily="18" charset="0"/>
                      </a:endParaRPr>
                    </a:p>
                  </a:txBody>
                  <a:tcPr/>
                </a:tc>
                <a:tc>
                  <a:txBody>
                    <a:bodyPr/>
                    <a:lstStyle/>
                    <a:p>
                      <a:r>
                        <a:rPr lang="en-US" sz="1100" b="0" i="0" u="none" strike="noStrike" kern="1200" dirty="0">
                          <a:solidFill>
                            <a:schemeClr val="dk1"/>
                          </a:solidFill>
                          <a:effectLst/>
                          <a:latin typeface="Times New Roman" panose="02020603050405020304" pitchFamily="18" charset="0"/>
                          <a:ea typeface="+mn-ea"/>
                          <a:cs typeface="Times New Roman" panose="02020603050405020304" pitchFamily="18" charset="0"/>
                        </a:rPr>
                        <a:t>Program supports candidates’ development in employing all aspects of a community-based philosophy; employs active listening and observable  language that affirms community building and participation </a:t>
                      </a:r>
                      <a:endParaRPr lang="en-US" sz="1100" dirty="0">
                        <a:latin typeface="Times New Roman" panose="02020603050405020304" pitchFamily="18" charset="0"/>
                        <a:cs typeface="Times New Roman" panose="02020603050405020304" pitchFamily="18" charset="0"/>
                      </a:endParaRPr>
                    </a:p>
                  </a:txBody>
                  <a:tcPr/>
                </a:tc>
                <a:tc>
                  <a:txBody>
                    <a:bodyPr/>
                    <a:lstStyle/>
                    <a:p>
                      <a:pPr rtl="0" fontAlgn="base"/>
                      <a:r>
                        <a:rPr lang="en-US" sz="1100" b="0" i="0" u="none" strike="noStrike" kern="1200" dirty="0">
                          <a:solidFill>
                            <a:schemeClr val="dk1"/>
                          </a:solidFill>
                          <a:effectLst/>
                          <a:latin typeface="Times New Roman" panose="02020603050405020304" pitchFamily="18" charset="0"/>
                          <a:ea typeface="+mn-ea"/>
                          <a:cs typeface="Times New Roman" panose="02020603050405020304" pitchFamily="18" charset="0"/>
                        </a:rPr>
                        <a:t>Program supports candidates’ development of some aspects of active listening</a:t>
                      </a:r>
                      <a:r>
                        <a:rPr lang="en-US" sz="1100" b="0" i="0" u="none" strike="noStrike" kern="1200" baseline="0" dirty="0">
                          <a:solidFill>
                            <a:schemeClr val="dk1"/>
                          </a:solidFill>
                          <a:effectLst/>
                          <a:latin typeface="Times New Roman" panose="02020603050405020304" pitchFamily="18" charset="0"/>
                          <a:ea typeface="+mn-ea"/>
                          <a:cs typeface="Times New Roman" panose="02020603050405020304" pitchFamily="18" charset="0"/>
                        </a:rPr>
                        <a:t> </a:t>
                      </a:r>
                      <a:r>
                        <a:rPr lang="en-US" sz="1100" b="0" i="0" u="none" strike="noStrike" kern="1200" dirty="0">
                          <a:solidFill>
                            <a:schemeClr val="dk1"/>
                          </a:solidFill>
                          <a:effectLst/>
                          <a:latin typeface="Times New Roman" panose="02020603050405020304" pitchFamily="18" charset="0"/>
                          <a:ea typeface="+mn-ea"/>
                          <a:cs typeface="Times New Roman" panose="02020603050405020304" pitchFamily="18" charset="0"/>
                        </a:rPr>
                        <a:t>and some </a:t>
                      </a:r>
                    </a:p>
                    <a:p>
                      <a:pPr rtl="0" fontAlgn="base"/>
                      <a:r>
                        <a:rPr lang="en-US" sz="1100" b="0" i="0" u="none" strike="noStrike" kern="1200" dirty="0">
                          <a:solidFill>
                            <a:schemeClr val="dk1"/>
                          </a:solidFill>
                          <a:effectLst/>
                          <a:latin typeface="Times New Roman" panose="02020603050405020304" pitchFamily="18" charset="0"/>
                          <a:ea typeface="+mn-ea"/>
                          <a:cs typeface="Times New Roman" panose="02020603050405020304" pitchFamily="18" charset="0"/>
                        </a:rPr>
                        <a:t> observable language used in building / affirming community</a:t>
                      </a:r>
                    </a:p>
                    <a:p>
                      <a:endParaRPr lang="en-US" sz="1100" dirty="0">
                        <a:latin typeface="Times New Roman" panose="02020603050405020304" pitchFamily="18" charset="0"/>
                        <a:cs typeface="Times New Roman" panose="02020603050405020304" pitchFamily="18" charset="0"/>
                      </a:endParaRPr>
                    </a:p>
                  </a:txBody>
                  <a:tcPr/>
                </a:tc>
                <a:tc>
                  <a:txBody>
                    <a:bodyPr/>
                    <a:lstStyle/>
                    <a:p>
                      <a:r>
                        <a:rPr lang="en-US" sz="1100" b="0" i="0" u="none" strike="noStrike" kern="1200" dirty="0">
                          <a:solidFill>
                            <a:schemeClr val="dk1"/>
                          </a:solidFill>
                          <a:effectLst/>
                          <a:latin typeface="Times New Roman" panose="02020603050405020304" pitchFamily="18" charset="0"/>
                          <a:ea typeface="+mn-ea"/>
                          <a:cs typeface="Times New Roman" panose="02020603050405020304" pitchFamily="18" charset="0"/>
                        </a:rPr>
                        <a:t>Program supports candidates’ development of one aspect of observable community building (e.g., active listening) </a:t>
                      </a:r>
                      <a:endParaRPr lang="en-US" sz="11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636228099"/>
                  </a:ext>
                </a:extLst>
              </a:tr>
              <a:tr h="2517264">
                <a:tc>
                  <a:txBody>
                    <a:bodyPr/>
                    <a:lstStyle/>
                    <a:p>
                      <a:r>
                        <a:rPr lang="en-US" sz="1100" b="1" i="0" u="none" strike="noStrike" kern="1200" dirty="0">
                          <a:solidFill>
                            <a:schemeClr val="dk1"/>
                          </a:solidFill>
                          <a:effectLst/>
                          <a:latin typeface="Times New Roman"/>
                          <a:ea typeface="+mn-ea"/>
                          <a:cs typeface="Times New Roman"/>
                        </a:rPr>
                        <a:t>Community-Based Leadership</a:t>
                      </a:r>
                      <a:r>
                        <a:rPr lang="en-US" sz="1100" b="0" i="0" u="none" strike="noStrike" kern="1200" dirty="0">
                          <a:solidFill>
                            <a:schemeClr val="dk1"/>
                          </a:solidFill>
                          <a:effectLst/>
                          <a:latin typeface="Times New Roman"/>
                          <a:ea typeface="+mn-ea"/>
                          <a:cs typeface="Times New Roman"/>
                        </a:rPr>
                        <a:t> </a:t>
                      </a:r>
                      <a:endParaRPr lang="en-US" sz="1100" dirty="0">
                        <a:latin typeface="Times New Roman" panose="02020603050405020304" pitchFamily="18" charset="0"/>
                        <a:cs typeface="Times New Roman" panose="02020603050405020304" pitchFamily="18" charset="0"/>
                      </a:endParaRPr>
                    </a:p>
                  </a:txBody>
                  <a:tcPr/>
                </a:tc>
                <a:tc>
                  <a:txBody>
                    <a:bodyPr/>
                    <a:lstStyle/>
                    <a:p>
                      <a:pPr rtl="0" fontAlgn="base"/>
                      <a:r>
                        <a:rPr lang="en-US" sz="1100" b="0" i="0" u="none" strike="noStrike" kern="1200" dirty="0">
                          <a:solidFill>
                            <a:schemeClr val="dk1"/>
                          </a:solidFill>
                          <a:effectLst/>
                          <a:latin typeface="Times New Roman" panose="02020603050405020304" pitchFamily="18" charset="0"/>
                          <a:ea typeface="+mn-ea"/>
                          <a:cs typeface="Times New Roman" panose="02020603050405020304" pitchFamily="18" charset="0"/>
                        </a:rPr>
                        <a:t>Program supports candidates’ proficiency in aspects of community  engagement and community membership;  </a:t>
                      </a:r>
                    </a:p>
                    <a:p>
                      <a:pPr rtl="0" fontAlgn="base"/>
                      <a:r>
                        <a:rPr lang="en-US" sz="1100" b="0" i="0" u="none" strike="noStrike" kern="1200" dirty="0">
                          <a:solidFill>
                            <a:schemeClr val="dk1"/>
                          </a:solidFill>
                          <a:effectLst/>
                          <a:latin typeface="Times New Roman" panose="02020603050405020304" pitchFamily="18" charset="0"/>
                          <a:ea typeface="+mn-ea"/>
                          <a:cs typeface="Times New Roman" panose="02020603050405020304" pitchFamily="18" charset="0"/>
                        </a:rPr>
                        <a:t>Program supports  candidates’ development of a personal growth plan that explicitly highlights areas of achievement and professional  </a:t>
                      </a:r>
                    </a:p>
                    <a:p>
                      <a:pPr rtl="0" fontAlgn="base"/>
                      <a:r>
                        <a:rPr lang="en-US" sz="1100" b="0" i="0" u="none" strike="noStrike" kern="1200" dirty="0">
                          <a:solidFill>
                            <a:schemeClr val="dk1"/>
                          </a:solidFill>
                          <a:effectLst/>
                          <a:latin typeface="Times New Roman" panose="02020603050405020304" pitchFamily="18" charset="0"/>
                          <a:ea typeface="+mn-ea"/>
                          <a:cs typeface="Times New Roman" panose="02020603050405020304" pitchFamily="18" charset="0"/>
                        </a:rPr>
                        <a:t>development in working with diverse communities </a:t>
                      </a:r>
                    </a:p>
                    <a:p>
                      <a:endParaRPr lang="en-US" sz="1100" dirty="0">
                        <a:latin typeface="Times New Roman" panose="02020603050405020304" pitchFamily="18" charset="0"/>
                        <a:cs typeface="Times New Roman" panose="02020603050405020304" pitchFamily="18" charset="0"/>
                      </a:endParaRPr>
                    </a:p>
                  </a:txBody>
                  <a:tcPr/>
                </a:tc>
                <a:tc>
                  <a:txBody>
                    <a:bodyPr/>
                    <a:lstStyle/>
                    <a:p>
                      <a:pPr rtl="0" fontAlgn="base"/>
                      <a:r>
                        <a:rPr lang="en-US" sz="1100" b="0" i="0" u="none" strike="noStrike" kern="1200" dirty="0">
                          <a:solidFill>
                            <a:schemeClr val="dk1"/>
                          </a:solidFill>
                          <a:effectLst/>
                          <a:latin typeface="Times New Roman" panose="02020603050405020304" pitchFamily="18" charset="0"/>
                          <a:ea typeface="+mn-ea"/>
                          <a:cs typeface="Times New Roman" panose="02020603050405020304" pitchFamily="18" charset="0"/>
                        </a:rPr>
                        <a:t>Program supports candidates in developing proficiency in one aspect of community membership and with developmental </a:t>
                      </a:r>
                    </a:p>
                    <a:p>
                      <a:pPr rtl="0" fontAlgn="base"/>
                      <a:r>
                        <a:rPr lang="en-US" sz="1100" b="0" i="0" u="none" strike="noStrike" kern="1200" dirty="0">
                          <a:solidFill>
                            <a:schemeClr val="dk1"/>
                          </a:solidFill>
                          <a:effectLst/>
                          <a:latin typeface="Times New Roman" panose="02020603050405020304" pitchFamily="18" charset="0"/>
                          <a:ea typeface="+mn-ea"/>
                          <a:cs typeface="Times New Roman" panose="02020603050405020304" pitchFamily="18" charset="0"/>
                        </a:rPr>
                        <a:t>growth plans that explicitly highlight areas of community- based leadership </a:t>
                      </a:r>
                    </a:p>
                    <a:p>
                      <a:endParaRPr lang="en-US" sz="1100" dirty="0">
                        <a:latin typeface="Times New Roman" panose="02020603050405020304" pitchFamily="18" charset="0"/>
                        <a:cs typeface="Times New Roman" panose="02020603050405020304" pitchFamily="18" charset="0"/>
                      </a:endParaRPr>
                    </a:p>
                  </a:txBody>
                  <a:tcPr/>
                </a:tc>
                <a:tc>
                  <a:txBody>
                    <a:bodyPr/>
                    <a:lstStyle/>
                    <a:p>
                      <a:pPr rtl="0" fontAlgn="base"/>
                      <a:r>
                        <a:rPr lang="en-US" sz="1100" b="0" i="0" u="none" strike="noStrike" kern="1200" dirty="0">
                          <a:solidFill>
                            <a:schemeClr val="dk1"/>
                          </a:solidFill>
                          <a:effectLst/>
                          <a:latin typeface="Times New Roman" panose="02020603050405020304" pitchFamily="18" charset="0"/>
                          <a:ea typeface="+mn-ea"/>
                          <a:cs typeface="Times New Roman" panose="02020603050405020304" pitchFamily="18" charset="0"/>
                        </a:rPr>
                        <a:t>Program supports </a:t>
                      </a:r>
                    </a:p>
                    <a:p>
                      <a:pPr rtl="0" fontAlgn="base"/>
                      <a:r>
                        <a:rPr lang="en-US" sz="1100" b="0" i="0" u="none" strike="noStrike" kern="1200" dirty="0">
                          <a:solidFill>
                            <a:schemeClr val="dk1"/>
                          </a:solidFill>
                          <a:effectLst/>
                          <a:latin typeface="Times New Roman" panose="02020603050405020304" pitchFamily="18" charset="0"/>
                          <a:ea typeface="+mn-ea"/>
                          <a:cs typeface="Times New Roman" panose="02020603050405020304" pitchFamily="18" charset="0"/>
                        </a:rPr>
                        <a:t>candidates in the development of proficiency in at least one aspect of being an engaged community membership working with a community leader </a:t>
                      </a:r>
                    </a:p>
                    <a:p>
                      <a:pPr rtl="0" fontAlgn="base"/>
                      <a:r>
                        <a:rPr lang="en-US" sz="1100" b="0" i="0" u="none" strike="noStrike" kern="1200" dirty="0">
                          <a:solidFill>
                            <a:schemeClr val="dk1"/>
                          </a:solidFill>
                          <a:effectLst/>
                          <a:latin typeface="Times New Roman" panose="02020603050405020304" pitchFamily="18" charset="0"/>
                          <a:ea typeface="+mn-ea"/>
                          <a:cs typeface="Times New Roman" panose="02020603050405020304" pitchFamily="18" charset="0"/>
                        </a:rPr>
                        <a:t> </a:t>
                      </a:r>
                    </a:p>
                    <a:p>
                      <a:pPr rtl="0" fontAlgn="base"/>
                      <a:r>
                        <a:rPr lang="en-US" sz="1100" b="0" i="0" u="none" strike="noStrike" kern="1200" dirty="0">
                          <a:solidFill>
                            <a:schemeClr val="dk1"/>
                          </a:solidFill>
                          <a:effectLst/>
                          <a:latin typeface="Times New Roman" panose="02020603050405020304" pitchFamily="18" charset="0"/>
                          <a:ea typeface="+mn-ea"/>
                          <a:cs typeface="Times New Roman" panose="02020603050405020304" pitchFamily="18" charset="0"/>
                        </a:rPr>
                        <a:t>Program supports candidates in the development of a personal growth plan</a:t>
                      </a:r>
                      <a:r>
                        <a:rPr lang="en-US" sz="1100" b="0" i="0" u="none" strike="noStrike" kern="1200" baseline="0" dirty="0">
                          <a:solidFill>
                            <a:schemeClr val="dk1"/>
                          </a:solidFill>
                          <a:effectLst/>
                          <a:latin typeface="Times New Roman" panose="02020603050405020304" pitchFamily="18" charset="0"/>
                          <a:ea typeface="+mn-ea"/>
                          <a:cs typeface="Times New Roman" panose="02020603050405020304" pitchFamily="18" charset="0"/>
                        </a:rPr>
                        <a:t> </a:t>
                      </a:r>
                      <a:r>
                        <a:rPr lang="en-US" sz="1100" b="0" i="0" u="none" strike="noStrike" kern="1200" dirty="0">
                          <a:solidFill>
                            <a:schemeClr val="dk1"/>
                          </a:solidFill>
                          <a:effectLst/>
                          <a:latin typeface="Times New Roman" panose="02020603050405020304" pitchFamily="18" charset="0"/>
                          <a:ea typeface="+mn-ea"/>
                          <a:cs typeface="Times New Roman" panose="02020603050405020304" pitchFamily="18" charset="0"/>
                        </a:rPr>
                        <a:t>that implicitly highlights areas of achievement or development as community-based leaders </a:t>
                      </a:r>
                    </a:p>
                    <a:p>
                      <a:endParaRPr lang="en-US" sz="11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331166261"/>
                  </a:ext>
                </a:extLst>
              </a:tr>
            </a:tbl>
          </a:graphicData>
        </a:graphic>
      </p:graphicFrame>
    </p:spTree>
    <p:extLst>
      <p:ext uri="{BB962C8B-B14F-4D97-AF65-F5344CB8AC3E}">
        <p14:creationId xmlns:p14="http://schemas.microsoft.com/office/powerpoint/2010/main" val="37469609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PP-template.png"/>
          <p:cNvPicPr>
            <a:picLocks noChangeAspect="1"/>
          </p:cNvPicPr>
          <p:nvPr/>
        </p:nvPicPr>
        <p:blipFill>
          <a:blip r:embed="rId2"/>
          <a:stretch>
            <a:fillRect/>
          </a:stretch>
        </p:blipFill>
        <p:spPr>
          <a:xfrm>
            <a:off x="0" y="0"/>
            <a:ext cx="9144000" cy="6858000"/>
          </a:xfrm>
          <a:prstGeom prst="rect">
            <a:avLst/>
          </a:prstGeom>
        </p:spPr>
      </p:pic>
      <p:sp>
        <p:nvSpPr>
          <p:cNvPr id="8" name="Title 7"/>
          <p:cNvSpPr>
            <a:spLocks noGrp="1"/>
          </p:cNvSpPr>
          <p:nvPr>
            <p:ph type="title"/>
          </p:nvPr>
        </p:nvSpPr>
        <p:spPr>
          <a:xfrm>
            <a:off x="457200" y="658220"/>
            <a:ext cx="8229600" cy="759418"/>
          </a:xfrm>
        </p:spPr>
        <p:txBody>
          <a:bodyPr>
            <a:normAutofit fontScale="90000"/>
          </a:bodyPr>
          <a:lstStyle/>
          <a:p>
            <a:r>
              <a:rPr lang="en-US" dirty="0"/>
              <a:t>Professional</a:t>
            </a:r>
          </a:p>
        </p:txBody>
      </p:sp>
      <p:graphicFrame>
        <p:nvGraphicFramePr>
          <p:cNvPr id="2" name="Content Placeholder 1">
            <a:extLst>
              <a:ext uri="{FF2B5EF4-FFF2-40B4-BE49-F238E27FC236}">
                <a16:creationId xmlns:a16="http://schemas.microsoft.com/office/drawing/2014/main" id="{0046B331-F107-CE40-A34C-22542F898FDA}"/>
              </a:ext>
            </a:extLst>
          </p:cNvPr>
          <p:cNvGraphicFramePr>
            <a:graphicFrameLocks noGrp="1"/>
          </p:cNvGraphicFramePr>
          <p:nvPr>
            <p:ph idx="1"/>
            <p:extLst>
              <p:ext uri="{D42A27DB-BD31-4B8C-83A1-F6EECF244321}">
                <p14:modId xmlns:p14="http://schemas.microsoft.com/office/powerpoint/2010/main" val="2244548211"/>
              </p:ext>
            </p:extLst>
          </p:nvPr>
        </p:nvGraphicFramePr>
        <p:xfrm>
          <a:off x="457200" y="1417638"/>
          <a:ext cx="8229600" cy="4724400"/>
        </p:xfrm>
        <a:graphic>
          <a:graphicData uri="http://schemas.openxmlformats.org/drawingml/2006/table">
            <a:tbl>
              <a:tblPr firstRow="1" bandRow="1">
                <a:tableStyleId>{5C22544A-7EE6-4342-B048-85BDC9FD1C3A}</a:tableStyleId>
              </a:tblPr>
              <a:tblGrid>
                <a:gridCol w="2057400">
                  <a:extLst>
                    <a:ext uri="{9D8B030D-6E8A-4147-A177-3AD203B41FA5}">
                      <a16:colId xmlns:a16="http://schemas.microsoft.com/office/drawing/2014/main" val="2133703019"/>
                    </a:ext>
                  </a:extLst>
                </a:gridCol>
                <a:gridCol w="2057400">
                  <a:extLst>
                    <a:ext uri="{9D8B030D-6E8A-4147-A177-3AD203B41FA5}">
                      <a16:colId xmlns:a16="http://schemas.microsoft.com/office/drawing/2014/main" val="2848302131"/>
                    </a:ext>
                  </a:extLst>
                </a:gridCol>
                <a:gridCol w="2057400">
                  <a:extLst>
                    <a:ext uri="{9D8B030D-6E8A-4147-A177-3AD203B41FA5}">
                      <a16:colId xmlns:a16="http://schemas.microsoft.com/office/drawing/2014/main" val="2266015678"/>
                    </a:ext>
                  </a:extLst>
                </a:gridCol>
                <a:gridCol w="2057400">
                  <a:extLst>
                    <a:ext uri="{9D8B030D-6E8A-4147-A177-3AD203B41FA5}">
                      <a16:colId xmlns:a16="http://schemas.microsoft.com/office/drawing/2014/main" val="592087799"/>
                    </a:ext>
                  </a:extLst>
                </a:gridCol>
              </a:tblGrid>
              <a:tr h="370840">
                <a:tc>
                  <a:txBody>
                    <a:bodyPr/>
                    <a:lstStyle/>
                    <a:p>
                      <a:r>
                        <a:rPr lang="en-US" sz="1100" b="1" i="0" u="none" strike="noStrike" kern="1200" dirty="0">
                          <a:solidFill>
                            <a:schemeClr val="lt1"/>
                          </a:solidFill>
                          <a:effectLst/>
                          <a:latin typeface="Times New Roman" panose="02020603050405020304" pitchFamily="18" charset="0"/>
                          <a:ea typeface="+mn-ea"/>
                          <a:cs typeface="Times New Roman" panose="02020603050405020304" pitchFamily="18" charset="0"/>
                        </a:rPr>
                        <a:t>Domain</a:t>
                      </a:r>
                      <a:r>
                        <a:rPr lang="en-US" sz="1100" b="0" i="0" u="none" strike="noStrike" kern="1200" dirty="0">
                          <a:solidFill>
                            <a:schemeClr val="lt1"/>
                          </a:solidFill>
                          <a:effectLst/>
                          <a:latin typeface="Times New Roman" panose="02020603050405020304" pitchFamily="18" charset="0"/>
                          <a:ea typeface="+mn-ea"/>
                          <a:cs typeface="Times New Roman" panose="02020603050405020304" pitchFamily="18" charset="0"/>
                        </a:rPr>
                        <a:t> </a:t>
                      </a:r>
                      <a:endParaRPr lang="en-US" sz="1100" dirty="0">
                        <a:latin typeface="Times New Roman" panose="02020603050405020304" pitchFamily="18" charset="0"/>
                        <a:cs typeface="Times New Roman" panose="02020603050405020304" pitchFamily="18" charset="0"/>
                      </a:endParaRPr>
                    </a:p>
                  </a:txBody>
                  <a:tcPr/>
                </a:tc>
                <a:tc>
                  <a:txBody>
                    <a:bodyPr/>
                    <a:lstStyle/>
                    <a:p>
                      <a:r>
                        <a:rPr lang="en-US" sz="1100" b="1" i="0" u="none" strike="noStrike" kern="1200" dirty="0">
                          <a:solidFill>
                            <a:schemeClr val="lt1"/>
                          </a:solidFill>
                          <a:effectLst/>
                          <a:latin typeface="Times New Roman" panose="02020603050405020304" pitchFamily="18" charset="0"/>
                          <a:ea typeface="+mn-ea"/>
                          <a:cs typeface="Times New Roman" panose="02020603050405020304" pitchFamily="18" charset="0"/>
                        </a:rPr>
                        <a:t> Program demonstrates that candidate exceeds competency</a:t>
                      </a:r>
                      <a:r>
                        <a:rPr lang="en-US" sz="1100" b="0" i="0" u="none" strike="noStrike" kern="1200" dirty="0">
                          <a:solidFill>
                            <a:schemeClr val="lt1"/>
                          </a:solidFill>
                          <a:effectLst/>
                          <a:latin typeface="Times New Roman" panose="02020603050405020304" pitchFamily="18" charset="0"/>
                          <a:ea typeface="+mn-ea"/>
                          <a:cs typeface="Times New Roman" panose="02020603050405020304" pitchFamily="18" charset="0"/>
                        </a:rPr>
                        <a:t> </a:t>
                      </a:r>
                      <a:endParaRPr lang="en-US" sz="1100" dirty="0">
                        <a:latin typeface="Times New Roman" panose="02020603050405020304" pitchFamily="18" charset="0"/>
                        <a:cs typeface="Times New Roman" panose="02020603050405020304" pitchFamily="18" charset="0"/>
                      </a:endParaRPr>
                    </a:p>
                  </a:txBody>
                  <a:tcPr/>
                </a:tc>
                <a:tc>
                  <a:txBody>
                    <a:bodyPr/>
                    <a:lstStyle/>
                    <a:p>
                      <a:r>
                        <a:rPr lang="en-US" sz="1100" b="1" i="0" u="none" strike="noStrike" kern="1200" dirty="0">
                          <a:solidFill>
                            <a:schemeClr val="lt1"/>
                          </a:solidFill>
                          <a:effectLst/>
                          <a:latin typeface="Times New Roman" panose="02020603050405020304" pitchFamily="18" charset="0"/>
                          <a:ea typeface="+mn-ea"/>
                          <a:cs typeface="Times New Roman" panose="02020603050405020304" pitchFamily="18" charset="0"/>
                        </a:rPr>
                        <a:t> Program demonstrates that candidate meets competency</a:t>
                      </a:r>
                      <a:r>
                        <a:rPr lang="en-US" sz="1100" b="0" i="0" u="none" strike="noStrike" kern="1200" dirty="0">
                          <a:solidFill>
                            <a:schemeClr val="lt1"/>
                          </a:solidFill>
                          <a:effectLst/>
                          <a:latin typeface="Times New Roman" panose="02020603050405020304" pitchFamily="18" charset="0"/>
                          <a:ea typeface="+mn-ea"/>
                          <a:cs typeface="Times New Roman" panose="02020603050405020304" pitchFamily="18" charset="0"/>
                        </a:rPr>
                        <a:t> </a:t>
                      </a:r>
                      <a:endParaRPr lang="en-US" sz="1100" dirty="0">
                        <a:latin typeface="Times New Roman" panose="02020603050405020304" pitchFamily="18" charset="0"/>
                        <a:cs typeface="Times New Roman" panose="02020603050405020304" pitchFamily="18" charset="0"/>
                      </a:endParaRPr>
                    </a:p>
                  </a:txBody>
                  <a:tcPr/>
                </a:tc>
                <a:tc>
                  <a:txBody>
                    <a:bodyPr/>
                    <a:lstStyle/>
                    <a:p>
                      <a:r>
                        <a:rPr lang="en-US" sz="1100" b="1" i="0" u="none" strike="noStrike" kern="1200" dirty="0">
                          <a:solidFill>
                            <a:schemeClr val="lt1"/>
                          </a:solidFill>
                          <a:effectLst/>
                          <a:latin typeface="Times New Roman" panose="02020603050405020304" pitchFamily="18" charset="0"/>
                          <a:ea typeface="+mn-ea"/>
                          <a:cs typeface="Times New Roman" panose="02020603050405020304" pitchFamily="18" charset="0"/>
                        </a:rPr>
                        <a:t>Program demonstrates that candidate approaches competency</a:t>
                      </a:r>
                      <a:r>
                        <a:rPr lang="en-US" sz="1100" b="0" i="0" u="none" strike="noStrike" kern="1200" dirty="0">
                          <a:solidFill>
                            <a:schemeClr val="lt1"/>
                          </a:solidFill>
                          <a:effectLst/>
                          <a:latin typeface="Times New Roman" panose="02020603050405020304" pitchFamily="18" charset="0"/>
                          <a:ea typeface="+mn-ea"/>
                          <a:cs typeface="Times New Roman" panose="02020603050405020304" pitchFamily="18" charset="0"/>
                        </a:rPr>
                        <a:t> </a:t>
                      </a:r>
                      <a:endParaRPr lang="en-US" sz="11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4002161642"/>
                  </a:ext>
                </a:extLst>
              </a:tr>
              <a:tr h="370840">
                <a:tc>
                  <a:txBody>
                    <a:bodyPr/>
                    <a:lstStyle/>
                    <a:p>
                      <a:pPr rtl="0" fontAlgn="base"/>
                      <a:r>
                        <a:rPr lang="en-US" sz="1100" b="1" i="0" u="none" strike="noStrike" kern="1200" dirty="0">
                          <a:solidFill>
                            <a:schemeClr val="dk1"/>
                          </a:solidFill>
                          <a:effectLst/>
                          <a:latin typeface="Times New Roman" panose="02020603050405020304" pitchFamily="18" charset="0"/>
                          <a:ea typeface="+mn-ea"/>
                          <a:cs typeface="Times New Roman" panose="02020603050405020304" pitchFamily="18" charset="0"/>
                        </a:rPr>
                        <a:t>Professional Identity</a:t>
                      </a:r>
                      <a:r>
                        <a:rPr lang="en-US" sz="1100" b="0" i="0" u="none" strike="noStrike" kern="1200" dirty="0">
                          <a:solidFill>
                            <a:schemeClr val="dk1"/>
                          </a:solidFill>
                          <a:effectLst/>
                          <a:latin typeface="Times New Roman" panose="02020603050405020304" pitchFamily="18" charset="0"/>
                          <a:ea typeface="+mn-ea"/>
                          <a:cs typeface="Times New Roman" panose="02020603050405020304" pitchFamily="18" charset="0"/>
                        </a:rPr>
                        <a:t> </a:t>
                      </a:r>
                    </a:p>
                    <a:p>
                      <a:pPr rtl="0" fontAlgn="base"/>
                      <a:r>
                        <a:rPr lang="en-US" sz="1100" b="0" i="0" u="none" strike="noStrike" kern="1200" dirty="0">
                          <a:solidFill>
                            <a:schemeClr val="dk1"/>
                          </a:solidFill>
                          <a:effectLst/>
                          <a:latin typeface="Times New Roman" panose="02020603050405020304" pitchFamily="18" charset="0"/>
                          <a:ea typeface="+mn-ea"/>
                          <a:cs typeface="Times New Roman" panose="02020603050405020304" pitchFamily="18" charset="0"/>
                        </a:rPr>
                        <a:t> </a:t>
                      </a:r>
                    </a:p>
                    <a:p>
                      <a:endParaRPr lang="en-US" sz="1100" dirty="0">
                        <a:latin typeface="Times New Roman" panose="02020603050405020304" pitchFamily="18" charset="0"/>
                        <a:cs typeface="Times New Roman" panose="02020603050405020304" pitchFamily="18" charset="0"/>
                      </a:endParaRPr>
                    </a:p>
                  </a:txBody>
                  <a:tcPr/>
                </a:tc>
                <a:tc>
                  <a:txBody>
                    <a:bodyPr/>
                    <a:lstStyle/>
                    <a:p>
                      <a:r>
                        <a:rPr lang="en-US" sz="1100" b="0" i="0" u="none" strike="noStrike" kern="1200" dirty="0">
                          <a:solidFill>
                            <a:schemeClr val="dk1"/>
                          </a:solidFill>
                          <a:effectLst/>
                          <a:latin typeface="Times New Roman" panose="02020603050405020304" pitchFamily="18" charset="0"/>
                          <a:ea typeface="+mn-ea"/>
                          <a:cs typeface="Times New Roman" panose="02020603050405020304" pitchFamily="18" charset="0"/>
                        </a:rPr>
                        <a:t>Programs are proficient in supporting professional identity development and involvement with opportunities across multiple domains, including professional organizations and student organizations. </a:t>
                      </a:r>
                      <a:endParaRPr lang="en-US" sz="1100" dirty="0">
                        <a:latin typeface="Times New Roman" panose="02020603050405020304" pitchFamily="18" charset="0"/>
                        <a:cs typeface="Times New Roman" panose="02020603050405020304" pitchFamily="18" charset="0"/>
                      </a:endParaRPr>
                    </a:p>
                  </a:txBody>
                  <a:tcPr/>
                </a:tc>
                <a:tc>
                  <a:txBody>
                    <a:bodyPr/>
                    <a:lstStyle/>
                    <a:p>
                      <a:r>
                        <a:rPr lang="en-US" sz="1100" b="0" i="0" u="none" strike="noStrike" kern="1200" dirty="0">
                          <a:solidFill>
                            <a:schemeClr val="dk1"/>
                          </a:solidFill>
                          <a:effectLst/>
                          <a:latin typeface="Times New Roman" panose="02020603050405020304" pitchFamily="18" charset="0"/>
                          <a:ea typeface="+mn-ea"/>
                          <a:cs typeface="Times New Roman" panose="02020603050405020304" pitchFamily="18" charset="0"/>
                        </a:rPr>
                        <a:t>Programs are proficient in supporting professional identity development and involvement  with opportunities across one domain, including professional organizations and student organizations. </a:t>
                      </a:r>
                      <a:endParaRPr lang="en-US" sz="1100" dirty="0">
                        <a:latin typeface="Times New Roman" panose="02020603050405020304" pitchFamily="18" charset="0"/>
                        <a:cs typeface="Times New Roman" panose="02020603050405020304" pitchFamily="18" charset="0"/>
                      </a:endParaRPr>
                    </a:p>
                  </a:txBody>
                  <a:tcPr/>
                </a:tc>
                <a:tc>
                  <a:txBody>
                    <a:bodyPr/>
                    <a:lstStyle/>
                    <a:p>
                      <a:r>
                        <a:rPr lang="en-US" sz="1100" b="0" i="0" u="none" strike="noStrike" kern="1200" dirty="0">
                          <a:solidFill>
                            <a:schemeClr val="dk1"/>
                          </a:solidFill>
                          <a:effectLst/>
                          <a:latin typeface="Times New Roman" panose="02020603050405020304" pitchFamily="18" charset="0"/>
                          <a:ea typeface="+mn-ea"/>
                          <a:cs typeface="Times New Roman" panose="02020603050405020304" pitchFamily="18" charset="0"/>
                        </a:rPr>
                        <a:t>Programs approach proficiency in supporting professional identity development and involvement with opportunities across one domain, including professional organizations and student organizations. </a:t>
                      </a:r>
                      <a:endParaRPr lang="en-US" sz="11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589854664"/>
                  </a:ext>
                </a:extLst>
              </a:tr>
              <a:tr h="370840">
                <a:tc>
                  <a:txBody>
                    <a:bodyPr/>
                    <a:lstStyle/>
                    <a:p>
                      <a:r>
                        <a:rPr lang="en-US" sz="1100" b="1" i="0" u="none" strike="noStrike" kern="1200" dirty="0">
                          <a:solidFill>
                            <a:schemeClr val="dk1"/>
                          </a:solidFill>
                          <a:effectLst/>
                          <a:latin typeface="Times New Roman" panose="02020603050405020304" pitchFamily="18" charset="0"/>
                          <a:ea typeface="+mn-ea"/>
                          <a:cs typeface="Times New Roman" panose="02020603050405020304" pitchFamily="18" charset="0"/>
                        </a:rPr>
                        <a:t>Integrity</a:t>
                      </a:r>
                      <a:r>
                        <a:rPr lang="en-US" sz="1100" b="0" i="0" u="none" strike="noStrike" kern="1200" dirty="0">
                          <a:solidFill>
                            <a:schemeClr val="dk1"/>
                          </a:solidFill>
                          <a:effectLst/>
                          <a:latin typeface="Times New Roman" panose="02020603050405020304" pitchFamily="18" charset="0"/>
                          <a:ea typeface="+mn-ea"/>
                          <a:cs typeface="Times New Roman" panose="02020603050405020304" pitchFamily="18" charset="0"/>
                        </a:rPr>
                        <a:t> </a:t>
                      </a:r>
                      <a:endParaRPr lang="en-US" sz="1100" dirty="0">
                        <a:latin typeface="Times New Roman" panose="02020603050405020304" pitchFamily="18" charset="0"/>
                        <a:cs typeface="Times New Roman" panose="02020603050405020304" pitchFamily="18" charset="0"/>
                      </a:endParaRPr>
                    </a:p>
                  </a:txBody>
                  <a:tcPr/>
                </a:tc>
                <a:tc>
                  <a:txBody>
                    <a:bodyPr/>
                    <a:lstStyle/>
                    <a:p>
                      <a:r>
                        <a:rPr lang="en-US" sz="1100" b="0" i="0" u="none" strike="noStrike" kern="1200" dirty="0">
                          <a:solidFill>
                            <a:schemeClr val="dk1"/>
                          </a:solidFill>
                          <a:effectLst/>
                          <a:latin typeface="Times New Roman" panose="02020603050405020304" pitchFamily="18" charset="0"/>
                          <a:ea typeface="+mn-ea"/>
                          <a:cs typeface="Times New Roman" panose="02020603050405020304" pitchFamily="18" charset="0"/>
                        </a:rPr>
                        <a:t>Programs are proficient in demonstrating systemically with multiple measurable  </a:t>
                      </a:r>
                    </a:p>
                    <a:p>
                      <a:r>
                        <a:rPr lang="en-US" sz="1100" b="0" i="0" u="none" strike="noStrike" kern="1200" dirty="0">
                          <a:solidFill>
                            <a:schemeClr val="dk1"/>
                          </a:solidFill>
                          <a:effectLst/>
                          <a:latin typeface="Times New Roman" panose="02020603050405020304" pitchFamily="18" charset="0"/>
                          <a:ea typeface="+mn-ea"/>
                          <a:cs typeface="Times New Roman" panose="02020603050405020304" pitchFamily="18" charset="0"/>
                        </a:rPr>
                        <a:t>assessments (</a:t>
                      </a:r>
                      <a:r>
                        <a:rPr lang="en-US" sz="1100" b="0" i="0" u="none" strike="noStrike" kern="1200" dirty="0" err="1">
                          <a:solidFill>
                            <a:schemeClr val="dk1"/>
                          </a:solidFill>
                          <a:effectLst/>
                          <a:latin typeface="Times New Roman" panose="02020603050405020304" pitchFamily="18" charset="0"/>
                          <a:ea typeface="+mn-ea"/>
                          <a:cs typeface="Times New Roman" panose="02020603050405020304" pitchFamily="18" charset="0"/>
                        </a:rPr>
                        <a:t>i.e</a:t>
                      </a:r>
                      <a:r>
                        <a:rPr lang="en-US" sz="1100" b="0" i="0" u="none" strike="noStrike" kern="1200" dirty="0">
                          <a:solidFill>
                            <a:schemeClr val="dk1"/>
                          </a:solidFill>
                          <a:effectLst/>
                          <a:latin typeface="Times New Roman" panose="02020603050405020304" pitchFamily="18" charset="0"/>
                          <a:ea typeface="+mn-ea"/>
                          <a:cs typeface="Times New Roman" panose="02020603050405020304" pitchFamily="18" charset="0"/>
                        </a:rPr>
                        <a:t> through fitness to teach) that candidates embody ethical practice, honesty, and patience. </a:t>
                      </a:r>
                      <a:endParaRPr lang="en-US" sz="1100" dirty="0">
                        <a:latin typeface="Times New Roman" panose="02020603050405020304" pitchFamily="18" charset="0"/>
                        <a:cs typeface="Times New Roman" panose="02020603050405020304" pitchFamily="18" charset="0"/>
                      </a:endParaRPr>
                    </a:p>
                  </a:txBody>
                  <a:tcPr/>
                </a:tc>
                <a:tc>
                  <a:txBody>
                    <a:bodyPr/>
                    <a:lstStyle/>
                    <a:p>
                      <a:r>
                        <a:rPr lang="en-US" sz="1100" b="0" i="0" u="none" strike="noStrike" kern="1200" dirty="0">
                          <a:solidFill>
                            <a:schemeClr val="dk1"/>
                          </a:solidFill>
                          <a:effectLst/>
                          <a:latin typeface="Times New Roman" panose="02020603050405020304" pitchFamily="18" charset="0"/>
                          <a:ea typeface="+mn-ea"/>
                          <a:cs typeface="Times New Roman" panose="02020603050405020304" pitchFamily="18" charset="0"/>
                        </a:rPr>
                        <a:t>Programs are proficient in demonstrating systematically  with a measurable  assessment (</a:t>
                      </a:r>
                      <a:r>
                        <a:rPr lang="en-US" sz="1100" b="0" i="0" u="none" strike="noStrike" kern="1200" dirty="0" err="1">
                          <a:solidFill>
                            <a:schemeClr val="dk1"/>
                          </a:solidFill>
                          <a:effectLst/>
                          <a:latin typeface="Times New Roman" panose="02020603050405020304" pitchFamily="18" charset="0"/>
                          <a:ea typeface="+mn-ea"/>
                          <a:cs typeface="Times New Roman" panose="02020603050405020304" pitchFamily="18" charset="0"/>
                        </a:rPr>
                        <a:t>i.e</a:t>
                      </a:r>
                      <a:r>
                        <a:rPr lang="en-US" sz="1100" b="0" i="0" u="none" strike="noStrike" kern="1200" dirty="0">
                          <a:solidFill>
                            <a:schemeClr val="dk1"/>
                          </a:solidFill>
                          <a:effectLst/>
                          <a:latin typeface="Times New Roman" panose="02020603050405020304" pitchFamily="18" charset="0"/>
                          <a:ea typeface="+mn-ea"/>
                          <a:cs typeface="Times New Roman" panose="02020603050405020304" pitchFamily="18" charset="0"/>
                        </a:rPr>
                        <a:t> through fitness to teach) that candidates embody ethical practice, honesty, and patience. </a:t>
                      </a:r>
                      <a:endParaRPr lang="en-US" sz="1100" dirty="0">
                        <a:latin typeface="Times New Roman" panose="02020603050405020304" pitchFamily="18" charset="0"/>
                        <a:cs typeface="Times New Roman" panose="02020603050405020304" pitchFamily="18" charset="0"/>
                      </a:endParaRPr>
                    </a:p>
                  </a:txBody>
                  <a:tcPr/>
                </a:tc>
                <a:tc>
                  <a:txBody>
                    <a:bodyPr/>
                    <a:lstStyle/>
                    <a:p>
                      <a:r>
                        <a:rPr lang="en-US" sz="1100" b="0" i="0" u="none" strike="noStrike" kern="1200" dirty="0">
                          <a:solidFill>
                            <a:schemeClr val="dk1"/>
                          </a:solidFill>
                          <a:effectLst/>
                          <a:latin typeface="Times New Roman" panose="02020603050405020304" pitchFamily="18" charset="0"/>
                          <a:ea typeface="+mn-ea"/>
                          <a:cs typeface="Times New Roman" panose="02020603050405020304" pitchFamily="18" charset="0"/>
                        </a:rPr>
                        <a:t>Programs approach proficiency in demonstrating through a measurable assessment  (</a:t>
                      </a:r>
                      <a:r>
                        <a:rPr lang="en-US" sz="1100" b="0" i="0" u="none" strike="noStrike" kern="1200" dirty="0" err="1">
                          <a:solidFill>
                            <a:schemeClr val="dk1"/>
                          </a:solidFill>
                          <a:effectLst/>
                          <a:latin typeface="Times New Roman" panose="02020603050405020304" pitchFamily="18" charset="0"/>
                          <a:ea typeface="+mn-ea"/>
                          <a:cs typeface="Times New Roman" panose="02020603050405020304" pitchFamily="18" charset="0"/>
                        </a:rPr>
                        <a:t>i.e</a:t>
                      </a:r>
                      <a:r>
                        <a:rPr lang="en-US" sz="1100" b="0" i="0" u="none" strike="noStrike" kern="1200" dirty="0">
                          <a:solidFill>
                            <a:schemeClr val="dk1"/>
                          </a:solidFill>
                          <a:effectLst/>
                          <a:latin typeface="Times New Roman" panose="02020603050405020304" pitchFamily="18" charset="0"/>
                          <a:ea typeface="+mn-ea"/>
                          <a:cs typeface="Times New Roman" panose="02020603050405020304" pitchFamily="18" charset="0"/>
                        </a:rPr>
                        <a:t> through fitness to teach) that candidates embody ethical practice, honesty, and patience. </a:t>
                      </a:r>
                      <a:endParaRPr lang="en-US" sz="11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833046827"/>
                  </a:ext>
                </a:extLst>
              </a:tr>
              <a:tr h="370840">
                <a:tc>
                  <a:txBody>
                    <a:bodyPr/>
                    <a:lstStyle/>
                    <a:p>
                      <a:r>
                        <a:rPr lang="en-US" sz="1100" b="1" i="0" u="none" strike="noStrike" kern="1200" dirty="0">
                          <a:solidFill>
                            <a:schemeClr val="dk1"/>
                          </a:solidFill>
                          <a:effectLst/>
                          <a:latin typeface="Times New Roman" panose="02020603050405020304" pitchFamily="18" charset="0"/>
                          <a:ea typeface="+mn-ea"/>
                          <a:cs typeface="Times New Roman" panose="02020603050405020304" pitchFamily="18" charset="0"/>
                        </a:rPr>
                        <a:t>Collaborative Leadership</a:t>
                      </a:r>
                      <a:r>
                        <a:rPr lang="en-US" sz="1100" b="0" i="0" u="none" strike="noStrike" kern="1200" dirty="0">
                          <a:solidFill>
                            <a:schemeClr val="dk1"/>
                          </a:solidFill>
                          <a:effectLst/>
                          <a:latin typeface="Times New Roman" panose="02020603050405020304" pitchFamily="18" charset="0"/>
                          <a:ea typeface="+mn-ea"/>
                          <a:cs typeface="Times New Roman" panose="02020603050405020304" pitchFamily="18" charset="0"/>
                        </a:rPr>
                        <a:t> </a:t>
                      </a:r>
                      <a:endParaRPr lang="en-US" sz="1100" dirty="0">
                        <a:latin typeface="Times New Roman" panose="02020603050405020304" pitchFamily="18" charset="0"/>
                        <a:cs typeface="Times New Roman" panose="02020603050405020304" pitchFamily="18" charset="0"/>
                      </a:endParaRPr>
                    </a:p>
                  </a:txBody>
                  <a:tcPr/>
                </a:tc>
                <a:tc>
                  <a:txBody>
                    <a:bodyPr/>
                    <a:lstStyle/>
                    <a:p>
                      <a:r>
                        <a:rPr lang="en-US" sz="1100" b="0" i="0" u="none" strike="noStrike" kern="1200" dirty="0">
                          <a:solidFill>
                            <a:schemeClr val="dk1"/>
                          </a:solidFill>
                          <a:effectLst/>
                          <a:latin typeface="Times New Roman" panose="02020603050405020304" pitchFamily="18" charset="0"/>
                          <a:ea typeface="+mn-ea"/>
                          <a:cs typeface="Times New Roman" panose="02020603050405020304" pitchFamily="18" charset="0"/>
                        </a:rPr>
                        <a:t>Programs are proficient in supporting collaborative leadership across multiple domains of skill building and practice, including open communication, transparency, shared decision making, and conflict resolution.  </a:t>
                      </a:r>
                      <a:endParaRPr lang="en-US" sz="1100" dirty="0">
                        <a:latin typeface="Times New Roman" panose="02020603050405020304" pitchFamily="18" charset="0"/>
                        <a:cs typeface="Times New Roman" panose="02020603050405020304" pitchFamily="18" charset="0"/>
                      </a:endParaRPr>
                    </a:p>
                  </a:txBody>
                  <a:tcPr/>
                </a:tc>
                <a:tc>
                  <a:txBody>
                    <a:bodyPr/>
                    <a:lstStyle/>
                    <a:p>
                      <a:r>
                        <a:rPr lang="en-US" sz="1100" b="0" i="0" u="none" strike="noStrike" kern="1200" dirty="0">
                          <a:solidFill>
                            <a:schemeClr val="dk1"/>
                          </a:solidFill>
                          <a:effectLst/>
                          <a:latin typeface="Times New Roman" panose="02020603050405020304" pitchFamily="18" charset="0"/>
                          <a:ea typeface="+mn-ea"/>
                          <a:cs typeface="Times New Roman" panose="02020603050405020304" pitchFamily="18" charset="0"/>
                        </a:rPr>
                        <a:t>Programs are proficient in supporting collaborative leadership across one domain of skill building and practice, including open communication, transparency, shared decision making, and conflict resolution. </a:t>
                      </a:r>
                      <a:endParaRPr lang="en-US" sz="1100" dirty="0">
                        <a:latin typeface="Times New Roman" panose="02020603050405020304" pitchFamily="18" charset="0"/>
                        <a:cs typeface="Times New Roman" panose="02020603050405020304" pitchFamily="18" charset="0"/>
                      </a:endParaRPr>
                    </a:p>
                  </a:txBody>
                  <a:tcPr/>
                </a:tc>
                <a:tc>
                  <a:txBody>
                    <a:bodyPr/>
                    <a:lstStyle/>
                    <a:p>
                      <a:r>
                        <a:rPr lang="en-US" sz="1100" b="0" i="0" u="none" strike="noStrike" kern="1200" dirty="0">
                          <a:solidFill>
                            <a:schemeClr val="dk1"/>
                          </a:solidFill>
                          <a:effectLst/>
                          <a:latin typeface="Times New Roman" panose="02020603050405020304" pitchFamily="18" charset="0"/>
                          <a:ea typeface="+mn-ea"/>
                          <a:cs typeface="Times New Roman" panose="02020603050405020304" pitchFamily="18" charset="0"/>
                        </a:rPr>
                        <a:t>Programs approach proficiency in supporting collaborative leadership across one domain of skill building and practice, including open communication, transparency, shared decision making, and conflict resolution. </a:t>
                      </a:r>
                      <a:endParaRPr lang="en-US" sz="11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846917744"/>
                  </a:ext>
                </a:extLst>
              </a:tr>
            </a:tbl>
          </a:graphicData>
        </a:graphic>
      </p:graphicFrame>
    </p:spTree>
    <p:extLst>
      <p:ext uri="{BB962C8B-B14F-4D97-AF65-F5344CB8AC3E}">
        <p14:creationId xmlns:p14="http://schemas.microsoft.com/office/powerpoint/2010/main" val="28783078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PP-template.png"/>
          <p:cNvPicPr>
            <a:picLocks noChangeAspect="1"/>
          </p:cNvPicPr>
          <p:nvPr/>
        </p:nvPicPr>
        <p:blipFill>
          <a:blip r:embed="rId2"/>
          <a:stretch>
            <a:fillRect/>
          </a:stretch>
        </p:blipFill>
        <p:spPr>
          <a:xfrm>
            <a:off x="0" y="0"/>
            <a:ext cx="9144000" cy="6858000"/>
          </a:xfrm>
          <a:prstGeom prst="rect">
            <a:avLst/>
          </a:prstGeom>
        </p:spPr>
      </p:pic>
      <p:sp>
        <p:nvSpPr>
          <p:cNvPr id="8" name="Title 7"/>
          <p:cNvSpPr>
            <a:spLocks noGrp="1"/>
          </p:cNvSpPr>
          <p:nvPr>
            <p:ph type="title"/>
          </p:nvPr>
        </p:nvSpPr>
        <p:spPr>
          <a:xfrm>
            <a:off x="457200" y="658220"/>
            <a:ext cx="8229600" cy="759418"/>
          </a:xfrm>
        </p:spPr>
        <p:txBody>
          <a:bodyPr>
            <a:normAutofit fontScale="90000"/>
          </a:bodyPr>
          <a:lstStyle/>
          <a:p>
            <a:r>
              <a:rPr lang="en-US" dirty="0"/>
              <a:t>Next Steps</a:t>
            </a:r>
          </a:p>
        </p:txBody>
      </p:sp>
      <p:sp>
        <p:nvSpPr>
          <p:cNvPr id="9" name="Content Placeholder 8"/>
          <p:cNvSpPr>
            <a:spLocks noGrp="1"/>
          </p:cNvSpPr>
          <p:nvPr>
            <p:ph idx="1"/>
          </p:nvPr>
        </p:nvSpPr>
        <p:spPr/>
        <p:txBody>
          <a:bodyPr vert="horz" lIns="91440" tIns="45720" rIns="91440" bIns="45720" rtlCol="0" anchor="t">
            <a:normAutofit fontScale="25000" lnSpcReduction="20000"/>
          </a:bodyPr>
          <a:lstStyle/>
          <a:p>
            <a:pPr fontAlgn="base"/>
            <a:r>
              <a:rPr lang="en-US" sz="8000" dirty="0"/>
              <a:t>Review and reflect on Conceptual Framework and Rubrics </a:t>
            </a:r>
          </a:p>
          <a:p>
            <a:pPr marL="0" indent="0" fontAlgn="base">
              <a:buNone/>
            </a:pPr>
            <a:endParaRPr lang="en-US" sz="8000" dirty="0"/>
          </a:p>
          <a:p>
            <a:pPr fontAlgn="base"/>
            <a:r>
              <a:rPr lang="en-US" sz="8000" dirty="0"/>
              <a:t>Curriculum to align with framework: </a:t>
            </a:r>
            <a:endParaRPr lang="en-US" sz="8000" dirty="0">
              <a:cs typeface="Arial"/>
            </a:endParaRPr>
          </a:p>
          <a:p>
            <a:pPr lvl="1" fontAlgn="base"/>
            <a:r>
              <a:rPr lang="en-US" sz="8000" dirty="0"/>
              <a:t>"The COEHD prepares culturally efficacious agents of change who are knowledgeable, community-based, and professional.” </a:t>
            </a:r>
          </a:p>
          <a:p>
            <a:pPr marL="0" indent="0" fontAlgn="base">
              <a:buNone/>
            </a:pPr>
            <a:endParaRPr lang="en-US" sz="8000" dirty="0"/>
          </a:p>
          <a:p>
            <a:pPr fontAlgn="base"/>
            <a:r>
              <a:rPr lang="en-US" sz="8000" dirty="0"/>
              <a:t>Syllabus:   </a:t>
            </a:r>
          </a:p>
          <a:p>
            <a:pPr lvl="1" fontAlgn="base"/>
            <a:r>
              <a:rPr lang="en-US" sz="8000" dirty="0"/>
              <a:t>Incorporate logo into syllabus </a:t>
            </a:r>
          </a:p>
          <a:p>
            <a:pPr lvl="1" fontAlgn="base"/>
            <a:r>
              <a:rPr lang="en-US" sz="8000" dirty="0"/>
              <a:t>Include the following: “The COEHD prepares culturally efficacious agents of change who are knowledgeable, community-based, and professional.” </a:t>
            </a:r>
          </a:p>
          <a:p>
            <a:pPr marL="0" indent="0" fontAlgn="base">
              <a:buNone/>
            </a:pPr>
            <a:endParaRPr lang="en-US" sz="8000" dirty="0"/>
          </a:p>
          <a:p>
            <a:pPr fontAlgn="base"/>
            <a:r>
              <a:rPr lang="en-US" sz="8000" dirty="0"/>
              <a:t>Incorporate into program portfolio: </a:t>
            </a:r>
          </a:p>
          <a:p>
            <a:pPr lvl="1" fontAlgn="base"/>
            <a:r>
              <a:rPr lang="en-US" sz="8000" b="1" i="1" dirty="0"/>
              <a:t>Critically reflect: How do you demonstrate that you are a culturally efficacious agent of change who is knowledgeable, community-based, and professional?</a:t>
            </a:r>
            <a:r>
              <a:rPr lang="en-US" sz="8000" dirty="0"/>
              <a:t> </a:t>
            </a:r>
          </a:p>
          <a:p>
            <a:pPr marL="0" indent="0" fontAlgn="base">
              <a:buNone/>
            </a:pPr>
            <a:endParaRPr lang="en-US" sz="2000" dirty="0"/>
          </a:p>
          <a:p>
            <a:pPr marL="0" indent="0">
              <a:buNone/>
            </a:pP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11628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PP-template.png"/>
          <p:cNvPicPr>
            <a:picLocks noChangeAspect="1"/>
          </p:cNvPicPr>
          <p:nvPr/>
        </p:nvPicPr>
        <p:blipFill>
          <a:blip r:embed="rId2"/>
          <a:stretch>
            <a:fillRect/>
          </a:stretch>
        </p:blipFill>
        <p:spPr>
          <a:xfrm>
            <a:off x="0" y="0"/>
            <a:ext cx="9144000" cy="6858000"/>
          </a:xfrm>
          <a:prstGeom prst="rect">
            <a:avLst/>
          </a:prstGeom>
        </p:spPr>
      </p:pic>
      <p:sp>
        <p:nvSpPr>
          <p:cNvPr id="8" name="Title 7"/>
          <p:cNvSpPr>
            <a:spLocks noGrp="1"/>
          </p:cNvSpPr>
          <p:nvPr>
            <p:ph type="title"/>
          </p:nvPr>
        </p:nvSpPr>
        <p:spPr>
          <a:xfrm>
            <a:off x="457200" y="744277"/>
            <a:ext cx="8229600" cy="759418"/>
          </a:xfrm>
        </p:spPr>
        <p:txBody>
          <a:bodyPr>
            <a:normAutofit/>
          </a:bodyPr>
          <a:lstStyle/>
          <a:p>
            <a:r>
              <a:rPr lang="en-US" sz="2000" dirty="0"/>
              <a:t>Accreditation: Educator Certifications &amp; Professional Licensures </a:t>
            </a:r>
          </a:p>
        </p:txBody>
      </p:sp>
      <p:graphicFrame>
        <p:nvGraphicFramePr>
          <p:cNvPr id="5" name="Content Placeholder 4">
            <a:extLst>
              <a:ext uri="{FF2B5EF4-FFF2-40B4-BE49-F238E27FC236}">
                <a16:creationId xmlns:a16="http://schemas.microsoft.com/office/drawing/2014/main" id="{00072057-3426-4627-B96A-3C87C2FE4785}"/>
              </a:ext>
            </a:extLst>
          </p:cNvPr>
          <p:cNvGraphicFramePr>
            <a:graphicFrameLocks noGrp="1"/>
          </p:cNvGraphicFramePr>
          <p:nvPr>
            <p:ph idx="1"/>
            <p:extLst>
              <p:ext uri="{D42A27DB-BD31-4B8C-83A1-F6EECF244321}">
                <p14:modId xmlns:p14="http://schemas.microsoft.com/office/powerpoint/2010/main" val="2106223771"/>
              </p:ext>
            </p:extLst>
          </p:nvPr>
        </p:nvGraphicFramePr>
        <p:xfrm>
          <a:off x="446983" y="1340949"/>
          <a:ext cx="8242368" cy="5082831"/>
        </p:xfrm>
        <a:graphic>
          <a:graphicData uri="http://schemas.openxmlformats.org/drawingml/2006/table">
            <a:tbl>
              <a:tblPr firstRow="1" firstCol="1" bandRow="1">
                <a:tableStyleId>{5C22544A-7EE6-4342-B048-85BDC9FD1C3A}</a:tableStyleId>
              </a:tblPr>
              <a:tblGrid>
                <a:gridCol w="2796838">
                  <a:extLst>
                    <a:ext uri="{9D8B030D-6E8A-4147-A177-3AD203B41FA5}">
                      <a16:colId xmlns:a16="http://schemas.microsoft.com/office/drawing/2014/main" val="3791093029"/>
                    </a:ext>
                  </a:extLst>
                </a:gridCol>
                <a:gridCol w="2682032">
                  <a:extLst>
                    <a:ext uri="{9D8B030D-6E8A-4147-A177-3AD203B41FA5}">
                      <a16:colId xmlns:a16="http://schemas.microsoft.com/office/drawing/2014/main" val="1715838186"/>
                    </a:ext>
                  </a:extLst>
                </a:gridCol>
                <a:gridCol w="2763498">
                  <a:extLst>
                    <a:ext uri="{9D8B030D-6E8A-4147-A177-3AD203B41FA5}">
                      <a16:colId xmlns:a16="http://schemas.microsoft.com/office/drawing/2014/main" val="3033884106"/>
                    </a:ext>
                  </a:extLst>
                </a:gridCol>
              </a:tblGrid>
              <a:tr h="428673">
                <a:tc>
                  <a:txBody>
                    <a:bodyPr/>
                    <a:lstStyle/>
                    <a:p>
                      <a:pPr algn="ctr" fontAlgn="base"/>
                      <a:r>
                        <a:rPr lang="en-US" sz="900" dirty="0">
                          <a:effectLst/>
                        </a:rPr>
                        <a:t>ACCREDITATED/VERIFIED​​</a:t>
                      </a:r>
                      <a:endParaRPr lang="en-US" dirty="0">
                        <a:effectLst/>
                      </a:endParaRPr>
                    </a:p>
                    <a:p>
                      <a:pPr algn="ctr" fontAlgn="base"/>
                      <a:r>
                        <a:rPr lang="en-US" sz="900" dirty="0">
                          <a:effectLst/>
                        </a:rPr>
                        <a:t> PROGRAMS​</a:t>
                      </a:r>
                      <a:endParaRPr lang="en-US" dirty="0">
                        <a:effectLst/>
                      </a:endParaRPr>
                    </a:p>
                  </a:txBody>
                  <a:tcPr marL="0" marR="0" marT="0" marB="0" anchor="ctr"/>
                </a:tc>
                <a:tc>
                  <a:txBody>
                    <a:bodyPr/>
                    <a:lstStyle/>
                    <a:p>
                      <a:pPr algn="ctr" fontAlgn="base"/>
                      <a:r>
                        <a:rPr lang="en-US" sz="900" dirty="0">
                          <a:effectLst/>
                        </a:rPr>
                        <a:t>DEPARTMENT ​​</a:t>
                      </a:r>
                      <a:endParaRPr lang="en-US" dirty="0">
                        <a:effectLst/>
                      </a:endParaRPr>
                    </a:p>
                  </a:txBody>
                  <a:tcPr marL="0" marR="0" marT="0" marB="0" anchor="ctr"/>
                </a:tc>
                <a:tc>
                  <a:txBody>
                    <a:bodyPr/>
                    <a:lstStyle/>
                    <a:p>
                      <a:pPr algn="ctr" fontAlgn="base"/>
                      <a:r>
                        <a:rPr lang="en-US" sz="900" dirty="0">
                          <a:effectLst/>
                        </a:rPr>
                        <a:t>LEVEL ​​</a:t>
                      </a:r>
                      <a:endParaRPr lang="en-US" dirty="0">
                        <a:effectLst/>
                      </a:endParaRPr>
                    </a:p>
                  </a:txBody>
                  <a:tcPr marL="0" marR="0" marT="0" marB="0" anchor="ctr"/>
                </a:tc>
                <a:extLst>
                  <a:ext uri="{0D108BD9-81ED-4DB2-BD59-A6C34878D82A}">
                    <a16:rowId xmlns:a16="http://schemas.microsoft.com/office/drawing/2014/main" val="1386959051"/>
                  </a:ext>
                </a:extLst>
              </a:tr>
              <a:tr h="489911">
                <a:tc>
                  <a:txBody>
                    <a:bodyPr/>
                    <a:lstStyle/>
                    <a:p>
                      <a:pPr algn="ctr" fontAlgn="base"/>
                      <a:r>
                        <a:rPr lang="en-US" sz="1000" dirty="0">
                          <a:effectLst/>
                        </a:rPr>
                        <a:t>Behavior Analyst Credentialing Board ​</a:t>
                      </a:r>
                      <a:endParaRPr lang="en-US">
                        <a:effectLst/>
                      </a:endParaRPr>
                    </a:p>
                    <a:p>
                      <a:pPr algn="ctr" fontAlgn="base"/>
                      <a:r>
                        <a:rPr lang="en-US" sz="1000" dirty="0">
                          <a:effectLst/>
                        </a:rPr>
                        <a:t>(</a:t>
                      </a:r>
                      <a:r>
                        <a:rPr lang="en-US" sz="1000" dirty="0" err="1">
                          <a:effectLst/>
                        </a:rPr>
                        <a:t>BCaBA</a:t>
                      </a:r>
                      <a:r>
                        <a:rPr lang="en-US" sz="1000" dirty="0">
                          <a:effectLst/>
                        </a:rPr>
                        <a:t>; Verified Sequence)​</a:t>
                      </a:r>
                      <a:endParaRPr lang="en-US">
                        <a:effectLst/>
                      </a:endParaRPr>
                    </a:p>
                  </a:txBody>
                  <a:tcPr marL="0" marR="0" marT="0" marB="0" anchor="ctr"/>
                </a:tc>
                <a:tc>
                  <a:txBody>
                    <a:bodyPr/>
                    <a:lstStyle/>
                    <a:p>
                      <a:pPr algn="ctr" fontAlgn="base"/>
                      <a:r>
                        <a:rPr lang="en-US" sz="1000" dirty="0">
                          <a:effectLst/>
                        </a:rPr>
                        <a:t>Educational Psychology (EDP) ​​</a:t>
                      </a:r>
                      <a:endParaRPr lang="en-US" dirty="0">
                        <a:effectLst/>
                      </a:endParaRPr>
                    </a:p>
                  </a:txBody>
                  <a:tcPr marL="0" marR="0" marT="0" marB="0" anchor="ctr"/>
                </a:tc>
                <a:tc>
                  <a:txBody>
                    <a:bodyPr/>
                    <a:lstStyle/>
                    <a:p>
                      <a:pPr algn="ctr" fontAlgn="base"/>
                      <a:r>
                        <a:rPr lang="en-US" sz="1000" dirty="0">
                          <a:effectLst/>
                        </a:rPr>
                        <a:t>Undergraduate​</a:t>
                      </a:r>
                      <a:endParaRPr lang="en-US" dirty="0">
                        <a:effectLst/>
                      </a:endParaRPr>
                    </a:p>
                  </a:txBody>
                  <a:tcPr marL="0" marR="0" marT="0" marB="0" anchor="ctr"/>
                </a:tc>
                <a:extLst>
                  <a:ext uri="{0D108BD9-81ED-4DB2-BD59-A6C34878D82A}">
                    <a16:rowId xmlns:a16="http://schemas.microsoft.com/office/drawing/2014/main" val="2998688317"/>
                  </a:ext>
                </a:extLst>
              </a:tr>
              <a:tr h="428673">
                <a:tc>
                  <a:txBody>
                    <a:bodyPr/>
                    <a:lstStyle/>
                    <a:p>
                      <a:pPr algn="ctr" fontAlgn="base"/>
                      <a:r>
                        <a:rPr lang="en-US" sz="1000" dirty="0">
                          <a:effectLst/>
                        </a:rPr>
                        <a:t>Behavior Analyst Credentialing Board ​</a:t>
                      </a:r>
                      <a:endParaRPr lang="en-US">
                        <a:effectLst/>
                      </a:endParaRPr>
                    </a:p>
                    <a:p>
                      <a:pPr algn="ctr" fontAlgn="base"/>
                      <a:r>
                        <a:rPr lang="en-US" sz="1000" dirty="0">
                          <a:effectLst/>
                        </a:rPr>
                        <a:t>(BCBA; Verified Sequence)​</a:t>
                      </a:r>
                      <a:endParaRPr lang="en-US">
                        <a:effectLst/>
                      </a:endParaRPr>
                    </a:p>
                  </a:txBody>
                  <a:tcPr marL="0" marR="0" marT="0" marB="0" anchor="ctr"/>
                </a:tc>
                <a:tc>
                  <a:txBody>
                    <a:bodyPr/>
                    <a:lstStyle/>
                    <a:p>
                      <a:pPr algn="ctr" fontAlgn="base"/>
                      <a:r>
                        <a:rPr lang="en-US" sz="1000" dirty="0">
                          <a:effectLst/>
                        </a:rPr>
                        <a:t>EDP : ABA certificate​</a:t>
                      </a:r>
                      <a:endParaRPr lang="en-US" dirty="0">
                        <a:effectLst/>
                      </a:endParaRPr>
                    </a:p>
                  </a:txBody>
                  <a:tcPr marL="0" marR="0" marT="0" marB="0" anchor="ctr"/>
                </a:tc>
                <a:tc>
                  <a:txBody>
                    <a:bodyPr/>
                    <a:lstStyle/>
                    <a:p>
                      <a:pPr algn="ctr" fontAlgn="base"/>
                      <a:r>
                        <a:rPr lang="en-US" sz="1000" dirty="0">
                          <a:effectLst/>
                        </a:rPr>
                        <a:t>Graduate​</a:t>
                      </a:r>
                      <a:endParaRPr lang="en-US" dirty="0">
                        <a:effectLst/>
                      </a:endParaRPr>
                    </a:p>
                  </a:txBody>
                  <a:tcPr marL="0" marR="0" marT="0" marB="0" anchor="ctr"/>
                </a:tc>
                <a:extLst>
                  <a:ext uri="{0D108BD9-81ED-4DB2-BD59-A6C34878D82A}">
                    <a16:rowId xmlns:a16="http://schemas.microsoft.com/office/drawing/2014/main" val="4291979157"/>
                  </a:ext>
                </a:extLst>
              </a:tr>
              <a:tr h="428673">
                <a:tc>
                  <a:txBody>
                    <a:bodyPr/>
                    <a:lstStyle/>
                    <a:p>
                      <a:pPr algn="ctr" fontAlgn="base"/>
                      <a:r>
                        <a:rPr lang="en-US" sz="1000" dirty="0">
                          <a:effectLst/>
                        </a:rPr>
                        <a:t>Behavior Analyst Credentialing Board ​</a:t>
                      </a:r>
                      <a:endParaRPr lang="en-US">
                        <a:effectLst/>
                      </a:endParaRPr>
                    </a:p>
                    <a:p>
                      <a:pPr algn="ctr" fontAlgn="base"/>
                      <a:r>
                        <a:rPr lang="en-US" sz="1000" dirty="0">
                          <a:effectLst/>
                        </a:rPr>
                        <a:t>(BCBA; Verified Sequence)​</a:t>
                      </a:r>
                      <a:endParaRPr lang="en-US">
                        <a:effectLst/>
                      </a:endParaRPr>
                    </a:p>
                  </a:txBody>
                  <a:tcPr marL="0" marR="0" marT="0" marB="0" anchor="ctr"/>
                </a:tc>
                <a:tc>
                  <a:txBody>
                    <a:bodyPr/>
                    <a:lstStyle/>
                    <a:p>
                      <a:pPr algn="ctr" fontAlgn="base"/>
                      <a:r>
                        <a:rPr lang="en-US" sz="1000" dirty="0">
                          <a:effectLst/>
                        </a:rPr>
                        <a:t>EDP​: Behavior Assessment &amp; Intervention​</a:t>
                      </a:r>
                      <a:endParaRPr lang="en-US" dirty="0">
                        <a:effectLst/>
                      </a:endParaRPr>
                    </a:p>
                  </a:txBody>
                  <a:tcPr marL="0" marR="0" marT="0" marB="0" anchor="ctr"/>
                </a:tc>
                <a:tc>
                  <a:txBody>
                    <a:bodyPr/>
                    <a:lstStyle/>
                    <a:p>
                      <a:pPr algn="ctr" fontAlgn="base"/>
                      <a:r>
                        <a:rPr lang="en-US" sz="1000" dirty="0">
                          <a:effectLst/>
                        </a:rPr>
                        <a:t>Grad​</a:t>
                      </a:r>
                      <a:r>
                        <a:rPr lang="en-US" sz="1000" dirty="0" err="1">
                          <a:effectLst/>
                        </a:rPr>
                        <a:t>uate</a:t>
                      </a:r>
                      <a:r>
                        <a:rPr lang="en-US" sz="1000" dirty="0">
                          <a:effectLst/>
                        </a:rPr>
                        <a:t>​</a:t>
                      </a:r>
                      <a:endParaRPr lang="en-US" dirty="0">
                        <a:effectLst/>
                      </a:endParaRPr>
                    </a:p>
                  </a:txBody>
                  <a:tcPr marL="0" marR="0" marT="0" marB="0" anchor="ctr"/>
                </a:tc>
                <a:extLst>
                  <a:ext uri="{0D108BD9-81ED-4DB2-BD59-A6C34878D82A}">
                    <a16:rowId xmlns:a16="http://schemas.microsoft.com/office/drawing/2014/main" val="2499376047"/>
                  </a:ext>
                </a:extLst>
              </a:tr>
              <a:tr h="489911">
                <a:tc>
                  <a:txBody>
                    <a:bodyPr/>
                    <a:lstStyle/>
                    <a:p>
                      <a:pPr algn="ctr" fontAlgn="base"/>
                      <a:r>
                        <a:rPr lang="en-US" sz="1000" dirty="0">
                          <a:effectLst/>
                        </a:rPr>
                        <a:t>Behavior Analyst Credentialing Board </a:t>
                      </a:r>
                      <a:endParaRPr lang="en-US">
                        <a:effectLst/>
                      </a:endParaRPr>
                    </a:p>
                    <a:p>
                      <a:pPr algn="ctr" fontAlgn="base"/>
                      <a:r>
                        <a:rPr lang="en-US" sz="1000" dirty="0">
                          <a:effectLst/>
                        </a:rPr>
                        <a:t>(</a:t>
                      </a:r>
                      <a:r>
                        <a:rPr lang="en-US" sz="1000" dirty="0" err="1">
                          <a:effectLst/>
                        </a:rPr>
                        <a:t>BCaBA</a:t>
                      </a:r>
                      <a:r>
                        <a:rPr lang="en-US" sz="1000" dirty="0">
                          <a:effectLst/>
                        </a:rPr>
                        <a:t>; Verified Sequence)​</a:t>
                      </a:r>
                      <a:endParaRPr lang="en-US">
                        <a:effectLst/>
                      </a:endParaRPr>
                    </a:p>
                  </a:txBody>
                  <a:tcPr marL="0" marR="0" marT="0" marB="0" anchor="ctr"/>
                </a:tc>
                <a:tc>
                  <a:txBody>
                    <a:bodyPr/>
                    <a:lstStyle/>
                    <a:p>
                      <a:pPr algn="ctr" fontAlgn="base"/>
                      <a:r>
                        <a:rPr lang="en-US" sz="1000" dirty="0">
                          <a:effectLst/>
                        </a:rPr>
                        <a:t>Interdisciplinary Learning and Teaching (ILT): Special Education ​​</a:t>
                      </a:r>
                      <a:endParaRPr lang="en-US" dirty="0">
                        <a:effectLst/>
                      </a:endParaRPr>
                    </a:p>
                  </a:txBody>
                  <a:tcPr marL="0" marR="0" marT="0" marB="0" anchor="ctr"/>
                </a:tc>
                <a:tc>
                  <a:txBody>
                    <a:bodyPr/>
                    <a:lstStyle/>
                    <a:p>
                      <a:pPr algn="ctr" fontAlgn="base"/>
                      <a:r>
                        <a:rPr lang="en-US" sz="1000" dirty="0">
                          <a:effectLst/>
                        </a:rPr>
                        <a:t>Undergraduate​</a:t>
                      </a:r>
                      <a:endParaRPr lang="en-US" dirty="0">
                        <a:effectLst/>
                      </a:endParaRPr>
                    </a:p>
                  </a:txBody>
                  <a:tcPr marL="0" marR="0" marT="0" marB="0" anchor="ctr"/>
                </a:tc>
                <a:extLst>
                  <a:ext uri="{0D108BD9-81ED-4DB2-BD59-A6C34878D82A}">
                    <a16:rowId xmlns:a16="http://schemas.microsoft.com/office/drawing/2014/main" val="2305314481"/>
                  </a:ext>
                </a:extLst>
              </a:tr>
              <a:tr h="489911">
                <a:tc>
                  <a:txBody>
                    <a:bodyPr/>
                    <a:lstStyle/>
                    <a:p>
                      <a:pPr algn="ctr" fontAlgn="base"/>
                      <a:r>
                        <a:rPr lang="en-US" sz="1000" dirty="0">
                          <a:effectLst/>
                        </a:rPr>
                        <a:t>Behavior Analyst Credentialing Board </a:t>
                      </a:r>
                      <a:endParaRPr lang="en-US">
                        <a:effectLst/>
                      </a:endParaRPr>
                    </a:p>
                    <a:p>
                      <a:pPr algn="ctr" fontAlgn="base"/>
                      <a:r>
                        <a:rPr lang="en-US" sz="1000" dirty="0">
                          <a:effectLst/>
                        </a:rPr>
                        <a:t>(BCBA Verified Sequence)​</a:t>
                      </a:r>
                      <a:endParaRPr lang="en-US">
                        <a:effectLst/>
                      </a:endParaRPr>
                    </a:p>
                  </a:txBody>
                  <a:tcPr marL="0" marR="0" marT="0" marB="0" anchor="ctr"/>
                </a:tc>
                <a:tc>
                  <a:txBody>
                    <a:bodyPr/>
                    <a:lstStyle/>
                    <a:p>
                      <a:pPr algn="ctr" fontAlgn="base"/>
                      <a:r>
                        <a:rPr lang="en-US" sz="1000" dirty="0">
                          <a:effectLst/>
                        </a:rPr>
                        <a:t>Interdisciplinary Learning and Teaching (ILT): Special Education</a:t>
                      </a:r>
                      <a:endParaRPr lang="en-US" dirty="0">
                        <a:effectLst/>
                      </a:endParaRPr>
                    </a:p>
                  </a:txBody>
                  <a:tcPr marL="0" marR="0" marT="0" marB="0" anchor="ctr"/>
                </a:tc>
                <a:tc>
                  <a:txBody>
                    <a:bodyPr/>
                    <a:lstStyle/>
                    <a:p>
                      <a:pPr algn="ctr" fontAlgn="base"/>
                      <a:r>
                        <a:rPr lang="en-US" sz="1000" dirty="0">
                          <a:effectLst/>
                        </a:rPr>
                        <a:t>Graduate​</a:t>
                      </a:r>
                      <a:endParaRPr lang="en-US" dirty="0">
                        <a:effectLst/>
                      </a:endParaRPr>
                    </a:p>
                  </a:txBody>
                  <a:tcPr marL="0" marR="0" marT="0" marB="0" anchor="ctr"/>
                </a:tc>
                <a:extLst>
                  <a:ext uri="{0D108BD9-81ED-4DB2-BD59-A6C34878D82A}">
                    <a16:rowId xmlns:a16="http://schemas.microsoft.com/office/drawing/2014/main" val="3943878555"/>
                  </a:ext>
                </a:extLst>
              </a:tr>
              <a:tr h="489911">
                <a:tc>
                  <a:txBody>
                    <a:bodyPr/>
                    <a:lstStyle/>
                    <a:p>
                      <a:pPr algn="ctr" fontAlgn="base"/>
                      <a:r>
                        <a:rPr lang="en-US" sz="1000" dirty="0">
                          <a:effectLst/>
                        </a:rPr>
                        <a:t>Council for Accreditation of Counseling &amp; Related Educational Programs (CACREP) ​​</a:t>
                      </a:r>
                      <a:endParaRPr lang="en-US">
                        <a:effectLst/>
                      </a:endParaRPr>
                    </a:p>
                  </a:txBody>
                  <a:tcPr marL="0" marR="0" marT="0" marB="0" anchor="ctr"/>
                </a:tc>
                <a:tc>
                  <a:txBody>
                    <a:bodyPr/>
                    <a:lstStyle/>
                    <a:p>
                      <a:pPr algn="ctr" fontAlgn="base"/>
                      <a:r>
                        <a:rPr lang="en-US" sz="1000" dirty="0">
                          <a:effectLst/>
                        </a:rPr>
                        <a:t>Counseling ​​</a:t>
                      </a:r>
                      <a:endParaRPr lang="en-US" dirty="0">
                        <a:effectLst/>
                      </a:endParaRPr>
                    </a:p>
                  </a:txBody>
                  <a:tcPr marL="0" marR="0" marT="0" marB="0" anchor="ctr"/>
                </a:tc>
                <a:tc>
                  <a:txBody>
                    <a:bodyPr/>
                    <a:lstStyle/>
                    <a:p>
                      <a:pPr algn="ctr" fontAlgn="base"/>
                      <a:r>
                        <a:rPr lang="en-US" sz="1000" dirty="0">
                          <a:effectLst/>
                        </a:rPr>
                        <a:t>Graduate ​​</a:t>
                      </a:r>
                      <a:endParaRPr lang="en-US" dirty="0">
                        <a:effectLst/>
                      </a:endParaRPr>
                    </a:p>
                  </a:txBody>
                  <a:tcPr marL="0" marR="0" marT="0" marB="0" anchor="ctr"/>
                </a:tc>
                <a:extLst>
                  <a:ext uri="{0D108BD9-81ED-4DB2-BD59-A6C34878D82A}">
                    <a16:rowId xmlns:a16="http://schemas.microsoft.com/office/drawing/2014/main" val="197644207"/>
                  </a:ext>
                </a:extLst>
              </a:tr>
              <a:tr h="489911">
                <a:tc>
                  <a:txBody>
                    <a:bodyPr/>
                    <a:lstStyle/>
                    <a:p>
                      <a:pPr algn="ctr" fontAlgn="base"/>
                      <a:r>
                        <a:rPr lang="en-US" sz="1000" dirty="0">
                          <a:effectLst/>
                        </a:rPr>
                        <a:t>Educator Preparation Program </a:t>
                      </a:r>
                    </a:p>
                    <a:p>
                      <a:pPr algn="ctr" fontAlgn="base"/>
                      <a:r>
                        <a:rPr lang="en-US" sz="1000" dirty="0">
                          <a:effectLst/>
                        </a:rPr>
                        <a:t>(TEA &amp; THECB) ​​</a:t>
                      </a:r>
                      <a:endParaRPr lang="en-US" dirty="0">
                        <a:effectLst/>
                      </a:endParaRPr>
                    </a:p>
                  </a:txBody>
                  <a:tcPr marL="0" marR="0" marT="0" marB="0" anchor="ctr"/>
                </a:tc>
                <a:tc>
                  <a:txBody>
                    <a:bodyPr/>
                    <a:lstStyle/>
                    <a:p>
                      <a:pPr algn="ctr" fontAlgn="base"/>
                      <a:r>
                        <a:rPr lang="en-US" sz="1000" dirty="0">
                          <a:effectLst/>
                        </a:rPr>
                        <a:t>EDL, BBL, School Counseling, ILT, &amp; KHN ​​</a:t>
                      </a:r>
                      <a:endParaRPr lang="en-US" dirty="0">
                        <a:effectLst/>
                      </a:endParaRPr>
                    </a:p>
                  </a:txBody>
                  <a:tcPr marL="0" marR="0" marT="0" marB="0" anchor="ctr"/>
                </a:tc>
                <a:tc>
                  <a:txBody>
                    <a:bodyPr/>
                    <a:lstStyle/>
                    <a:p>
                      <a:pPr algn="ctr" fontAlgn="base"/>
                      <a:r>
                        <a:rPr lang="en-US" sz="1000" dirty="0">
                          <a:effectLst/>
                        </a:rPr>
                        <a:t>Undergraduate &amp; Graduate ​​</a:t>
                      </a:r>
                      <a:endParaRPr lang="en-US" dirty="0">
                        <a:effectLst/>
                      </a:endParaRPr>
                    </a:p>
                  </a:txBody>
                  <a:tcPr marL="0" marR="0" marT="0" marB="0" anchor="ctr"/>
                </a:tc>
                <a:extLst>
                  <a:ext uri="{0D108BD9-81ED-4DB2-BD59-A6C34878D82A}">
                    <a16:rowId xmlns:a16="http://schemas.microsoft.com/office/drawing/2014/main" val="2728681570"/>
                  </a:ext>
                </a:extLst>
              </a:tr>
              <a:tr h="489911">
                <a:tc>
                  <a:txBody>
                    <a:bodyPr/>
                    <a:lstStyle/>
                    <a:p>
                      <a:pPr algn="ctr" fontAlgn="base"/>
                      <a:r>
                        <a:rPr lang="en-US" sz="1000" dirty="0">
                          <a:effectLst/>
                        </a:rPr>
                        <a:t>National Association for Early Childhood (NAEYC) ​​</a:t>
                      </a:r>
                      <a:endParaRPr lang="en-US">
                        <a:effectLst/>
                      </a:endParaRPr>
                    </a:p>
                  </a:txBody>
                  <a:tcPr marL="0" marR="0" marT="0" marB="0" anchor="ctr"/>
                </a:tc>
                <a:tc>
                  <a:txBody>
                    <a:bodyPr/>
                    <a:lstStyle/>
                    <a:p>
                      <a:pPr algn="ctr" fontAlgn="base"/>
                      <a:r>
                        <a:rPr lang="en-US" sz="1000" dirty="0">
                          <a:effectLst/>
                        </a:rPr>
                        <a:t>ILT: Early Childhood &amp; Elementary Education ​​</a:t>
                      </a:r>
                      <a:endParaRPr lang="en-US" dirty="0">
                        <a:effectLst/>
                      </a:endParaRPr>
                    </a:p>
                  </a:txBody>
                  <a:tcPr marL="0" marR="0" marT="0" marB="0" anchor="ctr"/>
                </a:tc>
                <a:tc>
                  <a:txBody>
                    <a:bodyPr/>
                    <a:lstStyle/>
                    <a:p>
                      <a:pPr algn="ctr" fontAlgn="base"/>
                      <a:r>
                        <a:rPr lang="en-US" sz="1000" dirty="0">
                          <a:effectLst/>
                        </a:rPr>
                        <a:t>Graduate ​​</a:t>
                      </a:r>
                      <a:endParaRPr lang="en-US" dirty="0">
                        <a:effectLst/>
                      </a:endParaRPr>
                    </a:p>
                  </a:txBody>
                  <a:tcPr marL="0" marR="0" marT="0" marB="0" anchor="ctr"/>
                </a:tc>
                <a:extLst>
                  <a:ext uri="{0D108BD9-81ED-4DB2-BD59-A6C34878D82A}">
                    <a16:rowId xmlns:a16="http://schemas.microsoft.com/office/drawing/2014/main" val="1752030721"/>
                  </a:ext>
                </a:extLst>
              </a:tr>
              <a:tr h="428673">
                <a:tc>
                  <a:txBody>
                    <a:bodyPr/>
                    <a:lstStyle/>
                    <a:p>
                      <a:pPr algn="ctr" fontAlgn="base"/>
                      <a:r>
                        <a:rPr lang="en-US" sz="1000" dirty="0">
                          <a:effectLst/>
                        </a:rPr>
                        <a:t>National Association of School Psychology ​​</a:t>
                      </a:r>
                      <a:endParaRPr lang="en-US">
                        <a:effectLst/>
                      </a:endParaRPr>
                    </a:p>
                  </a:txBody>
                  <a:tcPr marL="0" marR="0" marT="0" marB="0" anchor="ctr"/>
                </a:tc>
                <a:tc>
                  <a:txBody>
                    <a:bodyPr/>
                    <a:lstStyle/>
                    <a:p>
                      <a:pPr algn="ctr" fontAlgn="base"/>
                      <a:r>
                        <a:rPr lang="en-US" sz="1000" dirty="0">
                          <a:effectLst/>
                        </a:rPr>
                        <a:t>EDP ​​</a:t>
                      </a:r>
                      <a:endParaRPr lang="en-US" dirty="0">
                        <a:effectLst/>
                      </a:endParaRPr>
                    </a:p>
                  </a:txBody>
                  <a:tcPr marL="0" marR="0" marT="0" marB="0" anchor="ctr"/>
                </a:tc>
                <a:tc>
                  <a:txBody>
                    <a:bodyPr/>
                    <a:lstStyle/>
                    <a:p>
                      <a:pPr algn="ctr" fontAlgn="base"/>
                      <a:r>
                        <a:rPr lang="en-US" sz="1000" dirty="0">
                          <a:effectLst/>
                        </a:rPr>
                        <a:t>Graduate </a:t>
                      </a:r>
                      <a:endParaRPr lang="en-US" dirty="0">
                        <a:effectLst/>
                      </a:endParaRPr>
                    </a:p>
                  </a:txBody>
                  <a:tcPr marL="0" marR="0" marT="0" marB="0" anchor="ctr"/>
                </a:tc>
                <a:extLst>
                  <a:ext uri="{0D108BD9-81ED-4DB2-BD59-A6C34878D82A}">
                    <a16:rowId xmlns:a16="http://schemas.microsoft.com/office/drawing/2014/main" val="203069186"/>
                  </a:ext>
                </a:extLst>
              </a:tr>
              <a:tr h="428673">
                <a:tc>
                  <a:txBody>
                    <a:bodyPr/>
                    <a:lstStyle/>
                    <a:p>
                      <a:pPr algn="ctr" fontAlgn="base"/>
                      <a:r>
                        <a:rPr lang="en-US" sz="1000" dirty="0">
                          <a:effectLst/>
                        </a:rPr>
                        <a:t>Registered Dietetic Program ​​</a:t>
                      </a:r>
                      <a:endParaRPr lang="en-US">
                        <a:effectLst/>
                      </a:endParaRPr>
                    </a:p>
                  </a:txBody>
                  <a:tcPr marL="0" marR="0" marT="0" marB="0" anchor="ctr"/>
                </a:tc>
                <a:tc>
                  <a:txBody>
                    <a:bodyPr/>
                    <a:lstStyle/>
                    <a:p>
                      <a:pPr algn="ctr" fontAlgn="base"/>
                      <a:r>
                        <a:rPr lang="en-US" sz="1000" dirty="0">
                          <a:effectLst/>
                        </a:rPr>
                        <a:t>Kinesiology, Health, &amp; Nutrition </a:t>
                      </a:r>
                      <a:endParaRPr lang="en-US" dirty="0">
                        <a:effectLst/>
                      </a:endParaRPr>
                    </a:p>
                  </a:txBody>
                  <a:tcPr marL="0" marR="0" marT="0" marB="0" anchor="ctr"/>
                </a:tc>
                <a:tc>
                  <a:txBody>
                    <a:bodyPr/>
                    <a:lstStyle/>
                    <a:p>
                      <a:pPr algn="ctr" fontAlgn="base"/>
                      <a:r>
                        <a:rPr lang="en-US" sz="1000" dirty="0">
                          <a:effectLst/>
                        </a:rPr>
                        <a:t>Integrated BA &amp; MA </a:t>
                      </a:r>
                      <a:endParaRPr lang="en-US" dirty="0">
                        <a:effectLst/>
                      </a:endParaRPr>
                    </a:p>
                  </a:txBody>
                  <a:tcPr marL="0" marR="0" marT="0" marB="0" anchor="ctr"/>
                </a:tc>
                <a:extLst>
                  <a:ext uri="{0D108BD9-81ED-4DB2-BD59-A6C34878D82A}">
                    <a16:rowId xmlns:a16="http://schemas.microsoft.com/office/drawing/2014/main" val="183153796"/>
                  </a:ext>
                </a:extLst>
              </a:tr>
            </a:tbl>
          </a:graphicData>
        </a:graphic>
      </p:graphicFrame>
    </p:spTree>
    <p:extLst>
      <p:ext uri="{BB962C8B-B14F-4D97-AF65-F5344CB8AC3E}">
        <p14:creationId xmlns:p14="http://schemas.microsoft.com/office/powerpoint/2010/main" val="10324796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PP-template.png"/>
          <p:cNvPicPr>
            <a:picLocks noChangeAspect="1"/>
          </p:cNvPicPr>
          <p:nvPr/>
        </p:nvPicPr>
        <p:blipFill>
          <a:blip r:embed="rId2"/>
          <a:stretch>
            <a:fillRect/>
          </a:stretch>
        </p:blipFill>
        <p:spPr>
          <a:xfrm>
            <a:off x="0" y="0"/>
            <a:ext cx="9144000" cy="6858000"/>
          </a:xfrm>
          <a:prstGeom prst="rect">
            <a:avLst/>
          </a:prstGeom>
        </p:spPr>
      </p:pic>
      <p:sp>
        <p:nvSpPr>
          <p:cNvPr id="8" name="Title 7"/>
          <p:cNvSpPr>
            <a:spLocks noGrp="1"/>
          </p:cNvSpPr>
          <p:nvPr>
            <p:ph type="title"/>
          </p:nvPr>
        </p:nvSpPr>
        <p:spPr>
          <a:xfrm>
            <a:off x="457200" y="658220"/>
            <a:ext cx="8229600" cy="759418"/>
          </a:xfrm>
        </p:spPr>
        <p:txBody>
          <a:bodyPr>
            <a:normAutofit fontScale="90000"/>
          </a:bodyPr>
          <a:lstStyle/>
          <a:p>
            <a:r>
              <a:rPr lang="en-US" sz="3600" dirty="0">
                <a:latin typeface="Times New Roman" panose="02020603050405020304" pitchFamily="18" charset="0"/>
                <a:cs typeface="Times New Roman" panose="02020603050405020304" pitchFamily="18" charset="0"/>
              </a:rPr>
              <a:t>Conceptual Framework and Candidate Proficiencies Committee </a:t>
            </a:r>
            <a:endParaRPr lang="en-US" dirty="0"/>
          </a:p>
        </p:txBody>
      </p:sp>
      <p:sp>
        <p:nvSpPr>
          <p:cNvPr id="9" name="Content Placeholder 8"/>
          <p:cNvSpPr>
            <a:spLocks noGrp="1"/>
          </p:cNvSpPr>
          <p:nvPr>
            <p:ph idx="1"/>
          </p:nvPr>
        </p:nvSpPr>
        <p:spPr/>
        <p:txBody>
          <a:bodyPr>
            <a:normAutofit lnSpcReduction="10000"/>
          </a:bodyPr>
          <a:lstStyle/>
          <a:p>
            <a:pPr marL="0" indent="0">
              <a:buNone/>
            </a:pPr>
            <a:r>
              <a:rPr lang="en-US" sz="2000" dirty="0">
                <a:latin typeface="Times New Roman" panose="02020603050405020304" pitchFamily="18" charset="0"/>
                <a:cs typeface="Times New Roman" panose="02020603050405020304" pitchFamily="18" charset="0"/>
              </a:rPr>
              <a:t>The conceptual Framework and Candidate Proficiencies Committee serves to set the vision for graduates from the College of Education and Human Development.</a:t>
            </a:r>
          </a:p>
          <a:p>
            <a:r>
              <a:rPr lang="en-US" sz="2000" dirty="0">
                <a:latin typeface="Times New Roman" panose="02020603050405020304" pitchFamily="18" charset="0"/>
                <a:cs typeface="Times New Roman" panose="02020603050405020304" pitchFamily="18" charset="0"/>
              </a:rPr>
              <a:t>(1) The CFCPC shall be advisory to the Dean and will be responsible for developing and instituting a framework which guides the preparation of educators and professionals.  </a:t>
            </a:r>
          </a:p>
          <a:p>
            <a:r>
              <a:rPr lang="en-US" sz="2000" dirty="0">
                <a:latin typeface="Times New Roman" panose="02020603050405020304" pitchFamily="18" charset="0"/>
                <a:cs typeface="Times New Roman" panose="02020603050405020304" pitchFamily="18" charset="0"/>
              </a:rPr>
              <a:t>(2) The CFCPC will identify candidate proficiencies and provide benchmarks for assessing candidate proficiencies. </a:t>
            </a:r>
          </a:p>
          <a:p>
            <a:r>
              <a:rPr lang="en-US" sz="2000" dirty="0">
                <a:latin typeface="Times New Roman" panose="02020603050405020304" pitchFamily="18" charset="0"/>
                <a:cs typeface="Times New Roman" panose="02020603050405020304" pitchFamily="18" charset="0"/>
              </a:rPr>
              <a:t>(3) The CFCPC will engage faculty across the college to align their respective programs with the conceptual framework. </a:t>
            </a:r>
          </a:p>
          <a:p>
            <a:r>
              <a:rPr lang="en-US" sz="2000" dirty="0">
                <a:latin typeface="Times New Roman" panose="02020603050405020304" pitchFamily="18" charset="0"/>
                <a:cs typeface="Times New Roman" panose="02020603050405020304" pitchFamily="18" charset="0"/>
              </a:rPr>
              <a:t>(4) The CFCPC will conduct annual review of candidate proficiency and report findings to the Dean. </a:t>
            </a:r>
          </a:p>
          <a:p>
            <a:r>
              <a:rPr lang="en-US" sz="2000" dirty="0">
                <a:latin typeface="Times New Roman" panose="02020603050405020304" pitchFamily="18" charset="0"/>
                <a:cs typeface="Times New Roman" panose="02020603050405020304" pitchFamily="18" charset="0"/>
              </a:rPr>
              <a:t>(5) The CFCPC will periodically review the candidate proficiencies, conceptual framework, and benchmarks to ensure alignment with college vision. </a:t>
            </a:r>
          </a:p>
        </p:txBody>
      </p:sp>
    </p:spTree>
    <p:extLst>
      <p:ext uri="{BB962C8B-B14F-4D97-AF65-F5344CB8AC3E}">
        <p14:creationId xmlns:p14="http://schemas.microsoft.com/office/powerpoint/2010/main" val="13559165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PP-template.png"/>
          <p:cNvPicPr>
            <a:picLocks noChangeAspect="1"/>
          </p:cNvPicPr>
          <p:nvPr/>
        </p:nvPicPr>
        <p:blipFill>
          <a:blip r:embed="rId2"/>
          <a:stretch>
            <a:fillRect/>
          </a:stretch>
        </p:blipFill>
        <p:spPr>
          <a:xfrm>
            <a:off x="0" y="0"/>
            <a:ext cx="9144000" cy="6858000"/>
          </a:xfrm>
          <a:prstGeom prst="rect">
            <a:avLst/>
          </a:prstGeom>
        </p:spPr>
      </p:pic>
      <p:pic>
        <p:nvPicPr>
          <p:cNvPr id="11" name="Picture 10">
            <a:extLst>
              <a:ext uri="{FF2B5EF4-FFF2-40B4-BE49-F238E27FC236}">
                <a16:creationId xmlns:a16="http://schemas.microsoft.com/office/drawing/2014/main" id="{26D90461-7E96-D340-B2F1-9DBDFEE02799}"/>
              </a:ext>
            </a:extLst>
          </p:cNvPr>
          <p:cNvPicPr>
            <a:picLocks noChangeAspect="1"/>
          </p:cNvPicPr>
          <p:nvPr/>
        </p:nvPicPr>
        <p:blipFill rotWithShape="1">
          <a:blip r:embed="rId3"/>
          <a:srcRect t="1" r="1648" b="1157"/>
          <a:stretch/>
        </p:blipFill>
        <p:spPr>
          <a:xfrm>
            <a:off x="2192965" y="2634741"/>
            <a:ext cx="4758070" cy="3333215"/>
          </a:xfrm>
          <a:prstGeom prst="rect">
            <a:avLst/>
          </a:prstGeom>
        </p:spPr>
      </p:pic>
      <p:sp>
        <p:nvSpPr>
          <p:cNvPr id="12" name="Title 11">
            <a:extLst>
              <a:ext uri="{FF2B5EF4-FFF2-40B4-BE49-F238E27FC236}">
                <a16:creationId xmlns:a16="http://schemas.microsoft.com/office/drawing/2014/main" id="{CA9717E7-5634-AF41-B09A-2567FDFC92AF}"/>
              </a:ext>
            </a:extLst>
          </p:cNvPr>
          <p:cNvSpPr>
            <a:spLocks noGrp="1"/>
          </p:cNvSpPr>
          <p:nvPr>
            <p:ph type="title"/>
          </p:nvPr>
        </p:nvSpPr>
        <p:spPr>
          <a:xfrm>
            <a:off x="457200" y="890044"/>
            <a:ext cx="8229600" cy="1143000"/>
          </a:xfrm>
        </p:spPr>
        <p:txBody>
          <a:bodyPr>
            <a:noAutofit/>
          </a:bodyPr>
          <a:lstStyle/>
          <a:p>
            <a:r>
              <a:rPr lang="en-US" sz="3200" i="1" dirty="0"/>
              <a:t>Questions?</a:t>
            </a:r>
            <a:endParaRPr lang="en-US" sz="3200" i="1" dirty="0">
              <a:cs typeface="Arial"/>
            </a:endParaRPr>
          </a:p>
        </p:txBody>
      </p:sp>
    </p:spTree>
    <p:extLst>
      <p:ext uri="{BB962C8B-B14F-4D97-AF65-F5344CB8AC3E}">
        <p14:creationId xmlns:p14="http://schemas.microsoft.com/office/powerpoint/2010/main" val="32045295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PP-template.png"/>
          <p:cNvPicPr>
            <a:picLocks noChangeAspect="1"/>
          </p:cNvPicPr>
          <p:nvPr/>
        </p:nvPicPr>
        <p:blipFill>
          <a:blip r:embed="rId2"/>
          <a:stretch>
            <a:fillRect/>
          </a:stretch>
        </p:blipFill>
        <p:spPr>
          <a:xfrm>
            <a:off x="0" y="0"/>
            <a:ext cx="9144000" cy="6858000"/>
          </a:xfrm>
          <a:prstGeom prst="rect">
            <a:avLst/>
          </a:prstGeom>
        </p:spPr>
      </p:pic>
      <p:sp>
        <p:nvSpPr>
          <p:cNvPr id="12" name="Title 11">
            <a:extLst>
              <a:ext uri="{FF2B5EF4-FFF2-40B4-BE49-F238E27FC236}">
                <a16:creationId xmlns:a16="http://schemas.microsoft.com/office/drawing/2014/main" id="{CA9717E7-5634-AF41-B09A-2567FDFC92AF}"/>
              </a:ext>
            </a:extLst>
          </p:cNvPr>
          <p:cNvSpPr>
            <a:spLocks noGrp="1"/>
          </p:cNvSpPr>
          <p:nvPr>
            <p:ph type="title"/>
          </p:nvPr>
        </p:nvSpPr>
        <p:spPr>
          <a:xfrm>
            <a:off x="457200" y="594678"/>
            <a:ext cx="8229600" cy="1143000"/>
          </a:xfrm>
        </p:spPr>
        <p:txBody>
          <a:bodyPr>
            <a:noAutofit/>
          </a:bodyPr>
          <a:lstStyle/>
          <a:p>
            <a:r>
              <a:rPr lang="en-US" sz="3200" i="1" dirty="0"/>
              <a:t>Committee Members</a:t>
            </a:r>
          </a:p>
        </p:txBody>
      </p:sp>
      <p:sp>
        <p:nvSpPr>
          <p:cNvPr id="2" name="Content Placeholder 1">
            <a:extLst>
              <a:ext uri="{FF2B5EF4-FFF2-40B4-BE49-F238E27FC236}">
                <a16:creationId xmlns:a16="http://schemas.microsoft.com/office/drawing/2014/main" id="{2C357EDF-D2C2-C14A-90AC-29F49F60D4D1}"/>
              </a:ext>
            </a:extLst>
          </p:cNvPr>
          <p:cNvSpPr>
            <a:spLocks noGrp="1"/>
          </p:cNvSpPr>
          <p:nvPr>
            <p:ph idx="1"/>
          </p:nvPr>
        </p:nvSpPr>
        <p:spPr/>
        <p:txBody>
          <a:bodyPr/>
          <a:lstStyle/>
          <a:p>
            <a:r>
              <a:rPr lang="en-US" dirty="0"/>
              <a:t>Kathryn Henderson, BBL</a:t>
            </a:r>
          </a:p>
          <a:p>
            <a:r>
              <a:rPr lang="en-US" dirty="0"/>
              <a:t>Jessica Lloyd-Hazlett, COU</a:t>
            </a:r>
          </a:p>
          <a:p>
            <a:r>
              <a:rPr lang="en-US" dirty="0"/>
              <a:t>Mariela Rodriguez, ELPS</a:t>
            </a:r>
          </a:p>
          <a:p>
            <a:r>
              <a:rPr lang="en-US" dirty="0"/>
              <a:t>Norma Guerra, EDP</a:t>
            </a:r>
          </a:p>
          <a:p>
            <a:r>
              <a:rPr lang="en-US" dirty="0"/>
              <a:t>Crystal </a:t>
            </a:r>
            <a:r>
              <a:rPr lang="en-US" dirty="0" err="1"/>
              <a:t>Kalinec</a:t>
            </a:r>
            <a:r>
              <a:rPr lang="en-US" dirty="0"/>
              <a:t>-Craig, ILT</a:t>
            </a:r>
          </a:p>
          <a:p>
            <a:r>
              <a:rPr lang="en-US" dirty="0"/>
              <a:t>Langston Clark, KHN</a:t>
            </a:r>
          </a:p>
          <a:p>
            <a:r>
              <a:rPr lang="en-US" dirty="0"/>
              <a:t>Belinda Bustos Flores, Chair</a:t>
            </a:r>
          </a:p>
        </p:txBody>
      </p:sp>
    </p:spTree>
    <p:extLst>
      <p:ext uri="{BB962C8B-B14F-4D97-AF65-F5344CB8AC3E}">
        <p14:creationId xmlns:p14="http://schemas.microsoft.com/office/powerpoint/2010/main" val="36517123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PP-template.png"/>
          <p:cNvPicPr>
            <a:picLocks noChangeAspect="1"/>
          </p:cNvPicPr>
          <p:nvPr/>
        </p:nvPicPr>
        <p:blipFill>
          <a:blip r:embed="rId2"/>
          <a:stretch>
            <a:fillRect/>
          </a:stretch>
        </p:blipFill>
        <p:spPr>
          <a:xfrm>
            <a:off x="0" y="0"/>
            <a:ext cx="9144000" cy="6858000"/>
          </a:xfrm>
          <a:prstGeom prst="rect">
            <a:avLst/>
          </a:prstGeom>
        </p:spPr>
      </p:pic>
      <p:sp>
        <p:nvSpPr>
          <p:cNvPr id="12" name="Title 11">
            <a:extLst>
              <a:ext uri="{FF2B5EF4-FFF2-40B4-BE49-F238E27FC236}">
                <a16:creationId xmlns:a16="http://schemas.microsoft.com/office/drawing/2014/main" id="{CA9717E7-5634-AF41-B09A-2567FDFC92AF}"/>
              </a:ext>
            </a:extLst>
          </p:cNvPr>
          <p:cNvSpPr>
            <a:spLocks noGrp="1"/>
          </p:cNvSpPr>
          <p:nvPr>
            <p:ph type="title"/>
          </p:nvPr>
        </p:nvSpPr>
        <p:spPr>
          <a:xfrm>
            <a:off x="457200" y="890044"/>
            <a:ext cx="8229600" cy="1143000"/>
          </a:xfrm>
        </p:spPr>
        <p:txBody>
          <a:bodyPr>
            <a:noAutofit/>
          </a:bodyPr>
          <a:lstStyle/>
          <a:p>
            <a:r>
              <a:rPr lang="en-US" sz="3200" i="1" dirty="0"/>
              <a:t>Culturally Efficacious Agents of Change: Knowledgeable, Community-Based, and Professional </a:t>
            </a:r>
          </a:p>
        </p:txBody>
      </p:sp>
      <p:pic>
        <p:nvPicPr>
          <p:cNvPr id="3" name="Picture 2" descr="A close up of a logo&#10;&#10;Description automatically generated">
            <a:extLst>
              <a:ext uri="{FF2B5EF4-FFF2-40B4-BE49-F238E27FC236}">
                <a16:creationId xmlns:a16="http://schemas.microsoft.com/office/drawing/2014/main" id="{04312196-45E2-C84B-BBB5-BD22BC525F6E}"/>
              </a:ext>
            </a:extLst>
          </p:cNvPr>
          <p:cNvPicPr>
            <a:picLocks noChangeAspect="1"/>
          </p:cNvPicPr>
          <p:nvPr/>
        </p:nvPicPr>
        <p:blipFill>
          <a:blip r:embed="rId3"/>
          <a:stretch>
            <a:fillRect/>
          </a:stretch>
        </p:blipFill>
        <p:spPr>
          <a:xfrm>
            <a:off x="1471671" y="2446317"/>
            <a:ext cx="6223539" cy="3521639"/>
          </a:xfrm>
          <a:prstGeom prst="rect">
            <a:avLst/>
          </a:prstGeom>
        </p:spPr>
      </p:pic>
    </p:spTree>
    <p:extLst>
      <p:ext uri="{BB962C8B-B14F-4D97-AF65-F5344CB8AC3E}">
        <p14:creationId xmlns:p14="http://schemas.microsoft.com/office/powerpoint/2010/main" val="10291168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PP-template.png"/>
          <p:cNvPicPr>
            <a:picLocks noChangeAspect="1"/>
          </p:cNvPicPr>
          <p:nvPr/>
        </p:nvPicPr>
        <p:blipFill>
          <a:blip r:embed="rId2"/>
          <a:stretch>
            <a:fillRect/>
          </a:stretch>
        </p:blipFill>
        <p:spPr>
          <a:xfrm>
            <a:off x="0" y="0"/>
            <a:ext cx="9144000" cy="6858000"/>
          </a:xfrm>
          <a:prstGeom prst="rect">
            <a:avLst/>
          </a:prstGeom>
        </p:spPr>
      </p:pic>
      <p:sp>
        <p:nvSpPr>
          <p:cNvPr id="8" name="Title 7"/>
          <p:cNvSpPr>
            <a:spLocks noGrp="1"/>
          </p:cNvSpPr>
          <p:nvPr>
            <p:ph type="title"/>
          </p:nvPr>
        </p:nvSpPr>
        <p:spPr>
          <a:xfrm>
            <a:off x="457200" y="658220"/>
            <a:ext cx="8229600" cy="759418"/>
          </a:xfrm>
        </p:spPr>
        <p:txBody>
          <a:bodyPr>
            <a:normAutofit fontScale="90000"/>
          </a:bodyPr>
          <a:lstStyle/>
          <a:p>
            <a:r>
              <a:rPr lang="en-US" dirty="0"/>
              <a:t>Mission and Vision </a:t>
            </a:r>
          </a:p>
        </p:txBody>
      </p:sp>
      <p:sp>
        <p:nvSpPr>
          <p:cNvPr id="9" name="Content Placeholder 8"/>
          <p:cNvSpPr>
            <a:spLocks noGrp="1"/>
          </p:cNvSpPr>
          <p:nvPr>
            <p:ph idx="1"/>
          </p:nvPr>
        </p:nvSpPr>
        <p:spPr/>
        <p:txBody>
          <a:bodyPr vert="horz" lIns="91440" tIns="45720" rIns="91440" bIns="45720" rtlCol="0" anchor="t">
            <a:normAutofit/>
          </a:bodyPr>
          <a:lstStyle/>
          <a:p>
            <a:r>
              <a:rPr lang="en-US" sz="2400" dirty="0">
                <a:latin typeface="Times New Roman" panose="02020603050405020304" pitchFamily="18" charset="0"/>
                <a:cs typeface="Times New Roman" panose="02020603050405020304" pitchFamily="18" charset="0"/>
              </a:rPr>
              <a:t>COEHD, as a Hispanic-thriving, urban-serving institution, is uniquely positioned to influence the educational system within the area of San Antonio and beyond. </a:t>
            </a:r>
          </a:p>
          <a:p>
            <a:pPr marL="0" indent="0">
              <a:buNone/>
            </a:pPr>
            <a:endParaRPr lang="en-US" sz="2400" dirty="0">
              <a:latin typeface="Times New Roman" panose="02020603050405020304" pitchFamily="18" charset="0"/>
              <a:cs typeface="Times New Roman" panose="02020603050405020304" pitchFamily="18" charset="0"/>
            </a:endParaRPr>
          </a:p>
          <a:p>
            <a:r>
              <a:rPr lang="en-US" sz="2400" dirty="0">
                <a:latin typeface="Times New Roman"/>
                <a:cs typeface="Times New Roman"/>
              </a:rPr>
              <a:t>Using a theory of change framework, we identified the assets that exist within our community while we considered the college’s sphere of influence and responsibility for graduating educators and professionals who will serve our city, our state, and our country. </a:t>
            </a:r>
            <a:endParaRPr lang="en-US" sz="2400" dirty="0">
              <a:latin typeface="Times New Roman" panose="02020603050405020304" pitchFamily="18" charset="0"/>
              <a:cs typeface="Times New Roman" panose="02020603050405020304" pitchFamily="18" charset="0"/>
            </a:endParaRPr>
          </a:p>
          <a:p>
            <a:endParaRPr lang="en-US" sz="24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PP-template.png"/>
          <p:cNvPicPr>
            <a:picLocks noChangeAspect="1"/>
          </p:cNvPicPr>
          <p:nvPr/>
        </p:nvPicPr>
        <p:blipFill>
          <a:blip r:embed="rId2"/>
          <a:stretch>
            <a:fillRect/>
          </a:stretch>
        </p:blipFill>
        <p:spPr>
          <a:xfrm>
            <a:off x="0" y="0"/>
            <a:ext cx="9144000" cy="6858000"/>
          </a:xfrm>
          <a:prstGeom prst="rect">
            <a:avLst/>
          </a:prstGeom>
        </p:spPr>
      </p:pic>
      <p:sp>
        <p:nvSpPr>
          <p:cNvPr id="8" name="Title 7"/>
          <p:cNvSpPr>
            <a:spLocks noGrp="1"/>
          </p:cNvSpPr>
          <p:nvPr>
            <p:ph type="title"/>
          </p:nvPr>
        </p:nvSpPr>
        <p:spPr>
          <a:xfrm>
            <a:off x="457200" y="658220"/>
            <a:ext cx="8229600" cy="759418"/>
          </a:xfrm>
        </p:spPr>
        <p:txBody>
          <a:bodyPr>
            <a:normAutofit fontScale="90000"/>
          </a:bodyPr>
          <a:lstStyle/>
          <a:p>
            <a:r>
              <a:rPr lang="en-US" dirty="0"/>
              <a:t>Social Justice Theoretical Lens</a:t>
            </a:r>
          </a:p>
        </p:txBody>
      </p:sp>
      <p:sp>
        <p:nvSpPr>
          <p:cNvPr id="9" name="Content Placeholder 8"/>
          <p:cNvSpPr>
            <a:spLocks noGrp="1"/>
          </p:cNvSpPr>
          <p:nvPr>
            <p:ph idx="1"/>
          </p:nvPr>
        </p:nvSpPr>
        <p:spPr/>
        <p:txBody>
          <a:bodyPr>
            <a:normAutofit/>
          </a:bodyPr>
          <a:lstStyle/>
          <a:p>
            <a:r>
              <a:rPr lang="en-US" sz="2400" dirty="0">
                <a:latin typeface="Times New Roman" panose="02020603050405020304" pitchFamily="18" charset="0"/>
                <a:cs typeface="Times New Roman" panose="02020603050405020304" pitchFamily="18" charset="0"/>
              </a:rPr>
              <a:t>We believe that all individuals </a:t>
            </a:r>
            <a:r>
              <a:rPr lang="en-US" dirty="0"/>
              <a:t>—</a:t>
            </a:r>
            <a:r>
              <a:rPr lang="en-US" sz="2400" dirty="0">
                <a:latin typeface="Times New Roman" panose="02020603050405020304" pitchFamily="18" charset="0"/>
                <a:cs typeface="Times New Roman" panose="02020603050405020304" pitchFamily="18" charset="0"/>
              </a:rPr>
              <a:t> our faculty, students, alumni, and those who we engage and serve should be treated in an equitable manner that ensures attainment of goals. </a:t>
            </a:r>
          </a:p>
          <a:p>
            <a:r>
              <a:rPr lang="en-US" sz="2400" dirty="0">
                <a:latin typeface="Times New Roman" panose="02020603050405020304" pitchFamily="18" charset="0"/>
                <a:cs typeface="Times New Roman" panose="02020603050405020304" pitchFamily="18" charset="0"/>
              </a:rPr>
              <a:t>Educators and professionals critically examine power, privilege, and oppression.</a:t>
            </a:r>
          </a:p>
          <a:p>
            <a:r>
              <a:rPr lang="en-US" sz="2400" dirty="0">
                <a:latin typeface="Times New Roman" panose="02020603050405020304" pitchFamily="18" charset="0"/>
                <a:cs typeface="Times New Roman" panose="02020603050405020304" pitchFamily="18" charset="0"/>
              </a:rPr>
              <a:t>A social justice transformative lens requires that educators and professionals have the commitment and courage to attend to the pernicious inequities that exist while enacting in ways that create opportunities for social change. </a:t>
            </a:r>
          </a:p>
        </p:txBody>
      </p:sp>
    </p:spTree>
    <p:extLst>
      <p:ext uri="{BB962C8B-B14F-4D97-AF65-F5344CB8AC3E}">
        <p14:creationId xmlns:p14="http://schemas.microsoft.com/office/powerpoint/2010/main" val="29209623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PP-template.png"/>
          <p:cNvPicPr>
            <a:picLocks noChangeAspect="1"/>
          </p:cNvPicPr>
          <p:nvPr/>
        </p:nvPicPr>
        <p:blipFill>
          <a:blip r:embed="rId2"/>
          <a:stretch>
            <a:fillRect/>
          </a:stretch>
        </p:blipFill>
        <p:spPr>
          <a:xfrm>
            <a:off x="0" y="0"/>
            <a:ext cx="9144000" cy="6858000"/>
          </a:xfrm>
          <a:prstGeom prst="rect">
            <a:avLst/>
          </a:prstGeom>
        </p:spPr>
      </p:pic>
      <p:sp>
        <p:nvSpPr>
          <p:cNvPr id="8" name="Title 7"/>
          <p:cNvSpPr>
            <a:spLocks noGrp="1"/>
          </p:cNvSpPr>
          <p:nvPr>
            <p:ph type="title"/>
          </p:nvPr>
        </p:nvSpPr>
        <p:spPr>
          <a:xfrm>
            <a:off x="457200" y="848795"/>
            <a:ext cx="8229600" cy="759418"/>
          </a:xfrm>
        </p:spPr>
        <p:txBody>
          <a:bodyPr>
            <a:normAutofit fontScale="90000"/>
          </a:bodyPr>
          <a:lstStyle/>
          <a:p>
            <a:r>
              <a:rPr lang="en-US" dirty="0"/>
              <a:t>Alignment with COEHD Diversity Mission Statement</a:t>
            </a:r>
          </a:p>
        </p:txBody>
      </p:sp>
      <p:sp>
        <p:nvSpPr>
          <p:cNvPr id="9" name="Content Placeholder 8"/>
          <p:cNvSpPr>
            <a:spLocks noGrp="1"/>
          </p:cNvSpPr>
          <p:nvPr>
            <p:ph idx="1"/>
          </p:nvPr>
        </p:nvSpPr>
        <p:spPr>
          <a:xfrm>
            <a:off x="457200" y="1892595"/>
            <a:ext cx="8229600" cy="4263656"/>
          </a:xfrm>
        </p:spPr>
        <p:txBody>
          <a:bodyPr>
            <a:normAutofit/>
          </a:bodyPr>
          <a:lstStyle/>
          <a:p>
            <a:pPr lvl="1">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The UTSA College of Human Development is committed to diversity.</a:t>
            </a:r>
          </a:p>
          <a:p>
            <a:pPr marL="457200" lvl="1" indent="0">
              <a:buNone/>
            </a:pPr>
            <a:endParaRPr lang="en-US" sz="2400" dirty="0">
              <a:latin typeface="Times New Roman" panose="02020603050405020304" pitchFamily="18" charset="0"/>
              <a:cs typeface="Times New Roman" panose="02020603050405020304" pitchFamily="18" charset="0"/>
            </a:endParaRPr>
          </a:p>
          <a:p>
            <a:pPr lvl="1">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As a College, we embrace diversity in recruitment. </a:t>
            </a:r>
          </a:p>
          <a:p>
            <a:pPr marL="457200" lvl="1" indent="0">
              <a:buNone/>
            </a:pPr>
            <a:endParaRPr lang="en-US" sz="2400" dirty="0">
              <a:latin typeface="Times New Roman" panose="02020603050405020304" pitchFamily="18" charset="0"/>
              <a:cs typeface="Times New Roman" panose="02020603050405020304" pitchFamily="18" charset="0"/>
            </a:endParaRPr>
          </a:p>
          <a:p>
            <a:pPr lvl="1">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Diversity and inclusiveness are a core strength and an essential element of our public service mission and contribute to academic and professional excellence. </a:t>
            </a:r>
          </a:p>
        </p:txBody>
      </p:sp>
    </p:spTree>
    <p:extLst>
      <p:ext uri="{BB962C8B-B14F-4D97-AF65-F5344CB8AC3E}">
        <p14:creationId xmlns:p14="http://schemas.microsoft.com/office/powerpoint/2010/main" val="6356843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PP-template.png"/>
          <p:cNvPicPr>
            <a:picLocks noChangeAspect="1"/>
          </p:cNvPicPr>
          <p:nvPr/>
        </p:nvPicPr>
        <p:blipFill>
          <a:blip r:embed="rId2"/>
          <a:stretch>
            <a:fillRect/>
          </a:stretch>
        </p:blipFill>
        <p:spPr>
          <a:xfrm>
            <a:off x="0" y="0"/>
            <a:ext cx="9144000" cy="6858000"/>
          </a:xfrm>
          <a:prstGeom prst="rect">
            <a:avLst/>
          </a:prstGeom>
        </p:spPr>
      </p:pic>
      <p:sp>
        <p:nvSpPr>
          <p:cNvPr id="8" name="Title 7"/>
          <p:cNvSpPr>
            <a:spLocks noGrp="1"/>
          </p:cNvSpPr>
          <p:nvPr>
            <p:ph type="title"/>
          </p:nvPr>
        </p:nvSpPr>
        <p:spPr>
          <a:xfrm>
            <a:off x="457200" y="658220"/>
            <a:ext cx="8229600" cy="759418"/>
          </a:xfrm>
        </p:spPr>
        <p:txBody>
          <a:bodyPr>
            <a:normAutofit fontScale="90000"/>
          </a:bodyPr>
          <a:lstStyle/>
          <a:p>
            <a:r>
              <a:rPr lang="en-US" dirty="0"/>
              <a:t>The Overarching Theme </a:t>
            </a:r>
          </a:p>
        </p:txBody>
      </p:sp>
      <p:sp>
        <p:nvSpPr>
          <p:cNvPr id="9" name="Content Placeholder 8"/>
          <p:cNvSpPr>
            <a:spLocks noGrp="1"/>
          </p:cNvSpPr>
          <p:nvPr>
            <p:ph idx="1"/>
          </p:nvPr>
        </p:nvSpPr>
        <p:spPr/>
        <p:txBody>
          <a:bodyPr/>
          <a:lstStyle/>
          <a:p>
            <a:r>
              <a:rPr lang="en-US" sz="2400" dirty="0">
                <a:latin typeface="Times New Roman" panose="02020603050405020304" pitchFamily="18" charset="0"/>
                <a:cs typeface="Times New Roman" panose="02020603050405020304" pitchFamily="18" charset="0"/>
              </a:rPr>
              <a:t>Culturally efficacious educators demonstrate strong disciplinary knowledge and critical praxis, personal and professional identities, self-determination, sociocultural competence, efficacy, critical reflexivity, and sustain the community’s knowledge and ways of being. </a:t>
            </a:r>
          </a:p>
          <a:p>
            <a:r>
              <a:rPr lang="en-US"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We are providing our candidates with opportunities for self-empowerment by defining and operationalizing candidate proficiencies in the subsequent section. </a:t>
            </a:r>
          </a:p>
        </p:txBody>
      </p:sp>
    </p:spTree>
    <p:extLst>
      <p:ext uri="{BB962C8B-B14F-4D97-AF65-F5344CB8AC3E}">
        <p14:creationId xmlns:p14="http://schemas.microsoft.com/office/powerpoint/2010/main" val="4593515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PP-template.png"/>
          <p:cNvPicPr>
            <a:picLocks noChangeAspect="1"/>
          </p:cNvPicPr>
          <p:nvPr/>
        </p:nvPicPr>
        <p:blipFill>
          <a:blip r:embed="rId2"/>
          <a:stretch>
            <a:fillRect/>
          </a:stretch>
        </p:blipFill>
        <p:spPr>
          <a:xfrm>
            <a:off x="0" y="0"/>
            <a:ext cx="9144000" cy="6858000"/>
          </a:xfrm>
          <a:prstGeom prst="rect">
            <a:avLst/>
          </a:prstGeom>
        </p:spPr>
      </p:pic>
      <p:sp>
        <p:nvSpPr>
          <p:cNvPr id="8" name="Title 7"/>
          <p:cNvSpPr>
            <a:spLocks noGrp="1"/>
          </p:cNvSpPr>
          <p:nvPr>
            <p:ph type="title"/>
          </p:nvPr>
        </p:nvSpPr>
        <p:spPr>
          <a:xfrm>
            <a:off x="457200" y="911719"/>
            <a:ext cx="8229600" cy="759418"/>
          </a:xfrm>
        </p:spPr>
        <p:txBody>
          <a:bodyPr>
            <a:normAutofit fontScale="90000"/>
          </a:bodyPr>
          <a:lstStyle/>
          <a:p>
            <a:r>
              <a:rPr lang="en-US" dirty="0"/>
              <a:t>Candidate Proficiencies: Knowledge</a:t>
            </a:r>
          </a:p>
        </p:txBody>
      </p:sp>
      <p:sp>
        <p:nvSpPr>
          <p:cNvPr id="9" name="Content Placeholder 8"/>
          <p:cNvSpPr>
            <a:spLocks noGrp="1"/>
          </p:cNvSpPr>
          <p:nvPr>
            <p:ph idx="1"/>
          </p:nvPr>
        </p:nvSpPr>
        <p:spPr>
          <a:xfrm>
            <a:off x="457200" y="1873770"/>
            <a:ext cx="8229600" cy="4252393"/>
          </a:xfrm>
        </p:spPr>
        <p:txBody>
          <a:bodyPr>
            <a:normAutofit/>
          </a:bodyPr>
          <a:lstStyle/>
          <a:p>
            <a:r>
              <a:rPr lang="en-US" sz="2400" dirty="0">
                <a:latin typeface="Times New Roman" panose="02020603050405020304" pitchFamily="18" charset="0"/>
                <a:cs typeface="Times New Roman" panose="02020603050405020304" pitchFamily="18" charset="0"/>
              </a:rPr>
              <a:t>For students in the COEHD, being knowledgeable means they have a demonstrable understanding of the concepts, skills, and dispositions in their respective disciplines. </a:t>
            </a:r>
          </a:p>
          <a:p>
            <a:r>
              <a:rPr lang="en-US" sz="2400" dirty="0">
                <a:latin typeface="Times New Roman" panose="02020603050405020304" pitchFamily="18" charset="0"/>
                <a:cs typeface="Times New Roman" panose="02020603050405020304" pitchFamily="18" charset="0"/>
              </a:rPr>
              <a:t>Enacting knowledge competency by:</a:t>
            </a:r>
          </a:p>
          <a:p>
            <a:pPr lvl="1"/>
            <a:r>
              <a:rPr lang="en-US" sz="2400" dirty="0">
                <a:latin typeface="Times New Roman" panose="02020603050405020304" pitchFamily="18" charset="0"/>
                <a:cs typeface="Times New Roman" panose="02020603050405020304" pitchFamily="18" charset="0"/>
              </a:rPr>
              <a:t>Demonstrating knowledge of equity.</a:t>
            </a:r>
          </a:p>
          <a:p>
            <a:pPr lvl="1"/>
            <a:r>
              <a:rPr lang="en-US" sz="2400" dirty="0">
                <a:latin typeface="Times New Roman" panose="02020603050405020304" pitchFamily="18" charset="0"/>
                <a:cs typeface="Times New Roman" panose="02020603050405020304" pitchFamily="18" charset="0"/>
              </a:rPr>
              <a:t>Demonstrating knowledge of partnerships.</a:t>
            </a:r>
          </a:p>
          <a:p>
            <a:pPr lvl="1"/>
            <a:r>
              <a:rPr lang="en-US" sz="2400" dirty="0">
                <a:latin typeface="Times New Roman" panose="02020603050405020304" pitchFamily="18" charset="0"/>
                <a:cs typeface="Times New Roman" panose="02020603050405020304" pitchFamily="18" charset="0"/>
              </a:rPr>
              <a:t>Demonstrating knowledge of technology.</a:t>
            </a:r>
          </a:p>
          <a:p>
            <a:pPr lvl="1"/>
            <a:r>
              <a:rPr lang="en-US" sz="2400" dirty="0">
                <a:latin typeface="Times New Roman" panose="02020603050405020304" pitchFamily="18" charset="0"/>
                <a:cs typeface="Times New Roman" panose="02020603050405020304" pitchFamily="18" charset="0"/>
              </a:rPr>
              <a:t>Demonstrating disciplinary theories, concepts, skills, and dispositions through praxis and application. </a:t>
            </a:r>
          </a:p>
        </p:txBody>
      </p:sp>
    </p:spTree>
    <p:extLst>
      <p:ext uri="{BB962C8B-B14F-4D97-AF65-F5344CB8AC3E}">
        <p14:creationId xmlns:p14="http://schemas.microsoft.com/office/powerpoint/2010/main" val="3538438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PP-template.png"/>
          <p:cNvPicPr>
            <a:picLocks noChangeAspect="1"/>
          </p:cNvPicPr>
          <p:nvPr/>
        </p:nvPicPr>
        <p:blipFill>
          <a:blip r:embed="rId2"/>
          <a:stretch>
            <a:fillRect/>
          </a:stretch>
        </p:blipFill>
        <p:spPr>
          <a:xfrm>
            <a:off x="0" y="0"/>
            <a:ext cx="9144000" cy="6858000"/>
          </a:xfrm>
          <a:prstGeom prst="rect">
            <a:avLst/>
          </a:prstGeom>
        </p:spPr>
      </p:pic>
      <p:sp>
        <p:nvSpPr>
          <p:cNvPr id="8" name="Title 7"/>
          <p:cNvSpPr>
            <a:spLocks noGrp="1"/>
          </p:cNvSpPr>
          <p:nvPr>
            <p:ph type="title"/>
          </p:nvPr>
        </p:nvSpPr>
        <p:spPr>
          <a:xfrm>
            <a:off x="457200" y="731837"/>
            <a:ext cx="8229600" cy="1143000"/>
          </a:xfrm>
        </p:spPr>
        <p:txBody>
          <a:bodyPr>
            <a:normAutofit fontScale="90000"/>
          </a:bodyPr>
          <a:lstStyle/>
          <a:p>
            <a:r>
              <a:rPr lang="en-US" dirty="0">
                <a:cs typeface="Times New Roman"/>
              </a:rPr>
              <a:t>Candidate Proficiencies: Community-Based </a:t>
            </a:r>
            <a:endParaRPr lang="en-US" dirty="0">
              <a:cs typeface="Times New Roman" panose="02020603050405020304" pitchFamily="18" charset="0"/>
            </a:endParaRPr>
          </a:p>
        </p:txBody>
      </p:sp>
      <p:sp>
        <p:nvSpPr>
          <p:cNvPr id="9" name="Content Placeholder 8"/>
          <p:cNvSpPr>
            <a:spLocks noGrp="1"/>
          </p:cNvSpPr>
          <p:nvPr>
            <p:ph idx="1"/>
          </p:nvPr>
        </p:nvSpPr>
        <p:spPr>
          <a:xfrm>
            <a:off x="457200" y="1956391"/>
            <a:ext cx="8229600" cy="4169772"/>
          </a:xfrm>
        </p:spPr>
        <p:txBody>
          <a:bodyPr>
            <a:normAutofit lnSpcReduction="10000"/>
          </a:bodyPr>
          <a:lstStyle/>
          <a:p>
            <a:r>
              <a:rPr lang="en-US" sz="2400" dirty="0">
                <a:latin typeface="Times New Roman" panose="02020603050405020304" pitchFamily="18" charset="0"/>
                <a:cs typeface="Times New Roman" panose="02020603050405020304" pitchFamily="18" charset="0"/>
              </a:rPr>
              <a:t>We are a grounded community with common learning and growth development interests and diverse characteristics residing in an academic community.</a:t>
            </a:r>
          </a:p>
          <a:p>
            <a:r>
              <a:rPr lang="en-US" sz="2400" dirty="0">
                <a:latin typeface="Times New Roman" panose="02020603050405020304" pitchFamily="18" charset="0"/>
                <a:cs typeface="Times New Roman" panose="02020603050405020304" pitchFamily="18" charset="0"/>
              </a:rPr>
              <a:t>As a College, we recognize the importance of sustaining the heritage of communities while also embracing their continued development. </a:t>
            </a:r>
          </a:p>
          <a:p>
            <a:r>
              <a:rPr lang="en-US" sz="2400" dirty="0">
                <a:latin typeface="Times New Roman" panose="02020603050405020304" pitchFamily="18" charset="0"/>
                <a:cs typeface="Times New Roman" panose="02020603050405020304" pitchFamily="18" charset="0"/>
              </a:rPr>
              <a:t>Candidates demonstrate active engagement and skills in the development and sustainment of communities.</a:t>
            </a:r>
          </a:p>
          <a:p>
            <a:r>
              <a:rPr lang="en-US" sz="2400" dirty="0">
                <a:latin typeface="Times New Roman" panose="02020603050405020304" pitchFamily="18" charset="0"/>
                <a:cs typeface="Times New Roman" panose="02020603050405020304" pitchFamily="18" charset="0"/>
              </a:rPr>
              <a:t>Candidates also demonstrate active community engagement and focus on the development of leadership as found in communities.</a:t>
            </a:r>
          </a:p>
        </p:txBody>
      </p:sp>
    </p:spTree>
    <p:extLst>
      <p:ext uri="{BB962C8B-B14F-4D97-AF65-F5344CB8AC3E}">
        <p14:creationId xmlns:p14="http://schemas.microsoft.com/office/powerpoint/2010/main" val="1711845465"/>
      </p:ext>
    </p:extLst>
  </p:cSld>
  <p:clrMapOvr>
    <a:masterClrMapping/>
  </p:clrMapOvr>
</p:sld>
</file>

<file path=ppt/theme/theme1.xml><?xml version="1.0" encoding="utf-8"?>
<a:theme xmlns:a="http://schemas.openxmlformats.org/drawingml/2006/main" name="Office Theme">
  <a:themeElements>
    <a:clrScheme name="UTSA">
      <a:dk1>
        <a:srgbClr val="002244"/>
      </a:dk1>
      <a:lt1>
        <a:sysClr val="window" lastClr="FFFFFF"/>
      </a:lt1>
      <a:dk2>
        <a:srgbClr val="002244"/>
      </a:dk2>
      <a:lt2>
        <a:srgbClr val="D5D2CA"/>
      </a:lt2>
      <a:accent1>
        <a:srgbClr val="F26000"/>
      </a:accent1>
      <a:accent2>
        <a:srgbClr val="F3EC7A"/>
      </a:accent2>
      <a:accent3>
        <a:srgbClr val="A4B7B8"/>
      </a:accent3>
      <a:accent4>
        <a:srgbClr val="ABC785"/>
      </a:accent4>
      <a:accent5>
        <a:srgbClr val="156570"/>
      </a:accent5>
      <a:accent6>
        <a:srgbClr val="9DBCB0"/>
      </a:accent6>
      <a:hlink>
        <a:srgbClr val="F26000"/>
      </a:hlink>
      <a:folHlink>
        <a:srgbClr val="F2A261"/>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dlc_DocId xmlns="9e08ca3d-02e5-49e5-ac3f-ddf65e9d53cb">NYC5UXAAA45M-5-55</_dlc_DocId>
    <_dlc_DocIdUrl xmlns="9e08ca3d-02e5-49e5-ac3f-ddf65e9d53cb">
      <Url>https://utsacloud.sharepoint.com/sites/vper/branding/_layouts/15/DocIdRedir.aspx?ID=NYC5UXAAA45M-5-55</Url>
      <Description>NYC5UXAAA45M-5-55</Description>
    </_dlc_DocIdUrl>
    <SharedWithUsers xmlns="ea33289b-e463-45d0-b152-6ca9771e771e">
      <UserInfo>
        <DisplayName>Kevin McCollom</DisplayName>
        <AccountId>297</AccountId>
        <AccountType/>
      </UserInfo>
      <UserInfo>
        <DisplayName>Deborah Silliman</DisplayName>
        <AccountId>516</AccountId>
        <AccountType/>
      </UserInfo>
      <UserInfo>
        <DisplayName>Kayla Martinez</DisplayName>
        <AccountId>669</AccountId>
        <AccountType/>
      </UserInfo>
      <UserInfo>
        <DisplayName>Oyinkansola Adeoye</DisplayName>
        <AccountId>1196</AccountId>
        <AccountType/>
      </UserInfo>
      <UserInfo>
        <DisplayName>Cerise Edmonds</DisplayName>
        <AccountId>732</AccountId>
        <AccountType/>
      </UserInfo>
      <UserInfo>
        <DisplayName>Raitza Garcia</DisplayName>
        <AccountId>1478</AccountId>
        <AccountType/>
      </UserInfo>
      <UserInfo>
        <DisplayName>Liliana Gomez</DisplayName>
        <AccountId>201</AccountId>
        <AccountType/>
      </UserInfo>
      <UserInfo>
        <DisplayName>Rebecca Palomo</DisplayName>
        <AccountId>2020</AccountId>
        <AccountType/>
      </UserInfo>
      <UserInfo>
        <DisplayName>Herb Ganey</DisplayName>
        <AccountId>2047</AccountId>
        <AccountType/>
      </UserInfo>
      <UserInfo>
        <DisplayName>Biran Jallow</DisplayName>
        <AccountId>2242</AccountId>
        <AccountType/>
      </UserInfo>
      <UserInfo>
        <DisplayName>Jennifer Evetts</DisplayName>
        <AccountId>2244</AccountId>
        <AccountType/>
      </UserInfo>
      <UserInfo>
        <DisplayName>Daniela Sanchez</DisplayName>
        <AccountId>2305</AccountId>
        <AccountType/>
      </UserInfo>
      <UserInfo>
        <DisplayName>David Nguyen</DisplayName>
        <AccountId>2065</AccountId>
        <AccountType/>
      </UserInfo>
      <UserInfo>
        <DisplayName>Ana Alvarez</DisplayName>
        <AccountId>812</AccountId>
        <AccountType/>
      </UserInfo>
      <UserInfo>
        <DisplayName>Liz Rockstroh</DisplayName>
        <AccountId>1900</AccountId>
        <AccountType/>
      </UserInfo>
      <UserInfo>
        <DisplayName>Manny Torres</DisplayName>
        <AccountId>2544</AccountId>
        <AccountType/>
      </UserInfo>
      <UserInfo>
        <DisplayName>Rahnuma Islam</DisplayName>
        <AccountId>2655</AccountId>
        <AccountType/>
      </UserInfo>
      <UserInfo>
        <DisplayName>Alpha Martinez-Suarez</DisplayName>
        <AccountId>2518</AccountId>
        <AccountType/>
      </UserInfo>
      <UserInfo>
        <DisplayName>Ruta Dandekar</DisplayName>
        <AccountId>2760</AccountId>
        <AccountType/>
      </UserInfo>
      <UserInfo>
        <DisplayName>Xiaohe Xu</DisplayName>
        <AccountId>635</AccountId>
        <AccountType/>
      </UserInfo>
      <UserInfo>
        <DisplayName>Nafiseh Ebrahimi</DisplayName>
        <AccountId>3348</AccountId>
        <AccountType/>
      </UserInfo>
    </SharedWithUsers>
    <LastSharedByUser xmlns="ea33289b-e463-45d0-b152-6ca9771e771e">oyinkansola.adeoye@utsa.edu</LastSharedByUser>
    <LastSharedByTime xmlns="ea33289b-e463-45d0-b152-6ca9771e771e">2016-04-27T03:47:28+00:00</LastSharedByTim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E1329F619BF3F44A9372EA4393708BFF" ma:contentTypeVersion="10" ma:contentTypeDescription="Create a new document." ma:contentTypeScope="" ma:versionID="5a1371271c5f4e03d855f95d780e94f8">
  <xsd:schema xmlns:xsd="http://www.w3.org/2001/XMLSchema" xmlns:xs="http://www.w3.org/2001/XMLSchema" xmlns:p="http://schemas.microsoft.com/office/2006/metadata/properties" xmlns:ns2="9e08ca3d-02e5-49e5-ac3f-ddf65e9d53cb" xmlns:ns3="ea33289b-e463-45d0-b152-6ca9771e771e" xmlns:ns4="e99ea873-ec20-48cf-a309-84fee3f36cab" targetNamespace="http://schemas.microsoft.com/office/2006/metadata/properties" ma:root="true" ma:fieldsID="f9d6bd450b5a4a93f615b81acc3f549e" ns2:_="" ns3:_="" ns4:_="">
    <xsd:import namespace="9e08ca3d-02e5-49e5-ac3f-ddf65e9d53cb"/>
    <xsd:import namespace="ea33289b-e463-45d0-b152-6ca9771e771e"/>
    <xsd:import namespace="e99ea873-ec20-48cf-a309-84fee3f36cab"/>
    <xsd:element name="properties">
      <xsd:complexType>
        <xsd:sequence>
          <xsd:element name="documentManagement">
            <xsd:complexType>
              <xsd:all>
                <xsd:element ref="ns2:_dlc_DocId" minOccurs="0"/>
                <xsd:element ref="ns2:_dlc_DocIdUrl" minOccurs="0"/>
                <xsd:element ref="ns2:_dlc_DocIdPersistId" minOccurs="0"/>
                <xsd:element ref="ns3:SharedWithUsers" minOccurs="0"/>
                <xsd:element ref="ns3:SharingHintHash" minOccurs="0"/>
                <xsd:element ref="ns3:SharedWithDetails" minOccurs="0"/>
                <xsd:element ref="ns3:LastSharedByUser" minOccurs="0"/>
                <xsd:element ref="ns3:LastSharedByTime" minOccurs="0"/>
                <xsd:element ref="ns4:MediaServiceMetadata" minOccurs="0"/>
                <xsd:element ref="ns4: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e08ca3d-02e5-49e5-ac3f-ddf65e9d53cb"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ea33289b-e463-45d0-b152-6ca9771e771e"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ingHintHash" ma:index="12" nillable="true" ma:displayName="Sharing Hint Hash" ma:internalName="SharingHintHash" ma:readOnly="true">
      <xsd:simpleType>
        <xsd:restriction base="dms:Text"/>
      </xsd:simpleType>
    </xsd:element>
    <xsd:element name="SharedWithDetails" ma:index="13" nillable="true" ma:displayName="Shared With Details" ma:internalName="SharedWithDetails" ma:readOnly="true">
      <xsd:simpleType>
        <xsd:restriction base="dms:Note">
          <xsd:maxLength value="255"/>
        </xsd:restriction>
      </xsd:simpleType>
    </xsd:element>
    <xsd:element name="LastSharedByUser" ma:index="14" nillable="true" ma:displayName="Last Shared By User" ma:description="" ma:internalName="LastSharedByUser" ma:readOnly="true">
      <xsd:simpleType>
        <xsd:restriction base="dms:Note">
          <xsd:maxLength value="255"/>
        </xsd:restriction>
      </xsd:simpleType>
    </xsd:element>
    <xsd:element name="LastSharedByTime" ma:index="15" nillable="true" ma:displayName="Last Shared By Time" ma:description=""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e99ea873-ec20-48cf-a309-84fee3f36cab" elementFormDefault="qualified">
    <xsd:import namespace="http://schemas.microsoft.com/office/2006/documentManagement/types"/>
    <xsd:import namespace="http://schemas.microsoft.com/office/infopath/2007/PartnerControls"/>
    <xsd:element name="MediaServiceMetadata" ma:index="16" nillable="true" ma:displayName="MediaServiceMetadata" ma:description="" ma:hidden="true" ma:internalName="MediaServiceMetadata" ma:readOnly="true">
      <xsd:simpleType>
        <xsd:restriction base="dms:Note"/>
      </xsd:simpleType>
    </xsd:element>
    <xsd:element name="MediaServiceFastMetadata" ma:index="17" nillable="true" ma:displayName="MediaServiceFastMetadata" ma:description=""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60978E03-AC80-468F-92C7-DE81D3A2F261}">
  <ds:schemaRefs>
    <ds:schemaRef ds:uri="http://schemas.microsoft.com/sharepoint/v3/contenttype/forms"/>
  </ds:schemaRefs>
</ds:datastoreItem>
</file>

<file path=customXml/itemProps2.xml><?xml version="1.0" encoding="utf-8"?>
<ds:datastoreItem xmlns:ds="http://schemas.openxmlformats.org/officeDocument/2006/customXml" ds:itemID="{21050EF4-0C88-4619-B3BE-F222C61E7F29}">
  <ds:schemaRefs>
    <ds:schemaRef ds:uri="http://schemas.microsoft.com/office/2006/metadata/properties"/>
    <ds:schemaRef ds:uri="http://schemas.microsoft.com/office/infopath/2007/PartnerControls"/>
    <ds:schemaRef ds:uri="9e08ca3d-02e5-49e5-ac3f-ddf65e9d53cb"/>
    <ds:schemaRef ds:uri="ea33289b-e463-45d0-b152-6ca9771e771e"/>
  </ds:schemaRefs>
</ds:datastoreItem>
</file>

<file path=customXml/itemProps3.xml><?xml version="1.0" encoding="utf-8"?>
<ds:datastoreItem xmlns:ds="http://schemas.openxmlformats.org/officeDocument/2006/customXml" ds:itemID="{2D6B5D1C-8D4D-4C2A-B022-0C42DC163D3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e08ca3d-02e5-49e5-ac3f-ddf65e9d53cb"/>
    <ds:schemaRef ds:uri="ea33289b-e463-45d0-b152-6ca9771e771e"/>
    <ds:schemaRef ds:uri="e99ea873-ec20-48cf-a309-84fee3f36ca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773301F5-3D44-4DDC-90B3-43B57C2BE366}">
  <ds:schemaRefs>
    <ds:schemaRef ds:uri="http://schemas.microsoft.com/sharepoint/events"/>
  </ds:schemaRefs>
</ds:datastoreItem>
</file>

<file path=docProps/app.xml><?xml version="1.0" encoding="utf-8"?>
<Properties xmlns="http://schemas.openxmlformats.org/officeDocument/2006/extended-properties" xmlns:vt="http://schemas.openxmlformats.org/officeDocument/2006/docPropsVTypes">
  <Template/>
  <TotalTime>6486</TotalTime>
  <Words>1056</Words>
  <Application>Microsoft Macintosh PowerPoint</Application>
  <PresentationFormat>On-screen Show (4:3)</PresentationFormat>
  <Paragraphs>218</Paragraphs>
  <Slides>19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Arial</vt:lpstr>
      <vt:lpstr>Calibri</vt:lpstr>
      <vt:lpstr>Helvetica</vt:lpstr>
      <vt:lpstr>Times New Roman</vt:lpstr>
      <vt:lpstr>Office Theme</vt:lpstr>
      <vt:lpstr>PowerPoint Presentation</vt:lpstr>
      <vt:lpstr>Committee Members</vt:lpstr>
      <vt:lpstr>Culturally Efficacious Agents of Change: Knowledgeable, Community-Based, and Professional </vt:lpstr>
      <vt:lpstr>Mission and Vision </vt:lpstr>
      <vt:lpstr>Social Justice Theoretical Lens</vt:lpstr>
      <vt:lpstr>Alignment with COEHD Diversity Mission Statement</vt:lpstr>
      <vt:lpstr>The Overarching Theme </vt:lpstr>
      <vt:lpstr>Candidate Proficiencies: Knowledge</vt:lpstr>
      <vt:lpstr>Candidate Proficiencies: Community-Based </vt:lpstr>
      <vt:lpstr>Candidate Proficiencies: Professional </vt:lpstr>
      <vt:lpstr>Benchmark Courses</vt:lpstr>
      <vt:lpstr>Portfolio Key Assignment &amp; Prompt</vt:lpstr>
      <vt:lpstr>Knowledgeable </vt:lpstr>
      <vt:lpstr>Community-Based </vt:lpstr>
      <vt:lpstr>Professional</vt:lpstr>
      <vt:lpstr>Next Steps</vt:lpstr>
      <vt:lpstr>Accreditation: Educator Certifications &amp; Professional Licensures </vt:lpstr>
      <vt:lpstr>Conceptual Framework and Candidate Proficiencies Committee </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Jona Haga</dc:creator>
  <cp:lastModifiedBy>Belinda Flores</cp:lastModifiedBy>
  <cp:revision>196</cp:revision>
  <cp:lastPrinted>2019-06-25T17:41:26Z</cp:lastPrinted>
  <dcterms:created xsi:type="dcterms:W3CDTF">2012-02-23T16:05:57Z</dcterms:created>
  <dcterms:modified xsi:type="dcterms:W3CDTF">2019-08-02T21:59:10Z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0x010100E1329F619BF3F44A9372EA4393708BFF</vt:lpwstr>
  </property>
  <property fmtid="{D5CDD505-2E9C-101B-9397-08002B2CF9AE}" pid="3" name="URL">
    <vt:lpwstr/>
  </property>
  <property fmtid="{D5CDD505-2E9C-101B-9397-08002B2CF9AE}" pid="4" name="DocumentSetDescription">
    <vt:lpwstr/>
  </property>
  <property fmtid="{D5CDD505-2E9C-101B-9397-08002B2CF9AE}" pid="5" name="_dlc_DocIdItemGuid">
    <vt:lpwstr>53d51fd0-922d-4dc6-a03e-88f407432a63</vt:lpwstr>
  </property>
</Properties>
</file>