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4"/>
  </p:sldMasterIdLst>
  <p:sldIdLst>
    <p:sldId id="256" r:id="rId5"/>
    <p:sldId id="258" r:id="rId6"/>
    <p:sldId id="287" r:id="rId7"/>
    <p:sldId id="270" r:id="rId8"/>
    <p:sldId id="259" r:id="rId9"/>
    <p:sldId id="288" r:id="rId10"/>
    <p:sldId id="257" r:id="rId11"/>
    <p:sldId id="291" r:id="rId12"/>
    <p:sldId id="292" r:id="rId13"/>
    <p:sldId id="289" r:id="rId14"/>
    <p:sldId id="290" r:id="rId15"/>
    <p:sldId id="293" r:id="rId16"/>
    <p:sldId id="294" r:id="rId17"/>
    <p:sldId id="271" r:id="rId18"/>
    <p:sldId id="29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5A21"/>
    <a:srgbClr val="0C2340"/>
    <a:srgbClr val="495A70"/>
    <a:srgbClr val="DBDE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38BA83-FEA8-4F7F-955E-3402E30C97FB}" v="13" dt="2023-09-20T16:28:53.410"/>
    <p1510:client id="{052EA8A2-3CC1-46F2-AEFE-76E1472789FE}" v="6" dt="2023-09-18T15:26:52.326"/>
    <p1510:client id="{0FA1CAED-B766-4422-B55B-5104ECE0D874}" v="2" dt="2023-09-18T12:56:36.194"/>
    <p1510:client id="{32149D81-F116-4D90-A107-8F168687E11A}" v="7" dt="2023-09-18T12:59:12.133"/>
    <p1510:client id="{443BA4C9-9B42-4807-8B94-0C863D7EE3A8}" v="34" dt="2023-09-20T15:42:19.462"/>
    <p1510:client id="{4C86A1B4-A8E2-4F3A-9238-0E918A6FE707}" v="2" dt="2023-09-18T12:59:53.934"/>
    <p1510:client id="{5DC34099-1EE3-4076-B57A-DA86442F0BD4}" v="34" dt="2023-09-15T16:54:22.928"/>
    <p1510:client id="{68D88718-A715-4E64-A25D-8B2E4C3BEF92}" v="271" dt="2023-09-18T15:25:18.797"/>
    <p1510:client id="{7EA0E409-C945-4A77-9CB8-90C7249418D3}" v="6" dt="2023-09-18T13:04:20.075"/>
    <p1510:client id="{8A1FB9BF-8A61-4CDE-9D5F-535FBBD9E0A1}" v="2210" dt="2023-09-18T15:18:40.358"/>
    <p1510:client id="{A644FA26-34BC-48AB-B7AC-6D0C39D2B021}" v="6" dt="2023-09-20T15:51:52.239"/>
    <p1510:client id="{C9317F08-D6A3-4D15-BAF8-A5C12FE9F6B8}" v="11" dt="2023-09-18T12:56:05.886"/>
    <p1510:client id="{CC5DFA66-8262-458D-826E-4A77F43D3283}" v="5" dt="2023-09-18T12:54:24.062"/>
    <p1510:client id="{D953E780-E4AA-47F7-8758-1EF636BFC2AE}" v="46" dt="2023-09-20T20:23:09.197"/>
    <p1510:client id="{F996CEDC-BF06-4190-B76C-705E06E52CE3}" v="4" dt="2023-09-18T14:31:14.3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EBF2C1-8001-B542-83C6-5EFEEEDAF1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351894" y="2101860"/>
            <a:ext cx="3713193" cy="132714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C7026FE-7778-5244-A1E3-93D4968B8C89}"/>
              </a:ext>
            </a:extLst>
          </p:cNvPr>
          <p:cNvCxnSpPr>
            <a:cxnSpLocks/>
          </p:cNvCxnSpPr>
          <p:nvPr userDrawn="1"/>
        </p:nvCxnSpPr>
        <p:spPr>
          <a:xfrm flipH="1">
            <a:off x="1430402" y="3583417"/>
            <a:ext cx="3634685" cy="0"/>
          </a:xfrm>
          <a:prstGeom prst="line">
            <a:avLst/>
          </a:prstGeom>
          <a:ln w="25400">
            <a:solidFill>
              <a:srgbClr val="F15A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6064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">
    <p:bg>
      <p:bgPr>
        <a:solidFill>
          <a:srgbClr val="0C23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8AEE80C-064F-9F43-97D7-3D9304366B0D}"/>
              </a:ext>
            </a:extLst>
          </p:cNvPr>
          <p:cNvSpPr txBox="1"/>
          <p:nvPr userDrawn="1"/>
        </p:nvSpPr>
        <p:spPr>
          <a:xfrm>
            <a:off x="4709855" y="3184121"/>
            <a:ext cx="480041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UTSA Circle</a:t>
            </a:r>
          </a:p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 Antonio, TX, 78249</a:t>
            </a:r>
          </a:p>
          <a:p>
            <a:r>
              <a:rPr lang="en-US" sz="2400" b="1" err="1">
                <a:solidFill>
                  <a:srgbClr val="F26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utsa.edu</a:t>
            </a:r>
            <a:endParaRPr lang="en-US" sz="2400" b="1">
              <a:solidFill>
                <a:srgbClr val="F2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B58FF1-A691-3540-8265-6F3C2E88C5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682232" y="2524984"/>
            <a:ext cx="2210826" cy="2210826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C37B429-BAA6-534F-9145-3EB261AC982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4213691" y="2627013"/>
            <a:ext cx="7552" cy="2006768"/>
          </a:xfrm>
          <a:prstGeom prst="line">
            <a:avLst/>
          </a:prstGeom>
          <a:ln w="25400">
            <a:solidFill>
              <a:srgbClr val="F15A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6911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bg>
      <p:bgPr>
        <a:solidFill>
          <a:srgbClr val="0C23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EBF2C1-8001-B542-83C6-5EFEEEDAF1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351894" y="2101860"/>
            <a:ext cx="3713193" cy="132714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C7026FE-7778-5244-A1E3-93D4968B8C89}"/>
              </a:ext>
            </a:extLst>
          </p:cNvPr>
          <p:cNvCxnSpPr>
            <a:cxnSpLocks/>
          </p:cNvCxnSpPr>
          <p:nvPr userDrawn="1"/>
        </p:nvCxnSpPr>
        <p:spPr>
          <a:xfrm flipH="1">
            <a:off x="1430402" y="3583417"/>
            <a:ext cx="3634685" cy="0"/>
          </a:xfrm>
          <a:prstGeom prst="line">
            <a:avLst/>
          </a:prstGeom>
          <a:ln w="25400">
            <a:solidFill>
              <a:srgbClr val="F15A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7522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Arrow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4208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094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Arrow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5195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7210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Arrow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387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0889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8AEE80C-064F-9F43-97D7-3D9304366B0D}"/>
              </a:ext>
            </a:extLst>
          </p:cNvPr>
          <p:cNvSpPr txBox="1"/>
          <p:nvPr userDrawn="1"/>
        </p:nvSpPr>
        <p:spPr>
          <a:xfrm>
            <a:off x="4709855" y="3184121"/>
            <a:ext cx="480041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UTSA Circle</a:t>
            </a:r>
          </a:p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 Antonio, TX, 78249</a:t>
            </a:r>
          </a:p>
          <a:p>
            <a:r>
              <a:rPr lang="en-US" sz="2400" b="1" err="1">
                <a:solidFill>
                  <a:srgbClr val="F26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utsa.edu</a:t>
            </a:r>
            <a:endParaRPr lang="en-US" sz="2400" b="1">
              <a:solidFill>
                <a:srgbClr val="F26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B58FF1-A691-3540-8265-6F3C2E88C5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682232" y="2524984"/>
            <a:ext cx="2210826" cy="2210826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C37B429-BAA6-534F-9145-3EB261AC982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4213691" y="2627013"/>
            <a:ext cx="7552" cy="2006768"/>
          </a:xfrm>
          <a:prstGeom prst="line">
            <a:avLst/>
          </a:prstGeom>
          <a:ln w="25400">
            <a:solidFill>
              <a:srgbClr val="F15A2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743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972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60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A6D6886C-C008-EC42-856B-5C9731B0E1F3}"/>
              </a:ext>
            </a:extLst>
          </p:cNvPr>
          <p:cNvSpPr txBox="1"/>
          <p:nvPr/>
        </p:nvSpPr>
        <p:spPr>
          <a:xfrm>
            <a:off x="1351894" y="3764138"/>
            <a:ext cx="10161281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Arial Nova"/>
                <a:cs typeface="Microsoft Uighur"/>
              </a:rPr>
              <a:t>COEHD Lunch &amp; Learn Series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7DA96FE-C8E1-2C4B-BF90-0FA4D26CB14D}"/>
              </a:ext>
            </a:extLst>
          </p:cNvPr>
          <p:cNvSpPr txBox="1"/>
          <p:nvPr/>
        </p:nvSpPr>
        <p:spPr>
          <a:xfrm>
            <a:off x="1351895" y="4622496"/>
            <a:ext cx="10156827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i="1">
                <a:solidFill>
                  <a:srgbClr val="F26000"/>
                </a:solidFill>
                <a:latin typeface="Arial Nova"/>
                <a:cs typeface="Helvetica"/>
              </a:rPr>
              <a:t>September Topic: Course &amp; Research Buyout Policy</a:t>
            </a:r>
            <a:endParaRPr lang="en-US">
              <a:solidFill>
                <a:srgbClr val="000000"/>
              </a:solidFill>
              <a:latin typeface="Arial Nova"/>
              <a:cs typeface="Calibri" panose="020F0502020204030204"/>
            </a:endParaRPr>
          </a:p>
          <a:p>
            <a:r>
              <a:rPr lang="en-US" sz="2800" i="1">
                <a:solidFill>
                  <a:srgbClr val="F26000"/>
                </a:solidFill>
                <a:latin typeface="Arial Nova"/>
                <a:cs typeface="Helvetica"/>
              </a:rPr>
              <a:t>  </a:t>
            </a:r>
            <a:endParaRPr lang="en-US">
              <a:latin typeface="Arial Nova"/>
              <a:cs typeface="Calibri"/>
            </a:endParaRPr>
          </a:p>
          <a:p>
            <a:r>
              <a:rPr lang="en-US" sz="2800" i="1">
                <a:solidFill>
                  <a:srgbClr val="F26000"/>
                </a:solidFill>
                <a:latin typeface="Arial Nova"/>
                <a:cs typeface="Helvetica"/>
              </a:rPr>
              <a:t>September 21, 2023</a:t>
            </a:r>
            <a:endParaRPr lang="en-US">
              <a:latin typeface="Arial Nova"/>
            </a:endParaRPr>
          </a:p>
        </p:txBody>
      </p:sp>
    </p:spTree>
    <p:extLst>
      <p:ext uri="{BB962C8B-B14F-4D97-AF65-F5344CB8AC3E}">
        <p14:creationId xmlns:p14="http://schemas.microsoft.com/office/powerpoint/2010/main" val="829549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5B40CF-0109-4EE0-A46C-51204E1D00B5}"/>
              </a:ext>
            </a:extLst>
          </p:cNvPr>
          <p:cNvSpPr txBox="1"/>
          <p:nvPr/>
        </p:nvSpPr>
        <p:spPr>
          <a:xfrm>
            <a:off x="1385887" y="719847"/>
            <a:ext cx="99027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>
                <a:solidFill>
                  <a:srgbClr val="F26000"/>
                </a:solidFill>
                <a:latin typeface="Helvetica"/>
                <a:cs typeface="Helvetica"/>
              </a:rPr>
              <a:t>How is the Course buyout distributed among cost centers?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C0DFD3-F87F-4139-8F25-5749DAE45E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887" y="1739427"/>
            <a:ext cx="9420225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433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F1B631-827A-4481-9162-3ACEEB852EAD}"/>
              </a:ext>
            </a:extLst>
          </p:cNvPr>
          <p:cNvSpPr txBox="1"/>
          <p:nvPr/>
        </p:nvSpPr>
        <p:spPr>
          <a:xfrm>
            <a:off x="1001949" y="661481"/>
            <a:ext cx="10068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>
                <a:solidFill>
                  <a:srgbClr val="002060"/>
                </a:solidFill>
                <a:latin typeface="Helvetica"/>
                <a:cs typeface="Helvetica"/>
              </a:rPr>
              <a:t>How is the Research buyout distributed among cost centers?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858019-32DB-4748-8C65-6FC9E378B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300" y="1866900"/>
            <a:ext cx="9115425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480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83B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E27DCD-4BD3-008F-9D88-9A8258D4F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752346"/>
            <a:ext cx="10905066" cy="335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571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7ABA19F-24BB-7044-AADD-DE0EE8183EBA}"/>
              </a:ext>
            </a:extLst>
          </p:cNvPr>
          <p:cNvSpPr txBox="1"/>
          <p:nvPr/>
        </p:nvSpPr>
        <p:spPr>
          <a:xfrm>
            <a:off x="456645" y="271221"/>
            <a:ext cx="610173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>
                <a:solidFill>
                  <a:srgbClr val="F05A21"/>
                </a:solidFill>
                <a:latin typeface="Arial Nova"/>
                <a:cs typeface="Arial"/>
              </a:rPr>
              <a:t>Roles &amp; Responsibilities </a:t>
            </a:r>
            <a:endParaRPr lang="en-US" b="1">
              <a:latin typeface="Arial Nov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28FE14-0D71-0844-B918-779B9B77B105}"/>
              </a:ext>
            </a:extLst>
          </p:cNvPr>
          <p:cNvSpPr txBox="1"/>
          <p:nvPr/>
        </p:nvSpPr>
        <p:spPr>
          <a:xfrm>
            <a:off x="810682" y="1467723"/>
            <a:ext cx="9643445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>
              <a:solidFill>
                <a:srgbClr val="F05A21"/>
              </a:solidFill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5A3DA16-BBA2-532C-2949-BA56FFCD35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314774"/>
              </p:ext>
            </p:extLst>
          </p:nvPr>
        </p:nvGraphicFramePr>
        <p:xfrm>
          <a:off x="566853" y="1170878"/>
          <a:ext cx="11209502" cy="40735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0644">
                  <a:extLst>
                    <a:ext uri="{9D8B030D-6E8A-4147-A177-3AD203B41FA5}">
                      <a16:colId xmlns:a16="http://schemas.microsoft.com/office/drawing/2014/main" val="1374391117"/>
                    </a:ext>
                  </a:extLst>
                </a:gridCol>
                <a:gridCol w="1646903">
                  <a:extLst>
                    <a:ext uri="{9D8B030D-6E8A-4147-A177-3AD203B41FA5}">
                      <a16:colId xmlns:a16="http://schemas.microsoft.com/office/drawing/2014/main" val="176489608"/>
                    </a:ext>
                  </a:extLst>
                </a:gridCol>
                <a:gridCol w="6571955">
                  <a:extLst>
                    <a:ext uri="{9D8B030D-6E8A-4147-A177-3AD203B41FA5}">
                      <a16:colId xmlns:a16="http://schemas.microsoft.com/office/drawing/2014/main" val="1706670070"/>
                    </a:ext>
                  </a:extLst>
                </a:gridCol>
              </a:tblGrid>
              <a:tr h="721521">
                <a:tc>
                  <a:txBody>
                    <a:bodyPr/>
                    <a:lstStyle/>
                    <a:p>
                      <a:r>
                        <a:rPr lang="en-US" sz="1600">
                          <a:latin typeface="Arial Nova"/>
                        </a:rPr>
                        <a:t>Task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Arial Nova"/>
                        </a:rPr>
                        <a:t>Responsible Person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Arial Nova"/>
                        </a:rPr>
                        <a:t>Due 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6939601"/>
                  </a:ext>
                </a:extLst>
              </a:tr>
              <a:tr h="74076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>
                          <a:latin typeface="Arial Nova"/>
                        </a:rPr>
                        <a:t>Request a Course </a:t>
                      </a:r>
                      <a:r>
                        <a:rPr lang="en-US" sz="1600" u="sng">
                          <a:latin typeface="Arial Nova"/>
                        </a:rPr>
                        <a:t>or</a:t>
                      </a:r>
                      <a:r>
                        <a:rPr lang="en-US" sz="1600" u="none">
                          <a:latin typeface="Arial Nova"/>
                        </a:rPr>
                        <a:t> Research Buyout</a:t>
                      </a:r>
                      <a:endParaRPr lang="en-US" sz="1600">
                        <a:latin typeface="Arial Nov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>
                          <a:latin typeface="Arial Nova"/>
                        </a:rPr>
                        <a:t>Faculty Member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-US" sz="1600">
                          <a:latin typeface="Arial Nova"/>
                        </a:rPr>
                        <a:t>Prior to start of semester (in which course or research release will be taken), submit request to Department Administrative Officer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2106347"/>
                  </a:ext>
                </a:extLst>
              </a:tr>
              <a:tr h="74076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 Nova"/>
                        </a:rPr>
                        <a:t>Complete Course </a:t>
                      </a:r>
                      <a:r>
                        <a:rPr lang="en-US" sz="1600" b="0" i="0" u="sng" strike="noStrike" noProof="0">
                          <a:solidFill>
                            <a:srgbClr val="000000"/>
                          </a:solidFill>
                          <a:latin typeface="Arial Nova"/>
                        </a:rPr>
                        <a:t>or</a:t>
                      </a: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 Nova"/>
                        </a:rPr>
                        <a:t> Research Worksheet</a:t>
                      </a:r>
                      <a:endParaRPr lang="en-US" sz="1600">
                        <a:latin typeface="Arial Nov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 Nova"/>
                        </a:rPr>
                        <a:t>Department</a:t>
                      </a:r>
                      <a:endParaRPr lang="en-US" sz="1600">
                        <a:latin typeface="Arial Nova"/>
                      </a:endParaRPr>
                    </a:p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 Nova"/>
                        </a:rPr>
                        <a:t>Administrative Services Officer</a:t>
                      </a:r>
                      <a:endParaRPr lang="en-US" sz="1600">
                        <a:latin typeface="Arial Nov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-US" sz="1600">
                          <a:latin typeface="Arial Nova"/>
                        </a:rPr>
                        <a:t>Working with Faculty member, complete worksheet. After completing, </a:t>
                      </a:r>
                      <a:r>
                        <a:rPr lang="en-US" sz="1600" u="sng">
                          <a:latin typeface="Arial Nova"/>
                        </a:rPr>
                        <a:t>obtain approval</a:t>
                      </a:r>
                      <a:r>
                        <a:rPr lang="en-US" sz="1600">
                          <a:latin typeface="Arial Nova"/>
                        </a:rPr>
                        <a:t> from Cost Center or Project ID approver </a:t>
                      </a:r>
                      <a:r>
                        <a:rPr lang="en-US" sz="1600" u="sng">
                          <a:latin typeface="Arial Nova"/>
                        </a:rPr>
                        <a:t>and</a:t>
                      </a:r>
                      <a:r>
                        <a:rPr lang="en-US" sz="1600" u="none">
                          <a:latin typeface="Arial Nova"/>
                        </a:rPr>
                        <a:t> Department Chair</a:t>
                      </a:r>
                      <a:endParaRPr lang="en-US" sz="1600">
                        <a:latin typeface="Arial Nov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795725"/>
                  </a:ext>
                </a:extLst>
              </a:tr>
              <a:tr h="740761">
                <a:tc>
                  <a:txBody>
                    <a:bodyPr/>
                    <a:lstStyle/>
                    <a:p>
                      <a:r>
                        <a:rPr lang="en-US" sz="1600">
                          <a:latin typeface="Arial Nova"/>
                        </a:rPr>
                        <a:t>Submit Course </a:t>
                      </a:r>
                      <a:r>
                        <a:rPr lang="en-US" sz="1600" u="sng">
                          <a:latin typeface="Arial Nova"/>
                        </a:rPr>
                        <a:t>or</a:t>
                      </a:r>
                      <a:r>
                        <a:rPr lang="en-US" sz="1600">
                          <a:latin typeface="Arial Nova"/>
                        </a:rPr>
                        <a:t> Research Buyout Worksheet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Arial Nova"/>
                        </a:rPr>
                        <a:t>Department Administrative Services Officer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Arial Nova"/>
                        </a:rPr>
                        <a:t>Prior to start of semester (in which th</a:t>
                      </a:r>
                      <a:r>
                        <a:rPr lang="en-US" sz="1600" kern="1200">
                          <a:solidFill>
                            <a:schemeClr val="dk1"/>
                          </a:solidFill>
                          <a:latin typeface="Arial Nova"/>
                          <a:ea typeface="+mn-ea"/>
                          <a:cs typeface="+mn-cs"/>
                        </a:rPr>
                        <a:t>e c</a:t>
                      </a:r>
                      <a:r>
                        <a:rPr lang="en-US" sz="1600" kern="1200" noProof="0">
                          <a:solidFill>
                            <a:schemeClr val="dk1"/>
                          </a:solidFill>
                          <a:latin typeface="Arial Nova"/>
                          <a:ea typeface="+mn-ea"/>
                          <a:cs typeface="+mn-cs"/>
                        </a:rPr>
                        <a:t>ourse or research release will be taken)</a:t>
                      </a:r>
                      <a:endParaRPr lang="en-US" sz="1600" kern="1200">
                        <a:solidFill>
                          <a:schemeClr val="dk1"/>
                        </a:solidFill>
                        <a:latin typeface="Arial Nova"/>
                        <a:ea typeface="+mn-ea"/>
                        <a:cs typeface="+mn-cs"/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600">
                          <a:latin typeface="Arial Nova"/>
                        </a:rPr>
                        <a:t>Fall | Due by August 1st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600">
                          <a:latin typeface="Arial Nova"/>
                        </a:rPr>
                        <a:t>Spring | Due by January 5th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5481927"/>
                  </a:ext>
                </a:extLst>
              </a:tr>
              <a:tr h="72152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 Nova"/>
                        </a:rPr>
                        <a:t>Process Course </a:t>
                      </a:r>
                      <a:r>
                        <a:rPr lang="en-US" sz="1600" b="0" i="0" u="sng" strike="noStrike" noProof="0">
                          <a:solidFill>
                            <a:srgbClr val="000000"/>
                          </a:solidFill>
                          <a:latin typeface="Arial Nova"/>
                        </a:rPr>
                        <a:t>or</a:t>
                      </a:r>
                      <a:r>
                        <a:rPr lang="en-US" sz="1600" b="0" i="0" u="none" strike="noStrike" noProof="0">
                          <a:solidFill>
                            <a:srgbClr val="000000"/>
                          </a:solidFill>
                          <a:latin typeface="Arial Nova"/>
                        </a:rPr>
                        <a:t> Research Buyout request</a:t>
                      </a:r>
                      <a:endParaRPr lang="en-US" sz="1600">
                        <a:latin typeface="Arial Nov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>
                          <a:latin typeface="Arial Nova"/>
                        </a:rPr>
                        <a:t>BSC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Arial Nova"/>
                        </a:rPr>
                        <a:t>After receiving a completed course / research buyout request, BSC will review for accuracy, request revisions (if any) and will process request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65546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0044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C552518-5C92-6242-B08A-3BA880192132}"/>
              </a:ext>
            </a:extLst>
          </p:cNvPr>
          <p:cNvSpPr/>
          <p:nvPr/>
        </p:nvSpPr>
        <p:spPr>
          <a:xfrm>
            <a:off x="3686782" y="1424866"/>
            <a:ext cx="4358872" cy="3497330"/>
          </a:xfrm>
          <a:prstGeom prst="rect">
            <a:avLst/>
          </a:prstGeom>
          <a:solidFill>
            <a:srgbClr val="F05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5200" spc="300">
                <a:solidFill>
                  <a:schemeClr val="bg1"/>
                </a:solidFill>
                <a:latin typeface="Arial Nova"/>
                <a:cs typeface="Arial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805563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C552518-5C92-6242-B08A-3BA880192132}"/>
              </a:ext>
            </a:extLst>
          </p:cNvPr>
          <p:cNvSpPr/>
          <p:nvPr/>
        </p:nvSpPr>
        <p:spPr>
          <a:xfrm>
            <a:off x="2360192" y="1424866"/>
            <a:ext cx="7402923" cy="3497330"/>
          </a:xfrm>
          <a:prstGeom prst="rect">
            <a:avLst/>
          </a:prstGeom>
          <a:solidFill>
            <a:srgbClr val="F059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5200" i="1" spc="300" dirty="0">
                <a:solidFill>
                  <a:schemeClr val="bg1"/>
                </a:solidFill>
                <a:latin typeface="Arial Nova"/>
                <a:cs typeface="Arial"/>
              </a:rPr>
              <a:t>Next Month's Topic:</a:t>
            </a:r>
          </a:p>
          <a:p>
            <a:pPr algn="ctr"/>
            <a:r>
              <a:rPr lang="en-US" sz="5200" b="1" spc="300" dirty="0">
                <a:solidFill>
                  <a:schemeClr val="bg1"/>
                </a:solidFill>
                <a:latin typeface="Arial Nova"/>
                <a:cs typeface="Arial"/>
              </a:rPr>
              <a:t>Summer Planning</a:t>
            </a:r>
          </a:p>
        </p:txBody>
      </p:sp>
    </p:spTree>
    <p:extLst>
      <p:ext uri="{BB962C8B-B14F-4D97-AF65-F5344CB8AC3E}">
        <p14:creationId xmlns:p14="http://schemas.microsoft.com/office/powerpoint/2010/main" val="1589885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7ABA19F-24BB-7044-AADD-DE0EE8183EBA}"/>
              </a:ext>
            </a:extLst>
          </p:cNvPr>
          <p:cNvSpPr txBox="1"/>
          <p:nvPr/>
        </p:nvSpPr>
        <p:spPr>
          <a:xfrm>
            <a:off x="744718" y="432167"/>
            <a:ext cx="10841827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>
                <a:solidFill>
                  <a:srgbClr val="0B2340"/>
                </a:solidFill>
                <a:latin typeface="Arial Nova"/>
                <a:cs typeface="Arial"/>
              </a:rPr>
              <a:t>What is a Course Buyout?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F516EC-58CE-CB44-985B-4DF3C5EB339F}"/>
              </a:ext>
            </a:extLst>
          </p:cNvPr>
          <p:cNvSpPr txBox="1"/>
          <p:nvPr/>
        </p:nvSpPr>
        <p:spPr>
          <a:xfrm>
            <a:off x="701825" y="1397788"/>
            <a:ext cx="10970456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  <a:latin typeface="Arial Nova"/>
                <a:cs typeface="Arial"/>
              </a:rPr>
              <a:t>A course buyout is when the faculty receives a course release and the grant “buys” a portion of their salary so that the equivalent amount of effort can be applied to working on the grant. </a:t>
            </a:r>
            <a:endParaRPr lang="en-US" sz="2000" b="1" i="1" dirty="0">
              <a:solidFill>
                <a:schemeClr val="bg1"/>
              </a:solidFill>
              <a:latin typeface="Arial Nova"/>
              <a:cs typeface="Arial" panose="020B0604020202020204" pitchFamily="34" charset="0"/>
            </a:endParaRPr>
          </a:p>
          <a:p>
            <a:pPr algn="l"/>
            <a:endParaRPr lang="en-US" sz="2000" b="1" i="1" u="none" strike="noStrike" baseline="0">
              <a:latin typeface="Arial Nova"/>
              <a:cs typeface="Arial" panose="020B0604020202020204" pitchFamily="34" charset="0"/>
            </a:endParaRPr>
          </a:p>
          <a:p>
            <a:r>
              <a:rPr lang="en-US" sz="2000" b="0" i="1" u="none" strike="noStrike" baseline="0" dirty="0">
                <a:solidFill>
                  <a:schemeClr val="bg1"/>
                </a:solidFill>
                <a:latin typeface="Arial Nova"/>
              </a:rPr>
              <a:t>Grant-active tenured and tenure-track faculty are eligible to receive a percentage of recovered salary funds from course buyouts for use toward other research activities. </a:t>
            </a:r>
            <a:r>
              <a:rPr lang="en-US" sz="2000" i="1" dirty="0">
                <a:solidFill>
                  <a:schemeClr val="bg1"/>
                </a:solidFill>
                <a:latin typeface="Arial Nova"/>
              </a:rPr>
              <a:t>To</a:t>
            </a:r>
            <a:r>
              <a:rPr lang="en-US" sz="2000" b="0" i="1" u="none" strike="noStrike" baseline="0" dirty="0">
                <a:solidFill>
                  <a:schemeClr val="bg1"/>
                </a:solidFill>
                <a:latin typeface="Arial Nova"/>
              </a:rPr>
              <a:t> qualify, the following criteria must be met:</a:t>
            </a:r>
            <a:r>
              <a:rPr lang="en-US" sz="2000" i="1" dirty="0">
                <a:solidFill>
                  <a:schemeClr val="bg1"/>
                </a:solidFill>
                <a:latin typeface="Arial Nova"/>
              </a:rPr>
              <a:t> </a:t>
            </a:r>
            <a:endParaRPr lang="en-US" sz="2000" b="1" i="1" dirty="0">
              <a:solidFill>
                <a:schemeClr val="bg1"/>
              </a:solidFill>
              <a:latin typeface="Arial Nova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28FE14-0D71-0844-B918-779B9B77B105}"/>
              </a:ext>
            </a:extLst>
          </p:cNvPr>
          <p:cNvSpPr txBox="1"/>
          <p:nvPr/>
        </p:nvSpPr>
        <p:spPr>
          <a:xfrm>
            <a:off x="701825" y="3837460"/>
            <a:ext cx="10969925" cy="221599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endParaRPr lang="en-US">
              <a:solidFill>
                <a:schemeClr val="bg1"/>
              </a:solidFill>
              <a:latin typeface="Arial"/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 sz="2000" b="0" i="0" u="none" strike="noStrike" dirty="0">
                <a:solidFill>
                  <a:schemeClr val="bg1"/>
                </a:solidFill>
                <a:latin typeface="Arial Nova"/>
              </a:rPr>
              <a:t>A</a:t>
            </a:r>
            <a:r>
              <a:rPr lang="en-US" sz="2000" dirty="0">
                <a:solidFill>
                  <a:schemeClr val="bg1"/>
                </a:solidFill>
                <a:latin typeface="Arial Nova"/>
              </a:rPr>
              <a:t> buyout</a:t>
            </a:r>
            <a:r>
              <a:rPr lang="en-US" sz="2000" b="0" i="0" u="none" strike="noStrike" dirty="0">
                <a:solidFill>
                  <a:schemeClr val="bg1"/>
                </a:solidFill>
                <a:latin typeface="Arial Nova"/>
              </a:rPr>
              <a:t> worksheet must be submitted by a faculty member </a:t>
            </a:r>
            <a:r>
              <a:rPr lang="en-US" sz="2000" b="0" i="0" u="sng" strike="noStrike" dirty="0">
                <a:solidFill>
                  <a:schemeClr val="bg1"/>
                </a:solidFill>
                <a:latin typeface="Arial Nova"/>
              </a:rPr>
              <a:t>prior to the start of the semester </a:t>
            </a:r>
            <a:r>
              <a:rPr lang="en-US" sz="2000" b="0" i="0" u="none" strike="noStrike" dirty="0">
                <a:solidFill>
                  <a:schemeClr val="bg1"/>
                </a:solidFill>
                <a:latin typeface="Arial Nova"/>
              </a:rPr>
              <a:t>in which the course or research release will be taken</a:t>
            </a:r>
            <a:r>
              <a:rPr lang="en-US" sz="2000" b="0" i="0" u="none" strike="noStrike" dirty="0">
                <a:solidFill>
                  <a:schemeClr val="bg1"/>
                </a:solidFill>
                <a:latin typeface="Arial Nova"/>
                <a:cs typeface="Arial"/>
              </a:rPr>
              <a:t>.</a:t>
            </a:r>
            <a:r>
              <a:rPr lang="en-US" sz="2000" dirty="0">
                <a:solidFill>
                  <a:schemeClr val="bg1"/>
                </a:solidFill>
                <a:latin typeface="Arial Nova"/>
                <a:cs typeface="Arial"/>
              </a:rPr>
              <a:t> </a:t>
            </a:r>
            <a:r>
              <a:rPr lang="en-US" sz="2000" b="0" i="0" u="none" strike="noStrike" dirty="0">
                <a:solidFill>
                  <a:schemeClr val="bg1"/>
                </a:solidFill>
                <a:latin typeface="Arial Nova"/>
                <a:cs typeface="Arial"/>
              </a:rPr>
              <a:t> The buyou</a:t>
            </a:r>
            <a:r>
              <a:rPr lang="en-US" sz="2000" dirty="0">
                <a:solidFill>
                  <a:schemeClr val="bg1"/>
                </a:solidFill>
                <a:latin typeface="Arial Nova"/>
                <a:cs typeface="Arial"/>
              </a:rPr>
              <a:t>t must be approved by the faculty member’s supervisor.</a:t>
            </a:r>
            <a:endParaRPr lang="en-US" sz="2000" b="0" i="0" u="none" strike="noStrike" dirty="0">
              <a:solidFill>
                <a:schemeClr val="bg1"/>
              </a:solidFill>
              <a:latin typeface="Arial Nova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 Nova"/>
              </a:rPr>
              <a:t>F</a:t>
            </a:r>
            <a:r>
              <a:rPr lang="en-US" sz="2000" b="0" i="0" u="none" strike="noStrike" dirty="0">
                <a:solidFill>
                  <a:schemeClr val="bg1"/>
                </a:solidFill>
                <a:latin typeface="Arial Nova"/>
              </a:rPr>
              <a:t>or course releases</a:t>
            </a:r>
            <a:r>
              <a:rPr lang="en-US" sz="2000" dirty="0">
                <a:solidFill>
                  <a:schemeClr val="bg1"/>
                </a:solidFill>
                <a:latin typeface="Arial Nova"/>
                <a:cs typeface="Calibri"/>
              </a:rPr>
              <a:t> </a:t>
            </a:r>
            <a:r>
              <a:rPr lang="en-US" sz="2000" dirty="0">
                <a:solidFill>
                  <a:schemeClr val="bg1"/>
                </a:solidFill>
                <a:latin typeface="Calibri"/>
                <a:cs typeface="Calibri"/>
              </a:rPr>
              <a:t>(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1 course is equal to </a:t>
            </a:r>
            <a:r>
              <a:rPr lang="en-US" sz="2000" b="0" i="0" u="none" strike="noStrike" dirty="0">
                <a:solidFill>
                  <a:schemeClr val="bg1"/>
                </a:solidFill>
                <a:ea typeface="+mn-lt"/>
                <a:cs typeface="+mn-lt"/>
              </a:rPr>
              <a:t>10% of 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9 months or 20% </a:t>
            </a:r>
            <a:r>
              <a:rPr lang="en-US" sz="2000" b="0" i="0" u="none" strike="noStrike" dirty="0">
                <a:solidFill>
                  <a:schemeClr val="bg1"/>
                </a:solidFill>
                <a:ea typeface="+mn-lt"/>
                <a:cs typeface="+mn-lt"/>
              </a:rPr>
              <a:t>of </a:t>
            </a:r>
            <a:r>
              <a:rPr lang="en-US" sz="2000" dirty="0">
                <a:solidFill>
                  <a:schemeClr val="bg1"/>
                </a:solidFill>
                <a:ea typeface="+mn-lt"/>
                <a:cs typeface="+mn-lt"/>
              </a:rPr>
              <a:t>4.5 months)</a:t>
            </a:r>
            <a:r>
              <a:rPr lang="en-US" sz="2000" dirty="0">
                <a:solidFill>
                  <a:schemeClr val="bg1"/>
                </a:solidFill>
                <a:latin typeface="Arial Nova"/>
              </a:rPr>
              <a:t>. </a:t>
            </a:r>
            <a:r>
              <a:rPr lang="en-US" sz="2000" b="0" i="0" u="none" strike="noStrike" dirty="0">
                <a:solidFill>
                  <a:schemeClr val="bg1"/>
                </a:solidFill>
                <a:latin typeface="Arial Nova"/>
              </a:rPr>
              <a:t> Thi</a:t>
            </a:r>
            <a:r>
              <a:rPr lang="en-US" sz="2000" dirty="0">
                <a:solidFill>
                  <a:schemeClr val="bg1"/>
                </a:solidFill>
                <a:latin typeface="Arial Nova"/>
              </a:rPr>
              <a:t>s should be budgeted in the grant.</a:t>
            </a:r>
            <a:endParaRPr lang="en-US" sz="2000" b="0" i="0" u="none" strike="noStrike" dirty="0">
              <a:solidFill>
                <a:schemeClr val="bg1"/>
              </a:solidFill>
              <a:latin typeface="Arial Nova"/>
              <a:cs typeface="Arial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b="0" i="0" u="none" strike="noStrike" dirty="0">
                <a:solidFill>
                  <a:schemeClr val="bg1"/>
                </a:solidFill>
                <a:latin typeface="Arial Nova"/>
              </a:rPr>
              <a:t>If a course b</a:t>
            </a:r>
            <a:r>
              <a:rPr lang="en-US" sz="2000" dirty="0">
                <a:solidFill>
                  <a:schemeClr val="bg1"/>
                </a:solidFill>
                <a:latin typeface="Arial Nova"/>
              </a:rPr>
              <a:t>uyout is taken, you cannot elect</a:t>
            </a:r>
            <a:r>
              <a:rPr lang="en-US" sz="2000" b="0" i="0" u="none" strike="noStrike" dirty="0">
                <a:solidFill>
                  <a:schemeClr val="bg1"/>
                </a:solidFill>
                <a:latin typeface="Arial Nova"/>
              </a:rPr>
              <a:t> a 12-month spread.</a:t>
            </a:r>
            <a:endParaRPr lang="en-US" sz="2000" dirty="0">
              <a:solidFill>
                <a:schemeClr val="bg1"/>
              </a:solidFill>
              <a:latin typeface="Arial Nov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023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7ABA19F-24BB-7044-AADD-DE0EE8183EBA}"/>
              </a:ext>
            </a:extLst>
          </p:cNvPr>
          <p:cNvSpPr txBox="1"/>
          <p:nvPr/>
        </p:nvSpPr>
        <p:spPr>
          <a:xfrm>
            <a:off x="744718" y="320108"/>
            <a:ext cx="1074097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>
                <a:solidFill>
                  <a:srgbClr val="F05A21"/>
                </a:solidFill>
                <a:latin typeface="Arial Nova"/>
                <a:cs typeface="Arial"/>
              </a:rPr>
              <a:t>What is a Research Buyout?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F516EC-58CE-CB44-985B-4DF3C5EB339F}"/>
              </a:ext>
            </a:extLst>
          </p:cNvPr>
          <p:cNvSpPr txBox="1"/>
          <p:nvPr/>
        </p:nvSpPr>
        <p:spPr>
          <a:xfrm>
            <a:off x="701825" y="1397788"/>
            <a:ext cx="10685753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i="1">
                <a:solidFill>
                  <a:schemeClr val="bg1"/>
                </a:solidFill>
                <a:latin typeface="Arial Nova"/>
                <a:cs typeface="Arial"/>
              </a:rPr>
              <a:t>A research buyout is </a:t>
            </a:r>
            <a:r>
              <a:rPr lang="en-US" sz="2000" b="1" i="1" u="sng">
                <a:solidFill>
                  <a:schemeClr val="bg1"/>
                </a:solidFill>
                <a:latin typeface="Arial Nova"/>
                <a:cs typeface="Arial"/>
              </a:rPr>
              <a:t>without</a:t>
            </a:r>
            <a:r>
              <a:rPr lang="en-US" sz="2000" b="1" i="1">
                <a:solidFill>
                  <a:schemeClr val="bg1"/>
                </a:solidFill>
                <a:latin typeface="Arial Nova"/>
                <a:cs typeface="Arial"/>
              </a:rPr>
              <a:t> a course release and gives a faculty member the option to “buy” out a portion of their research time. </a:t>
            </a:r>
            <a:endParaRPr lang="en-US" sz="2000" b="1" i="1">
              <a:solidFill>
                <a:schemeClr val="bg1"/>
              </a:solidFill>
              <a:latin typeface="Arial Nova"/>
              <a:cs typeface="Arial" panose="020B0604020202020204" pitchFamily="34" charset="0"/>
            </a:endParaRPr>
          </a:p>
          <a:p>
            <a:pPr algn="l"/>
            <a:endParaRPr lang="en-US" sz="2000" b="1" i="1" u="none" strike="noStrike" baseline="0">
              <a:solidFill>
                <a:schemeClr val="bg1"/>
              </a:solidFill>
              <a:latin typeface="Arial Nova"/>
              <a:cs typeface="Arial" panose="020B0604020202020204" pitchFamily="34" charset="0"/>
            </a:endParaRPr>
          </a:p>
          <a:p>
            <a:pPr algn="l"/>
            <a:r>
              <a:rPr lang="en-US" sz="2000" b="0" i="1" u="none" strike="noStrike" baseline="0">
                <a:solidFill>
                  <a:schemeClr val="bg1"/>
                </a:solidFill>
                <a:latin typeface="Arial Nova"/>
              </a:rPr>
              <a:t>Faculty can buy up to 100% of their research time (depending on workload and funds) but are expected to teach courses as assigned in the workload agreement.</a:t>
            </a:r>
            <a:endParaRPr lang="en-US" sz="2000" b="1" i="1">
              <a:solidFill>
                <a:schemeClr val="bg1"/>
              </a:solidFill>
              <a:latin typeface="Arial Nova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28FE14-0D71-0844-B918-779B9B77B105}"/>
              </a:ext>
            </a:extLst>
          </p:cNvPr>
          <p:cNvSpPr txBox="1"/>
          <p:nvPr/>
        </p:nvSpPr>
        <p:spPr>
          <a:xfrm>
            <a:off x="701825" y="3787218"/>
            <a:ext cx="10690148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2000">
                <a:solidFill>
                  <a:srgbClr val="F05A21"/>
                </a:solidFill>
                <a:latin typeface="Arial Nova"/>
              </a:rPr>
              <a:t>The same requirements apply including:</a:t>
            </a:r>
          </a:p>
          <a:p>
            <a:pPr algn="l"/>
            <a:endParaRPr lang="en-US" sz="2000">
              <a:solidFill>
                <a:srgbClr val="F05A21"/>
              </a:solidFill>
              <a:latin typeface="Arial Nov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05A21"/>
                </a:solidFill>
                <a:latin typeface="Arial Nova"/>
              </a:rPr>
              <a:t>The buyout</a:t>
            </a:r>
            <a:r>
              <a:rPr lang="en-US" sz="2000" b="0" i="0" u="none" strike="noStrike">
                <a:solidFill>
                  <a:srgbClr val="F05A21"/>
                </a:solidFill>
                <a:latin typeface="Arial Nova"/>
              </a:rPr>
              <a:t> worksheet must be submitted by a faculty member </a:t>
            </a:r>
            <a:r>
              <a:rPr lang="en-US" sz="2000" b="0" i="0" u="sng" strike="noStrike">
                <a:solidFill>
                  <a:srgbClr val="F05A21"/>
                </a:solidFill>
                <a:latin typeface="Arial Nova"/>
              </a:rPr>
              <a:t>prior to the start of the semester</a:t>
            </a:r>
            <a:r>
              <a:rPr lang="en-US" sz="2000">
                <a:solidFill>
                  <a:srgbClr val="F05A21"/>
                </a:solidFill>
                <a:latin typeface="Arial Nova"/>
              </a:rPr>
              <a:t> in which the course or research release will be taken.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05A21"/>
                </a:solidFill>
                <a:latin typeface="Arial Nova"/>
              </a:rPr>
              <a:t>T</a:t>
            </a:r>
            <a:r>
              <a:rPr lang="en-US" sz="2000" b="0" i="0" u="none" strike="noStrike">
                <a:solidFill>
                  <a:srgbClr val="F05A21"/>
                </a:solidFill>
                <a:latin typeface="Arial Nova"/>
              </a:rPr>
              <a:t>he buyout must be approved by the faculty member’s supervisor.</a:t>
            </a:r>
            <a:endParaRPr lang="en-US"/>
          </a:p>
          <a:p>
            <a:pPr algn="l"/>
            <a:endParaRPr lang="en-US" sz="2000">
              <a:solidFill>
                <a:srgbClr val="F05A21"/>
              </a:solidFill>
              <a:latin typeface="Arial Nov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0996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DE276F5-609A-624F-ACDB-45B75CB46F80}"/>
              </a:ext>
            </a:extLst>
          </p:cNvPr>
          <p:cNvSpPr txBox="1"/>
          <p:nvPr/>
        </p:nvSpPr>
        <p:spPr>
          <a:xfrm>
            <a:off x="618813" y="3136612"/>
            <a:ext cx="10954409" cy="120032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 Nova"/>
                <a:cs typeface="Arial"/>
              </a:rPr>
              <a:t>What does the course/research buyout worksheet</a:t>
            </a:r>
            <a:endParaRPr lang="en-US" sz="3600" b="1">
              <a:solidFill>
                <a:schemeClr val="bg1"/>
              </a:solidFill>
              <a:latin typeface="Arial Nova"/>
              <a:cs typeface="Arial" panose="020B0604020202020204" pitchFamily="34" charset="0"/>
            </a:endParaRPr>
          </a:p>
          <a:p>
            <a:pPr algn="ctr"/>
            <a:r>
              <a:rPr lang="en-US" sz="3600" b="1">
                <a:solidFill>
                  <a:schemeClr val="bg1"/>
                </a:solidFill>
                <a:latin typeface="Arial Nova"/>
                <a:cs typeface="Arial"/>
              </a:rPr>
              <a:t>look like and where can I find it?</a:t>
            </a:r>
            <a:endParaRPr lang="en-US" sz="3600" b="1">
              <a:solidFill>
                <a:schemeClr val="bg1"/>
              </a:solidFill>
              <a:latin typeface="Arial Nova"/>
              <a:cs typeface="Arial" panose="020B0604020202020204" pitchFamily="34" charset="0"/>
            </a:endParaRPr>
          </a:p>
        </p:txBody>
      </p:sp>
      <p:pic>
        <p:nvPicPr>
          <p:cNvPr id="4" name="Graphic 3" descr="Question mark with solid fill">
            <a:extLst>
              <a:ext uri="{FF2B5EF4-FFF2-40B4-BE49-F238E27FC236}">
                <a16:creationId xmlns:a16="http://schemas.microsoft.com/office/drawing/2014/main" id="{2E69CB0A-775A-4D3E-BBE6-5EB01A709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17395" y="676071"/>
            <a:ext cx="2298971" cy="229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796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028FE14-0D71-0844-B918-779B9B77B105}"/>
              </a:ext>
            </a:extLst>
          </p:cNvPr>
          <p:cNvSpPr txBox="1"/>
          <p:nvPr/>
        </p:nvSpPr>
        <p:spPr>
          <a:xfrm>
            <a:off x="965777" y="2261046"/>
            <a:ext cx="964344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buSzPct val="75000"/>
            </a:pP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SzPct val="75000"/>
              <a:buBlip>
                <a:blip r:embed="rId2"/>
              </a:buBlip>
            </a:pPr>
            <a:endParaRPr 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511E0E1-9724-40FE-8F4E-C943A75086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3864" y="195316"/>
            <a:ext cx="9204270" cy="542874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50FEF72-3E57-494C-BE12-501DD860EFD1}"/>
              </a:ext>
            </a:extLst>
          </p:cNvPr>
          <p:cNvSpPr txBox="1"/>
          <p:nvPr/>
        </p:nvSpPr>
        <p:spPr>
          <a:xfrm>
            <a:off x="410181" y="5624062"/>
            <a:ext cx="11371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>
                <a:solidFill>
                  <a:srgbClr val="F26000"/>
                </a:solidFill>
                <a:latin typeface="Helvetica"/>
                <a:cs typeface="Helvetica"/>
              </a:rPr>
              <a:t>https://education.utsa.edu/about/faculty-staff-resouces/bsc-forms.html</a:t>
            </a:r>
          </a:p>
        </p:txBody>
      </p:sp>
    </p:spTree>
    <p:extLst>
      <p:ext uri="{BB962C8B-B14F-4D97-AF65-F5344CB8AC3E}">
        <p14:creationId xmlns:p14="http://schemas.microsoft.com/office/powerpoint/2010/main" val="1339883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09FB4F-A80F-4025-8B77-284D7426E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763" y="1614487"/>
            <a:ext cx="7953375" cy="362902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1AFED86-D6E0-4A96-92FF-87477A6CA0C6}"/>
              </a:ext>
            </a:extLst>
          </p:cNvPr>
          <p:cNvSpPr/>
          <p:nvPr/>
        </p:nvSpPr>
        <p:spPr>
          <a:xfrm>
            <a:off x="2384981" y="3026005"/>
            <a:ext cx="3525625" cy="40299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465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screen shot of a computer screen&#10;&#10;Description automatically generated">
            <a:extLst>
              <a:ext uri="{FF2B5EF4-FFF2-40B4-BE49-F238E27FC236}">
                <a16:creationId xmlns:a16="http://schemas.microsoft.com/office/drawing/2014/main" id="{E356E5C7-BE71-F3F9-003C-0AAC1FE38A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80" r="34350" b="-1"/>
          <a:stretch/>
        </p:blipFill>
        <p:spPr>
          <a:xfrm>
            <a:off x="321731" y="557189"/>
            <a:ext cx="5668684" cy="5743618"/>
          </a:xfrm>
          <a:prstGeom prst="rect">
            <a:avLst/>
          </a:prstGeom>
        </p:spPr>
      </p:pic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14832045-2016-3B88-6034-AFB6A6ECED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413" r="29914" b="1"/>
          <a:stretch/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219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1BB3674D-04BD-F443-DBA0-25A4837850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55" b="6952"/>
          <a:stretch/>
        </p:blipFill>
        <p:spPr>
          <a:xfrm>
            <a:off x="838199" y="735153"/>
            <a:ext cx="10515602" cy="53876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8C6FE82-A2CF-48B4-8285-F09DED68E2D5}"/>
              </a:ext>
            </a:extLst>
          </p:cNvPr>
          <p:cNvSpPr txBox="1"/>
          <p:nvPr/>
        </p:nvSpPr>
        <p:spPr>
          <a:xfrm flipH="1">
            <a:off x="1018485" y="593387"/>
            <a:ext cx="2165379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endParaRPr lang="en-US" sz="2800">
              <a:solidFill>
                <a:srgbClr val="F26000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58252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email&#10;&#10;Description automatically generated">
            <a:extLst>
              <a:ext uri="{FF2B5EF4-FFF2-40B4-BE49-F238E27FC236}">
                <a16:creationId xmlns:a16="http://schemas.microsoft.com/office/drawing/2014/main" id="{CFC57FB2-2AFB-EE4A-046C-98E5B5E48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657" y="643467"/>
            <a:ext cx="4373285" cy="5571066"/>
          </a:xfrm>
          <a:prstGeom prst="rect">
            <a:avLst/>
          </a:prstGeom>
        </p:spPr>
      </p:pic>
      <p:pic>
        <p:nvPicPr>
          <p:cNvPr id="4" name="Picture 3" descr="A white paper with black text&#10;&#10;Description automatically generated">
            <a:extLst>
              <a:ext uri="{FF2B5EF4-FFF2-40B4-BE49-F238E27FC236}">
                <a16:creationId xmlns:a16="http://schemas.microsoft.com/office/drawing/2014/main" id="{AF98DD0C-D2F6-D96F-85EA-40E4FD344D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6972" y="643467"/>
            <a:ext cx="5111452" cy="557106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F849E1-2F45-42B9-BE38-6924EAF32939}"/>
              </a:ext>
            </a:extLst>
          </p:cNvPr>
          <p:cNvSpPr txBox="1"/>
          <p:nvPr/>
        </p:nvSpPr>
        <p:spPr>
          <a:xfrm flipH="1">
            <a:off x="911481" y="700391"/>
            <a:ext cx="1724715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endParaRPr lang="en-US" sz="2800">
              <a:solidFill>
                <a:srgbClr val="F26000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12007145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800" dirty="0">
            <a:solidFill>
              <a:srgbClr val="F26000"/>
            </a:solidFill>
            <a:latin typeface="Helvetica"/>
            <a:cs typeface="Helvetic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59566DB1188E242AD8F900C7F567840" ma:contentTypeVersion="3" ma:contentTypeDescription="Create a new document." ma:contentTypeScope="" ma:versionID="f6602ca0cfd3b1f68511bd9beaecb13b">
  <xsd:schema xmlns:xsd="http://www.w3.org/2001/XMLSchema" xmlns:xs="http://www.w3.org/2001/XMLSchema" xmlns:p="http://schemas.microsoft.com/office/2006/metadata/properties" xmlns:ns2="1e9bb8b6-013b-43d2-8d70-1fea5e6fd0e6" targetNamespace="http://schemas.microsoft.com/office/2006/metadata/properties" ma:root="true" ma:fieldsID="52efe7e97294febac4c437cb73c924cd" ns2:_="">
    <xsd:import namespace="1e9bb8b6-013b-43d2-8d70-1fea5e6fd0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9bb8b6-013b-43d2-8d70-1fea5e6fd0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CC1ADA0-985F-4C82-AFE4-00C5F8461E57}">
  <ds:schemaRefs>
    <ds:schemaRef ds:uri="1e9bb8b6-013b-43d2-8d70-1fea5e6fd0e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17813CC-C833-4E78-974F-AD00FC9FFA00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A1C890D-6A57-4726-95DC-0B2DD59EE92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hhh</dc:title>
  <dc:creator>Maria Castro</dc:creator>
  <cp:revision>31</cp:revision>
  <dcterms:created xsi:type="dcterms:W3CDTF">2021-06-29T17:30:33Z</dcterms:created>
  <dcterms:modified xsi:type="dcterms:W3CDTF">2023-09-21T15:06:19Z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0x010100559566DB1188E242AD8F900C7F567840</vt:lpwstr>
  </property>
</Properties>
</file>