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7" r:id="rId2"/>
    <p:sldId id="258" r:id="rId3"/>
    <p:sldId id="259" r:id="rId4"/>
    <p:sldId id="260" r:id="rId5"/>
    <p:sldId id="261" r:id="rId6"/>
    <p:sldId id="262" r:id="rId7"/>
    <p:sldId id="270" r:id="rId8"/>
    <p:sldId id="263" r:id="rId9"/>
    <p:sldId id="264" r:id="rId10"/>
    <p:sldId id="269" r:id="rId11"/>
    <p:sldId id="265" r:id="rId12"/>
    <p:sldId id="266" r:id="rId13"/>
    <p:sldId id="267" r:id="rId14"/>
    <p:sldId id="268"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6" autoAdjust="0"/>
    <p:restoredTop sz="94670" autoAdjust="0"/>
  </p:normalViewPr>
  <p:slideViewPr>
    <p:cSldViewPr snapToGrid="0" snapToObjects="1">
      <p:cViewPr varScale="1">
        <p:scale>
          <a:sx n="107" d="100"/>
          <a:sy n="107" d="100"/>
        </p:scale>
        <p:origin x="-2704"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DE7FF43-C339-1F45-8237-3C8EB8C7036F}" type="datetimeFigureOut">
              <a:rPr lang="en-US" smtClean="0"/>
              <a:t>5/16/14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BC8A25F-625B-BE4A-8D69-80320D4C0253}" type="slidenum">
              <a:rPr lang="en-US" smtClean="0"/>
              <a:t>‹#›</a:t>
            </a:fld>
            <a:endParaRPr lang="en-US"/>
          </a:p>
        </p:txBody>
      </p:sp>
    </p:spTree>
    <p:extLst>
      <p:ext uri="{BB962C8B-B14F-4D97-AF65-F5344CB8AC3E}">
        <p14:creationId xmlns:p14="http://schemas.microsoft.com/office/powerpoint/2010/main" val="336076995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C84019C-A892-DB44-A14B-B0B534C33BED}" type="slidenum">
              <a:rPr lang="en-US" smtClean="0"/>
              <a:t>1</a:t>
            </a:fld>
            <a:endParaRPr lang="en-US"/>
          </a:p>
        </p:txBody>
      </p:sp>
    </p:spTree>
    <p:extLst>
      <p:ext uri="{BB962C8B-B14F-4D97-AF65-F5344CB8AC3E}">
        <p14:creationId xmlns:p14="http://schemas.microsoft.com/office/powerpoint/2010/main" val="25946273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1" dirty="0" smtClean="0">
                <a:solidFill>
                  <a:srgbClr val="041236"/>
                </a:solidFill>
                <a:latin typeface="Helvetica"/>
                <a:cs typeface="Helvetica"/>
              </a:rPr>
              <a:t>Dr. </a:t>
            </a:r>
            <a:r>
              <a:rPr lang="en-US" b="1" dirty="0" err="1" smtClean="0">
                <a:solidFill>
                  <a:srgbClr val="041236"/>
                </a:solidFill>
                <a:latin typeface="Helvetica"/>
                <a:cs typeface="Helvetica"/>
              </a:rPr>
              <a:t>Janeé</a:t>
            </a:r>
            <a:r>
              <a:rPr lang="en-US" b="1" dirty="0" smtClean="0">
                <a:solidFill>
                  <a:srgbClr val="041236"/>
                </a:solidFill>
                <a:latin typeface="Helvetica"/>
                <a:cs typeface="Helvetica"/>
              </a:rPr>
              <a:t> R.</a:t>
            </a:r>
            <a:r>
              <a:rPr lang="en-US" b="1" baseline="0" dirty="0" smtClean="0">
                <a:solidFill>
                  <a:srgbClr val="041236"/>
                </a:solidFill>
                <a:latin typeface="Helvetica"/>
                <a:cs typeface="Helvetica"/>
              </a:rPr>
              <a:t> Avent </a:t>
            </a:r>
            <a:r>
              <a:rPr lang="en-US" dirty="0" smtClean="0">
                <a:solidFill>
                  <a:srgbClr val="041236"/>
                </a:solidFill>
                <a:latin typeface="Helvetica"/>
                <a:cs typeface="Helvetica"/>
              </a:rPr>
              <a:t>is currently researching the</a:t>
            </a:r>
            <a:r>
              <a:rPr lang="en-US" baseline="0" dirty="0" smtClean="0">
                <a:solidFill>
                  <a:srgbClr val="041236"/>
                </a:solidFill>
                <a:latin typeface="Helvetica"/>
                <a:cs typeface="Helvetica"/>
              </a:rPr>
              <a:t> </a:t>
            </a:r>
            <a:r>
              <a:rPr lang="en-US" dirty="0" smtClean="0">
                <a:solidFill>
                  <a:srgbClr val="041236"/>
                </a:solidFill>
                <a:latin typeface="Helvetica"/>
                <a:cs typeface="Helvetica"/>
              </a:rPr>
              <a:t>role of religion and spirituality in African American undergraduate students’ mental health help-seeking behaviors and perceptions of counseling.</a:t>
            </a:r>
            <a:r>
              <a:rPr lang="en-US" baseline="0" dirty="0" smtClean="0">
                <a:solidFill>
                  <a:srgbClr val="041236"/>
                </a:solidFill>
                <a:latin typeface="Helvetica"/>
                <a:cs typeface="Helvetica"/>
              </a:rPr>
              <a:t>  This project is funded by the COEHD Faculty Research Award and Office of the Vice President of Research </a:t>
            </a:r>
            <a:r>
              <a:rPr lang="en-US" baseline="0" smtClean="0">
                <a:solidFill>
                  <a:srgbClr val="041236"/>
                </a:solidFill>
                <a:latin typeface="Helvetica"/>
                <a:cs typeface="Helvetica"/>
              </a:rPr>
              <a:t>INTRA Award.  </a:t>
            </a:r>
            <a:endParaRPr lang="en-US" dirty="0"/>
          </a:p>
        </p:txBody>
      </p:sp>
      <p:sp>
        <p:nvSpPr>
          <p:cNvPr id="4" name="Slide Number Placeholder 3"/>
          <p:cNvSpPr>
            <a:spLocks noGrp="1"/>
          </p:cNvSpPr>
          <p:nvPr>
            <p:ph type="sldNum" sz="quarter" idx="10"/>
          </p:nvPr>
        </p:nvSpPr>
        <p:spPr/>
        <p:txBody>
          <a:bodyPr/>
          <a:lstStyle/>
          <a:p>
            <a:fld id="{3C84019C-A892-DB44-A14B-B0B534C33BED}" type="slidenum">
              <a:rPr lang="en-US" smtClean="0"/>
              <a:t>2</a:t>
            </a:fld>
            <a:endParaRPr lang="en-US" dirty="0"/>
          </a:p>
        </p:txBody>
      </p:sp>
    </p:spTree>
    <p:extLst>
      <p:ext uri="{BB962C8B-B14F-4D97-AF65-F5344CB8AC3E}">
        <p14:creationId xmlns:p14="http://schemas.microsoft.com/office/powerpoint/2010/main" val="26941016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1" dirty="0" smtClean="0">
                <a:solidFill>
                  <a:srgbClr val="041236"/>
                </a:solidFill>
                <a:latin typeface="Helvetica"/>
                <a:cs typeface="Helvetica"/>
              </a:rPr>
              <a:t>Dr. Theodorea</a:t>
            </a:r>
            <a:r>
              <a:rPr lang="en-US" b="1" baseline="0" dirty="0" smtClean="0">
                <a:solidFill>
                  <a:srgbClr val="041236"/>
                </a:solidFill>
                <a:latin typeface="Helvetica"/>
                <a:cs typeface="Helvetica"/>
              </a:rPr>
              <a:t> Regina Berry</a:t>
            </a:r>
            <a:r>
              <a:rPr lang="en-US" b="1" dirty="0" smtClean="0">
                <a:solidFill>
                  <a:srgbClr val="041236"/>
                </a:solidFill>
                <a:latin typeface="Helvetica"/>
                <a:cs typeface="Helvetica"/>
              </a:rPr>
              <a:t> </a:t>
            </a:r>
            <a:r>
              <a:rPr lang="en-US" dirty="0" smtClean="0">
                <a:solidFill>
                  <a:srgbClr val="041236"/>
                </a:solidFill>
                <a:latin typeface="Helvetica"/>
                <a:cs typeface="Helvetica"/>
              </a:rPr>
              <a:t>is currently researching the lived experiences of African American women who are</a:t>
            </a:r>
            <a:r>
              <a:rPr lang="en-US" baseline="0" dirty="0" smtClean="0">
                <a:solidFill>
                  <a:srgbClr val="041236"/>
                </a:solidFill>
                <a:latin typeface="Helvetica"/>
                <a:cs typeface="Helvetica"/>
              </a:rPr>
              <a:t> pursuing or have pursued doctoral degrees in the field of </a:t>
            </a:r>
            <a:r>
              <a:rPr lang="en-US" baseline="0" smtClean="0">
                <a:solidFill>
                  <a:srgbClr val="041236"/>
                </a:solidFill>
                <a:latin typeface="Helvetica"/>
                <a:cs typeface="Helvetica"/>
              </a:rPr>
              <a:t>education. </a:t>
            </a:r>
            <a:r>
              <a:rPr lang="en-US" smtClean="0">
                <a:solidFill>
                  <a:srgbClr val="041236"/>
                </a:solidFill>
                <a:latin typeface="Helvetica"/>
                <a:cs typeface="Helvetica"/>
              </a:rPr>
              <a:t>Additionally</a:t>
            </a:r>
            <a:r>
              <a:rPr lang="en-US" dirty="0" smtClean="0">
                <a:solidFill>
                  <a:srgbClr val="041236"/>
                </a:solidFill>
                <a:latin typeface="Helvetica"/>
                <a:cs typeface="Helvetica"/>
              </a:rPr>
              <a:t>, she is exploring via historical and archival research</a:t>
            </a:r>
            <a:r>
              <a:rPr lang="en-US" baseline="0" dirty="0" smtClean="0">
                <a:solidFill>
                  <a:srgbClr val="041236"/>
                </a:solidFill>
                <a:latin typeface="Helvetica"/>
                <a:cs typeface="Helvetica"/>
              </a:rPr>
              <a:t> </a:t>
            </a:r>
            <a:r>
              <a:rPr lang="en-US" dirty="0" smtClean="0">
                <a:solidFill>
                  <a:srgbClr val="041236"/>
                </a:solidFill>
                <a:latin typeface="Helvetica"/>
                <a:cs typeface="Helvetica"/>
              </a:rPr>
              <a:t>the relationships</a:t>
            </a:r>
            <a:r>
              <a:rPr lang="en-US" baseline="0" dirty="0" smtClean="0">
                <a:solidFill>
                  <a:srgbClr val="041236"/>
                </a:solidFill>
                <a:latin typeface="Helvetica"/>
                <a:cs typeface="Helvetica"/>
              </a:rPr>
              <a:t> between race, violence, and schooling in the American South.  </a:t>
            </a:r>
            <a:endParaRPr lang="en-US" dirty="0"/>
          </a:p>
        </p:txBody>
      </p:sp>
      <p:sp>
        <p:nvSpPr>
          <p:cNvPr id="4" name="Slide Number Placeholder 3"/>
          <p:cNvSpPr>
            <a:spLocks noGrp="1"/>
          </p:cNvSpPr>
          <p:nvPr>
            <p:ph type="sldNum" sz="quarter" idx="10"/>
          </p:nvPr>
        </p:nvSpPr>
        <p:spPr/>
        <p:txBody>
          <a:bodyPr/>
          <a:lstStyle/>
          <a:p>
            <a:fld id="{3C84019C-A892-DB44-A14B-B0B534C33BED}" type="slidenum">
              <a:rPr lang="en-US" smtClean="0"/>
              <a:t>3</a:t>
            </a:fld>
            <a:endParaRPr lang="en-US"/>
          </a:p>
        </p:txBody>
      </p:sp>
    </p:spTree>
    <p:extLst>
      <p:ext uri="{BB962C8B-B14F-4D97-AF65-F5344CB8AC3E}">
        <p14:creationId xmlns:p14="http://schemas.microsoft.com/office/powerpoint/2010/main" val="26941016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C84019C-A892-DB44-A14B-B0B534C33BED}" type="slidenum">
              <a:rPr lang="en-US" smtClean="0"/>
              <a:t>4</a:t>
            </a:fld>
            <a:endParaRPr lang="en-US"/>
          </a:p>
        </p:txBody>
      </p:sp>
    </p:spTree>
    <p:extLst>
      <p:ext uri="{BB962C8B-B14F-4D97-AF65-F5344CB8AC3E}">
        <p14:creationId xmlns:p14="http://schemas.microsoft.com/office/powerpoint/2010/main" val="26941016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1" dirty="0" smtClean="0">
                <a:solidFill>
                  <a:srgbClr val="041236"/>
                </a:solidFill>
                <a:latin typeface="Helvetica"/>
                <a:cs typeface="Helvetica"/>
              </a:rPr>
              <a:t>Dr. Misty Sailors </a:t>
            </a:r>
            <a:r>
              <a:rPr lang="en-US" dirty="0" smtClean="0">
                <a:solidFill>
                  <a:srgbClr val="041236"/>
                </a:solidFill>
                <a:latin typeface="Helvetica"/>
                <a:cs typeface="Helvetica"/>
              </a:rPr>
              <a:t>is currently researching the improvement of the reading instruction of teachers and the reading achievement of young children in Malawi as a result of the Read Malawi program. Additionally, she is exploring the cost effectiveness and short- and long-term cost benefit of the program.  </a:t>
            </a:r>
          </a:p>
          <a:p>
            <a:endParaRPr lang="en-US" dirty="0"/>
          </a:p>
        </p:txBody>
      </p:sp>
      <p:sp>
        <p:nvSpPr>
          <p:cNvPr id="4" name="Slide Number Placeholder 3"/>
          <p:cNvSpPr>
            <a:spLocks noGrp="1"/>
          </p:cNvSpPr>
          <p:nvPr>
            <p:ph type="sldNum" sz="quarter" idx="10"/>
          </p:nvPr>
        </p:nvSpPr>
        <p:spPr/>
        <p:txBody>
          <a:bodyPr/>
          <a:lstStyle/>
          <a:p>
            <a:fld id="{3C84019C-A892-DB44-A14B-B0B534C33BED}" type="slidenum">
              <a:rPr lang="en-US" smtClean="0"/>
              <a:t>5</a:t>
            </a:fld>
            <a:endParaRPr lang="en-US"/>
          </a:p>
        </p:txBody>
      </p:sp>
    </p:spTree>
    <p:extLst>
      <p:ext uri="{BB962C8B-B14F-4D97-AF65-F5344CB8AC3E}">
        <p14:creationId xmlns:p14="http://schemas.microsoft.com/office/powerpoint/2010/main" val="26941016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C84019C-A892-DB44-A14B-B0B534C33BED}" type="slidenum">
              <a:rPr lang="en-US" smtClean="0"/>
              <a:pPr/>
              <a:t>6</a:t>
            </a:fld>
            <a:endParaRPr lang="en-US"/>
          </a:p>
        </p:txBody>
      </p:sp>
    </p:spTree>
    <p:extLst>
      <p:ext uri="{BB962C8B-B14F-4D97-AF65-F5344CB8AC3E}">
        <p14:creationId xmlns:p14="http://schemas.microsoft.com/office/powerpoint/2010/main" val="26941016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1" dirty="0" smtClean="0">
                <a:solidFill>
                  <a:srgbClr val="041236"/>
                </a:solidFill>
                <a:latin typeface="Helvetica"/>
                <a:cs typeface="Helvetica"/>
              </a:rPr>
              <a:t>Dr. Misty Sailors </a:t>
            </a:r>
            <a:r>
              <a:rPr lang="en-US" dirty="0" smtClean="0">
                <a:solidFill>
                  <a:srgbClr val="041236"/>
                </a:solidFill>
                <a:latin typeface="Helvetica"/>
                <a:cs typeface="Helvetica"/>
              </a:rPr>
              <a:t>is currently researching the improvement of the reading instruction of teachers and the reading achievement of young children in Malawi as a result of the Read Malawi program. Additionally, she is exploring the cost effectiveness and short- and long-term cost benefit of the program.  </a:t>
            </a:r>
          </a:p>
          <a:p>
            <a:endParaRPr lang="en-US" dirty="0"/>
          </a:p>
        </p:txBody>
      </p:sp>
      <p:sp>
        <p:nvSpPr>
          <p:cNvPr id="4" name="Slide Number Placeholder 3"/>
          <p:cNvSpPr>
            <a:spLocks noGrp="1"/>
          </p:cNvSpPr>
          <p:nvPr>
            <p:ph type="sldNum" sz="quarter" idx="10"/>
          </p:nvPr>
        </p:nvSpPr>
        <p:spPr/>
        <p:txBody>
          <a:bodyPr/>
          <a:lstStyle/>
          <a:p>
            <a:fld id="{3C84019C-A892-DB44-A14B-B0B534C33BED}" type="slidenum">
              <a:rPr lang="en-US" smtClean="0"/>
              <a:t>7</a:t>
            </a:fld>
            <a:endParaRPr lang="en-US"/>
          </a:p>
        </p:txBody>
      </p:sp>
    </p:spTree>
    <p:extLst>
      <p:ext uri="{BB962C8B-B14F-4D97-AF65-F5344CB8AC3E}">
        <p14:creationId xmlns:p14="http://schemas.microsoft.com/office/powerpoint/2010/main" val="26941016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1" dirty="0" smtClean="0">
                <a:solidFill>
                  <a:srgbClr val="041236"/>
                </a:solidFill>
                <a:latin typeface="Helvetica"/>
                <a:cs typeface="Helvetica"/>
              </a:rPr>
              <a:t> </a:t>
            </a:r>
            <a:endParaRPr lang="en-US" dirty="0" smtClean="0">
              <a:solidFill>
                <a:srgbClr val="041236"/>
              </a:solidFill>
              <a:latin typeface="Helvetica"/>
              <a:cs typeface="Helvetica"/>
            </a:endParaRPr>
          </a:p>
          <a:p>
            <a:endParaRPr lang="en-US" dirty="0"/>
          </a:p>
        </p:txBody>
      </p:sp>
      <p:sp>
        <p:nvSpPr>
          <p:cNvPr id="4" name="Slide Number Placeholder 3"/>
          <p:cNvSpPr>
            <a:spLocks noGrp="1"/>
          </p:cNvSpPr>
          <p:nvPr>
            <p:ph type="sldNum" sz="quarter" idx="10"/>
          </p:nvPr>
        </p:nvSpPr>
        <p:spPr/>
        <p:txBody>
          <a:bodyPr/>
          <a:lstStyle/>
          <a:p>
            <a:fld id="{3C84019C-A892-DB44-A14B-B0B534C33BED}" type="slidenum">
              <a:rPr lang="en-US" smtClean="0"/>
              <a:t>8</a:t>
            </a:fld>
            <a:endParaRPr lang="en-US"/>
          </a:p>
        </p:txBody>
      </p:sp>
    </p:spTree>
    <p:extLst>
      <p:ext uri="{BB962C8B-B14F-4D97-AF65-F5344CB8AC3E}">
        <p14:creationId xmlns:p14="http://schemas.microsoft.com/office/powerpoint/2010/main" val="25946273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1" dirty="0" smtClean="0">
                <a:solidFill>
                  <a:srgbClr val="041236"/>
                </a:solidFill>
                <a:latin typeface="Helvetica"/>
                <a:cs typeface="Helvetica"/>
              </a:rPr>
              <a:t>Dr. Ravi </a:t>
            </a:r>
            <a:r>
              <a:rPr lang="en-US" b="1" dirty="0" err="1" smtClean="0">
                <a:solidFill>
                  <a:srgbClr val="041236"/>
                </a:solidFill>
                <a:latin typeface="Helvetica"/>
                <a:cs typeface="Helvetica"/>
              </a:rPr>
              <a:t>Sandhu’s</a:t>
            </a:r>
            <a:r>
              <a:rPr lang="en-US" b="1" dirty="0" smtClean="0">
                <a:solidFill>
                  <a:srgbClr val="041236"/>
                </a:solidFill>
                <a:latin typeface="Helvetica"/>
                <a:cs typeface="Helvetica"/>
              </a:rPr>
              <a:t> </a:t>
            </a:r>
            <a:r>
              <a:rPr lang="en-US" dirty="0" smtClean="0">
                <a:solidFill>
                  <a:srgbClr val="041236"/>
                </a:solidFill>
                <a:latin typeface="Helvetica"/>
                <a:cs typeface="Helvetica"/>
              </a:rPr>
              <a:t>is founding Executive Director of the Institute for Cyber Security at UTSA.  He pursues a diverse portfolio of  basic and applied research in collaboration with multiple UTSA researchers, and numerous external academic and industry partners.   </a:t>
            </a:r>
          </a:p>
          <a:p>
            <a:endParaRPr lang="en-US" dirty="0"/>
          </a:p>
        </p:txBody>
      </p:sp>
      <p:sp>
        <p:nvSpPr>
          <p:cNvPr id="4" name="Slide Number Placeholder 3"/>
          <p:cNvSpPr>
            <a:spLocks noGrp="1"/>
          </p:cNvSpPr>
          <p:nvPr>
            <p:ph type="sldNum" sz="quarter" idx="10"/>
          </p:nvPr>
        </p:nvSpPr>
        <p:spPr/>
        <p:txBody>
          <a:bodyPr/>
          <a:lstStyle/>
          <a:p>
            <a:fld id="{3C84019C-A892-DB44-A14B-B0B534C33BED}" type="slidenum">
              <a:rPr lang="en-US" smtClean="0"/>
              <a:t>9</a:t>
            </a:fld>
            <a:endParaRPr lang="en-US"/>
          </a:p>
        </p:txBody>
      </p:sp>
    </p:spTree>
    <p:extLst>
      <p:ext uri="{BB962C8B-B14F-4D97-AF65-F5344CB8AC3E}">
        <p14:creationId xmlns:p14="http://schemas.microsoft.com/office/powerpoint/2010/main" val="23643321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1" dirty="0" smtClean="0">
                <a:solidFill>
                  <a:srgbClr val="041236"/>
                </a:solidFill>
                <a:latin typeface="Helvetica"/>
                <a:cs typeface="Helvetica"/>
              </a:rPr>
              <a:t>Dr. Misty Sailors </a:t>
            </a:r>
            <a:r>
              <a:rPr lang="en-US" dirty="0" smtClean="0">
                <a:solidFill>
                  <a:srgbClr val="041236"/>
                </a:solidFill>
                <a:latin typeface="Helvetica"/>
                <a:cs typeface="Helvetica"/>
              </a:rPr>
              <a:t>is currently researching the improvement of the reading instruction of teachers and the reading achievement of young children in Malawi as a result of the Read Malawi program. Additionally, she is exploring the cost effectiveness and short- and long-term cost benefit of the program.  </a:t>
            </a:r>
          </a:p>
          <a:p>
            <a:endParaRPr lang="en-US" dirty="0"/>
          </a:p>
        </p:txBody>
      </p:sp>
      <p:sp>
        <p:nvSpPr>
          <p:cNvPr id="4" name="Slide Number Placeholder 3"/>
          <p:cNvSpPr>
            <a:spLocks noGrp="1"/>
          </p:cNvSpPr>
          <p:nvPr>
            <p:ph type="sldNum" sz="quarter" idx="10"/>
          </p:nvPr>
        </p:nvSpPr>
        <p:spPr/>
        <p:txBody>
          <a:bodyPr/>
          <a:lstStyle/>
          <a:p>
            <a:fld id="{3C84019C-A892-DB44-A14B-B0B534C33BED}" type="slidenum">
              <a:rPr lang="en-US" smtClean="0"/>
              <a:t>10</a:t>
            </a:fld>
            <a:endParaRPr lang="en-US"/>
          </a:p>
        </p:txBody>
      </p:sp>
    </p:spTree>
    <p:extLst>
      <p:ext uri="{BB962C8B-B14F-4D97-AF65-F5344CB8AC3E}">
        <p14:creationId xmlns:p14="http://schemas.microsoft.com/office/powerpoint/2010/main" val="26941016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1" dirty="0" smtClean="0">
                <a:solidFill>
                  <a:srgbClr val="041236"/>
                </a:solidFill>
                <a:latin typeface="Helvetica"/>
                <a:cs typeface="Helvetica"/>
              </a:rPr>
              <a:t>Dr. Maricela</a:t>
            </a:r>
            <a:r>
              <a:rPr lang="en-US" b="1" baseline="0" dirty="0" smtClean="0">
                <a:solidFill>
                  <a:srgbClr val="041236"/>
                </a:solidFill>
                <a:latin typeface="Helvetica"/>
                <a:cs typeface="Helvetica"/>
              </a:rPr>
              <a:t> Oliva </a:t>
            </a:r>
            <a:r>
              <a:rPr lang="en-US" dirty="0" smtClean="0">
                <a:solidFill>
                  <a:srgbClr val="041236"/>
                </a:solidFill>
                <a:latin typeface="Helvetica"/>
                <a:cs typeface="Helvetica"/>
              </a:rPr>
              <a:t>is currently researching the adult guidance for college that students receive</a:t>
            </a:r>
            <a:r>
              <a:rPr lang="en-US" baseline="0" dirty="0" smtClean="0">
                <a:solidFill>
                  <a:srgbClr val="041236"/>
                </a:solidFill>
                <a:latin typeface="Helvetica"/>
                <a:cs typeface="Helvetica"/>
              </a:rPr>
              <a:t> while in high school. This includes how school leaders think about, articulate, and staff for postsecondary access and success. Whether and how personnel attend to college readiness and access has implications for achieving the state’s goals in </a:t>
            </a:r>
            <a:r>
              <a:rPr lang="en-US" i="1" baseline="0" dirty="0" smtClean="0">
                <a:solidFill>
                  <a:srgbClr val="041236"/>
                </a:solidFill>
                <a:latin typeface="Helvetica"/>
                <a:cs typeface="Helvetica"/>
              </a:rPr>
              <a:t>Closing the Gaps by 2015 </a:t>
            </a:r>
            <a:r>
              <a:rPr lang="en-US" i="0" baseline="0" dirty="0" smtClean="0">
                <a:solidFill>
                  <a:srgbClr val="041236"/>
                </a:solidFill>
                <a:latin typeface="Helvetica"/>
                <a:cs typeface="Helvetica"/>
              </a:rPr>
              <a:t>. Serving as guest editor for </a:t>
            </a:r>
            <a:r>
              <a:rPr lang="en-US" i="1" baseline="0" dirty="0" smtClean="0">
                <a:solidFill>
                  <a:srgbClr val="041236"/>
                </a:solidFill>
                <a:latin typeface="Helvetica"/>
                <a:cs typeface="Helvetica"/>
              </a:rPr>
              <a:t>IJQSE </a:t>
            </a:r>
            <a:r>
              <a:rPr lang="en-US" i="0" baseline="0" dirty="0" smtClean="0">
                <a:solidFill>
                  <a:srgbClr val="041236"/>
                </a:solidFill>
                <a:latin typeface="Helvetica"/>
                <a:cs typeface="Helvetica"/>
              </a:rPr>
              <a:t>brings </a:t>
            </a:r>
            <a:r>
              <a:rPr lang="en-US" i="0" baseline="0" smtClean="0">
                <a:solidFill>
                  <a:srgbClr val="041236"/>
                </a:solidFill>
                <a:latin typeface="Helvetica"/>
                <a:cs typeface="Helvetica"/>
              </a:rPr>
              <a:t>new research </a:t>
            </a:r>
            <a:r>
              <a:rPr lang="en-US" i="0" baseline="0" dirty="0" smtClean="0">
                <a:solidFill>
                  <a:srgbClr val="041236"/>
                </a:solidFill>
                <a:latin typeface="Helvetica"/>
                <a:cs typeface="Helvetica"/>
              </a:rPr>
              <a:t>to US readers and thus extends scholarly understanding of educational issues in Mexico. This enhances the multicultural and cross-cultural competence of US educators.  </a:t>
            </a:r>
            <a:endParaRPr lang="en-US" dirty="0" smtClean="0">
              <a:solidFill>
                <a:srgbClr val="041236"/>
              </a:solidFill>
              <a:latin typeface="Helvetica"/>
              <a:cs typeface="Helvetica"/>
            </a:endParaRPr>
          </a:p>
          <a:p>
            <a:endParaRPr lang="en-US" dirty="0"/>
          </a:p>
        </p:txBody>
      </p:sp>
      <p:sp>
        <p:nvSpPr>
          <p:cNvPr id="4" name="Slide Number Placeholder 3"/>
          <p:cNvSpPr>
            <a:spLocks noGrp="1"/>
          </p:cNvSpPr>
          <p:nvPr>
            <p:ph type="sldNum" sz="quarter" idx="10"/>
          </p:nvPr>
        </p:nvSpPr>
        <p:spPr/>
        <p:txBody>
          <a:bodyPr/>
          <a:lstStyle/>
          <a:p>
            <a:fld id="{3C84019C-A892-DB44-A14B-B0B534C33BED}" type="slidenum">
              <a:rPr lang="en-US" smtClean="0"/>
              <a:t>11</a:t>
            </a:fld>
            <a:endParaRPr lang="en-US"/>
          </a:p>
        </p:txBody>
      </p:sp>
    </p:spTree>
    <p:extLst>
      <p:ext uri="{BB962C8B-B14F-4D97-AF65-F5344CB8AC3E}">
        <p14:creationId xmlns:p14="http://schemas.microsoft.com/office/powerpoint/2010/main" val="26941016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C84019C-A892-DB44-A14B-B0B534C33BED}" type="slidenum">
              <a:rPr lang="en-US" smtClean="0"/>
              <a:t>12</a:t>
            </a:fld>
            <a:endParaRPr lang="en-US"/>
          </a:p>
        </p:txBody>
      </p:sp>
    </p:spTree>
    <p:extLst>
      <p:ext uri="{BB962C8B-B14F-4D97-AF65-F5344CB8AC3E}">
        <p14:creationId xmlns:p14="http://schemas.microsoft.com/office/powerpoint/2010/main" val="26941016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1" dirty="0" smtClean="0">
                <a:solidFill>
                  <a:srgbClr val="041236"/>
                </a:solidFill>
                <a:latin typeface="Helvetica"/>
                <a:cs typeface="Helvetica"/>
              </a:rPr>
              <a:t>Dr. Patricia Sánchez </a:t>
            </a:r>
            <a:r>
              <a:rPr lang="en-US" dirty="0" smtClean="0">
                <a:solidFill>
                  <a:srgbClr val="041236"/>
                </a:solidFill>
                <a:latin typeface="Helvetica"/>
                <a:cs typeface="Helvetica"/>
              </a:rPr>
              <a:t>is currently researching the migratory experiences of Mexican youth in the US, Canada, as well as their return to Mexico as NAFTA approaches its 20-year anniversary; she is part of a </a:t>
            </a:r>
            <a:r>
              <a:rPr lang="en-US" dirty="0" err="1" smtClean="0">
                <a:solidFill>
                  <a:srgbClr val="041236"/>
                </a:solidFill>
                <a:latin typeface="Helvetica"/>
                <a:cs typeface="Helvetica"/>
              </a:rPr>
              <a:t>trinational</a:t>
            </a:r>
            <a:r>
              <a:rPr lang="en-US" dirty="0" smtClean="0">
                <a:solidFill>
                  <a:srgbClr val="041236"/>
                </a:solidFill>
                <a:latin typeface="Helvetica"/>
                <a:cs typeface="Helvetica"/>
              </a:rPr>
              <a:t> research team supported through a grant from Mexico.  She is also</a:t>
            </a:r>
            <a:r>
              <a:rPr lang="en-US" baseline="0" dirty="0" smtClean="0">
                <a:solidFill>
                  <a:srgbClr val="041236"/>
                </a:solidFill>
                <a:latin typeface="Helvetica"/>
                <a:cs typeface="Helvetica"/>
              </a:rPr>
              <a:t> working on a study that examines b</a:t>
            </a:r>
            <a:r>
              <a:rPr lang="en-US" dirty="0" smtClean="0">
                <a:solidFill>
                  <a:srgbClr val="041236"/>
                </a:solidFill>
                <a:latin typeface="Helvetica"/>
                <a:cs typeface="Helvetica"/>
              </a:rPr>
              <a:t>ilingual teachers’ access to and use of technology in their public school </a:t>
            </a:r>
            <a:r>
              <a:rPr lang="en-US" smtClean="0">
                <a:solidFill>
                  <a:srgbClr val="041236"/>
                </a:solidFill>
                <a:latin typeface="Helvetica"/>
                <a:cs typeface="Helvetica"/>
              </a:rPr>
              <a:t>classrooms.</a:t>
            </a:r>
            <a:endParaRPr lang="en-US" dirty="0" smtClean="0">
              <a:solidFill>
                <a:srgbClr val="041236"/>
              </a:solidFill>
              <a:latin typeface="Helvetica"/>
              <a:cs typeface="Helvetica"/>
            </a:endParaRPr>
          </a:p>
        </p:txBody>
      </p:sp>
      <p:sp>
        <p:nvSpPr>
          <p:cNvPr id="4" name="Slide Number Placeholder 3"/>
          <p:cNvSpPr>
            <a:spLocks noGrp="1"/>
          </p:cNvSpPr>
          <p:nvPr>
            <p:ph type="sldNum" sz="quarter" idx="10"/>
          </p:nvPr>
        </p:nvSpPr>
        <p:spPr/>
        <p:txBody>
          <a:bodyPr/>
          <a:lstStyle/>
          <a:p>
            <a:fld id="{3C84019C-A892-DB44-A14B-B0B534C33BED}" type="slidenum">
              <a:rPr lang="en-US" smtClean="0"/>
              <a:t>13</a:t>
            </a:fld>
            <a:endParaRPr lang="en-US"/>
          </a:p>
        </p:txBody>
      </p:sp>
    </p:spTree>
    <p:extLst>
      <p:ext uri="{BB962C8B-B14F-4D97-AF65-F5344CB8AC3E}">
        <p14:creationId xmlns:p14="http://schemas.microsoft.com/office/powerpoint/2010/main" val="26941016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C84019C-A892-DB44-A14B-B0B534C33BED}" type="slidenum">
              <a:rPr lang="en-US" smtClean="0"/>
              <a:t>14</a:t>
            </a:fld>
            <a:endParaRPr lang="en-US"/>
          </a:p>
        </p:txBody>
      </p:sp>
    </p:spTree>
    <p:extLst>
      <p:ext uri="{BB962C8B-B14F-4D97-AF65-F5344CB8AC3E}">
        <p14:creationId xmlns:p14="http://schemas.microsoft.com/office/powerpoint/2010/main" val="26941016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3A7D785-2426-3B41-BE54-281C05FD7934}" type="datetimeFigureOut">
              <a:rPr lang="en-US" smtClean="0"/>
              <a:t>5/16/14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CDE877-57FC-B345-81EE-3BDAA2149A50}" type="slidenum">
              <a:rPr lang="en-US" smtClean="0"/>
              <a:t>‹#›</a:t>
            </a:fld>
            <a:endParaRPr lang="en-US"/>
          </a:p>
        </p:txBody>
      </p:sp>
    </p:spTree>
    <p:extLst>
      <p:ext uri="{BB962C8B-B14F-4D97-AF65-F5344CB8AC3E}">
        <p14:creationId xmlns:p14="http://schemas.microsoft.com/office/powerpoint/2010/main" val="18651791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3A7D785-2426-3B41-BE54-281C05FD7934}" type="datetimeFigureOut">
              <a:rPr lang="en-US" smtClean="0"/>
              <a:t>5/16/14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CDE877-57FC-B345-81EE-3BDAA2149A50}" type="slidenum">
              <a:rPr lang="en-US" smtClean="0"/>
              <a:t>‹#›</a:t>
            </a:fld>
            <a:endParaRPr lang="en-US"/>
          </a:p>
        </p:txBody>
      </p:sp>
    </p:spTree>
    <p:extLst>
      <p:ext uri="{BB962C8B-B14F-4D97-AF65-F5344CB8AC3E}">
        <p14:creationId xmlns:p14="http://schemas.microsoft.com/office/powerpoint/2010/main" val="27925973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3A7D785-2426-3B41-BE54-281C05FD7934}" type="datetimeFigureOut">
              <a:rPr lang="en-US" smtClean="0"/>
              <a:t>5/16/14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CDE877-57FC-B345-81EE-3BDAA2149A50}" type="slidenum">
              <a:rPr lang="en-US" smtClean="0"/>
              <a:t>‹#›</a:t>
            </a:fld>
            <a:endParaRPr lang="en-US"/>
          </a:p>
        </p:txBody>
      </p:sp>
    </p:spTree>
    <p:extLst>
      <p:ext uri="{BB962C8B-B14F-4D97-AF65-F5344CB8AC3E}">
        <p14:creationId xmlns:p14="http://schemas.microsoft.com/office/powerpoint/2010/main" val="19233719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3A7D785-2426-3B41-BE54-281C05FD7934}" type="datetimeFigureOut">
              <a:rPr lang="en-US" smtClean="0"/>
              <a:t>5/16/14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CDE877-57FC-B345-81EE-3BDAA2149A50}" type="slidenum">
              <a:rPr lang="en-US" smtClean="0"/>
              <a:t>‹#›</a:t>
            </a:fld>
            <a:endParaRPr lang="en-US"/>
          </a:p>
        </p:txBody>
      </p:sp>
    </p:spTree>
    <p:extLst>
      <p:ext uri="{BB962C8B-B14F-4D97-AF65-F5344CB8AC3E}">
        <p14:creationId xmlns:p14="http://schemas.microsoft.com/office/powerpoint/2010/main" val="7015375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3A7D785-2426-3B41-BE54-281C05FD7934}" type="datetimeFigureOut">
              <a:rPr lang="en-US" smtClean="0"/>
              <a:t>5/16/14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3CDE877-57FC-B345-81EE-3BDAA2149A50}" type="slidenum">
              <a:rPr lang="en-US" smtClean="0"/>
              <a:t>‹#›</a:t>
            </a:fld>
            <a:endParaRPr lang="en-US"/>
          </a:p>
        </p:txBody>
      </p:sp>
    </p:spTree>
    <p:extLst>
      <p:ext uri="{BB962C8B-B14F-4D97-AF65-F5344CB8AC3E}">
        <p14:creationId xmlns:p14="http://schemas.microsoft.com/office/powerpoint/2010/main" val="22373452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3A7D785-2426-3B41-BE54-281C05FD7934}" type="datetimeFigureOut">
              <a:rPr lang="en-US" smtClean="0"/>
              <a:t>5/16/14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3CDE877-57FC-B345-81EE-3BDAA2149A50}" type="slidenum">
              <a:rPr lang="en-US" smtClean="0"/>
              <a:t>‹#›</a:t>
            </a:fld>
            <a:endParaRPr lang="en-US"/>
          </a:p>
        </p:txBody>
      </p:sp>
    </p:spTree>
    <p:extLst>
      <p:ext uri="{BB962C8B-B14F-4D97-AF65-F5344CB8AC3E}">
        <p14:creationId xmlns:p14="http://schemas.microsoft.com/office/powerpoint/2010/main" val="36907689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A7D785-2426-3B41-BE54-281C05FD7934}" type="datetimeFigureOut">
              <a:rPr lang="en-US" smtClean="0"/>
              <a:t>5/16/14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3CDE877-57FC-B345-81EE-3BDAA2149A50}" type="slidenum">
              <a:rPr lang="en-US" smtClean="0"/>
              <a:t>‹#›</a:t>
            </a:fld>
            <a:endParaRPr lang="en-US"/>
          </a:p>
        </p:txBody>
      </p:sp>
    </p:spTree>
    <p:extLst>
      <p:ext uri="{BB962C8B-B14F-4D97-AF65-F5344CB8AC3E}">
        <p14:creationId xmlns:p14="http://schemas.microsoft.com/office/powerpoint/2010/main" val="1610760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3A7D785-2426-3B41-BE54-281C05FD7934}" type="datetimeFigureOut">
              <a:rPr lang="en-US" smtClean="0"/>
              <a:t>5/16/14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CDE877-57FC-B345-81EE-3BDAA2149A50}" type="slidenum">
              <a:rPr lang="en-US" smtClean="0"/>
              <a:t>‹#›</a:t>
            </a:fld>
            <a:endParaRPr lang="en-US"/>
          </a:p>
        </p:txBody>
      </p:sp>
    </p:spTree>
    <p:extLst>
      <p:ext uri="{BB962C8B-B14F-4D97-AF65-F5344CB8AC3E}">
        <p14:creationId xmlns:p14="http://schemas.microsoft.com/office/powerpoint/2010/main" val="13184338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3A7D785-2426-3B41-BE54-281C05FD7934}" type="datetimeFigureOut">
              <a:rPr lang="en-US" smtClean="0"/>
              <a:t>5/16/14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CDE877-57FC-B345-81EE-3BDAA2149A50}" type="slidenum">
              <a:rPr lang="en-US" smtClean="0"/>
              <a:t>‹#›</a:t>
            </a:fld>
            <a:endParaRPr lang="en-US"/>
          </a:p>
        </p:txBody>
      </p:sp>
    </p:spTree>
    <p:extLst>
      <p:ext uri="{BB962C8B-B14F-4D97-AF65-F5344CB8AC3E}">
        <p14:creationId xmlns:p14="http://schemas.microsoft.com/office/powerpoint/2010/main" val="36598643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3A7D785-2426-3B41-BE54-281C05FD7934}" type="datetimeFigureOut">
              <a:rPr lang="en-US" smtClean="0"/>
              <a:t>5/16/14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CDE877-57FC-B345-81EE-3BDAA2149A50}" type="slidenum">
              <a:rPr lang="en-US" smtClean="0"/>
              <a:t>‹#›</a:t>
            </a:fld>
            <a:endParaRPr lang="en-US"/>
          </a:p>
        </p:txBody>
      </p:sp>
    </p:spTree>
    <p:extLst>
      <p:ext uri="{BB962C8B-B14F-4D97-AF65-F5344CB8AC3E}">
        <p14:creationId xmlns:p14="http://schemas.microsoft.com/office/powerpoint/2010/main" val="41143240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3A7D785-2426-3B41-BE54-281C05FD7934}" type="datetimeFigureOut">
              <a:rPr lang="en-US" smtClean="0"/>
              <a:t>5/16/14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CDE877-57FC-B345-81EE-3BDAA2149A50}" type="slidenum">
              <a:rPr lang="en-US" smtClean="0"/>
              <a:t>‹#›</a:t>
            </a:fld>
            <a:endParaRPr lang="en-US"/>
          </a:p>
        </p:txBody>
      </p:sp>
    </p:spTree>
    <p:extLst>
      <p:ext uri="{BB962C8B-B14F-4D97-AF65-F5344CB8AC3E}">
        <p14:creationId xmlns:p14="http://schemas.microsoft.com/office/powerpoint/2010/main" val="185871815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A7D785-2426-3B41-BE54-281C05FD7934}" type="datetimeFigureOut">
              <a:rPr lang="en-US" smtClean="0"/>
              <a:t>5/16/14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CDE877-57FC-B345-81EE-3BDAA2149A50}" type="slidenum">
              <a:rPr lang="en-US" smtClean="0"/>
              <a:t>‹#›</a:t>
            </a:fld>
            <a:endParaRPr lang="en-US"/>
          </a:p>
        </p:txBody>
      </p:sp>
    </p:spTree>
    <p:extLst>
      <p:ext uri="{BB962C8B-B14F-4D97-AF65-F5344CB8AC3E}">
        <p14:creationId xmlns:p14="http://schemas.microsoft.com/office/powerpoint/2010/main" val="35567639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hyperlink" Target="http://www.google.com/url?sa=i&amp;source=images&amp;cd=&amp;cad=rja&amp;docid=aJP9UW8oqYdSbM&amp;tbnid=NbUzhhtvpPe4qM:&amp;ved=0CAgQjRwwAA&amp;url=http://education.utsa.edu/interdisciplinary_learning_and_teaching/faculty/P10/&amp;ei=2l0EUqL2EYfBqAH3qoGwAg&amp;psig=AFQjCNEIoDMYg_nAhCgBy5GPiiA5jNSQZA&amp;ust=1376104282330352" TargetMode="External"/><Relationship Id="rId4" Type="http://schemas.openxmlformats.org/officeDocument/2006/relationships/image" Target="../media/image7.jpe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9.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0.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2.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solidFill>
            <a:srgbClr val="989FAB"/>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8" name="Rectangle 27"/>
          <p:cNvSpPr/>
          <p:nvPr/>
        </p:nvSpPr>
        <p:spPr>
          <a:xfrm>
            <a:off x="5249333" y="0"/>
            <a:ext cx="3894667" cy="232531"/>
          </a:xfrm>
          <a:prstGeom prst="rect">
            <a:avLst/>
          </a:prstGeom>
          <a:solidFill>
            <a:srgbClr val="0412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0" name="Rectangle 29"/>
          <p:cNvSpPr/>
          <p:nvPr/>
        </p:nvSpPr>
        <p:spPr>
          <a:xfrm>
            <a:off x="0" y="6742545"/>
            <a:ext cx="3894667" cy="115455"/>
          </a:xfrm>
          <a:prstGeom prst="rect">
            <a:avLst/>
          </a:prstGeom>
          <a:solidFill>
            <a:srgbClr val="E743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TextBox 9"/>
          <p:cNvSpPr txBox="1"/>
          <p:nvPr/>
        </p:nvSpPr>
        <p:spPr>
          <a:xfrm>
            <a:off x="201016" y="420273"/>
            <a:ext cx="4975089" cy="553998"/>
          </a:xfrm>
          <a:prstGeom prst="rect">
            <a:avLst/>
          </a:prstGeom>
          <a:noFill/>
        </p:spPr>
        <p:txBody>
          <a:bodyPr wrap="square" rtlCol="0">
            <a:spAutoFit/>
          </a:bodyPr>
          <a:lstStyle/>
          <a:p>
            <a:r>
              <a:rPr lang="en-US" sz="3000" b="1" dirty="0" smtClean="0">
                <a:solidFill>
                  <a:srgbClr val="FFFFFF"/>
                </a:solidFill>
                <a:latin typeface="Helvetica"/>
                <a:cs typeface="Helvetica"/>
              </a:rPr>
              <a:t>FACULTY SUCCESS</a:t>
            </a:r>
            <a:endParaRPr lang="en-US" sz="3000" b="1" dirty="0">
              <a:latin typeface="Helvetica"/>
              <a:cs typeface="Helvetica"/>
            </a:endParaRPr>
          </a:p>
        </p:txBody>
      </p:sp>
      <p:sp>
        <p:nvSpPr>
          <p:cNvPr id="11" name="TextBox 10"/>
          <p:cNvSpPr txBox="1"/>
          <p:nvPr/>
        </p:nvSpPr>
        <p:spPr>
          <a:xfrm>
            <a:off x="201016" y="5572212"/>
            <a:ext cx="3504055" cy="1107996"/>
          </a:xfrm>
          <a:prstGeom prst="rect">
            <a:avLst/>
          </a:prstGeom>
          <a:noFill/>
        </p:spPr>
        <p:txBody>
          <a:bodyPr wrap="square" rtlCol="0">
            <a:spAutoFit/>
          </a:bodyPr>
          <a:lstStyle/>
          <a:p>
            <a:r>
              <a:rPr lang="en-US" dirty="0" smtClean="0">
                <a:solidFill>
                  <a:schemeClr val="bg1"/>
                </a:solidFill>
                <a:latin typeface="Helvetica"/>
                <a:cs typeface="Helvetica"/>
              </a:rPr>
              <a:t>Dr. María G. Arreguín-Anderson</a:t>
            </a:r>
          </a:p>
          <a:p>
            <a:r>
              <a:rPr lang="en-US" sz="1200" dirty="0" smtClean="0">
                <a:solidFill>
                  <a:schemeClr val="bg1"/>
                </a:solidFill>
                <a:latin typeface="Helvetica"/>
                <a:cs typeface="Helvetica"/>
              </a:rPr>
              <a:t>Assistant Professor of Early Childhood and Elementary Education.</a:t>
            </a:r>
          </a:p>
          <a:p>
            <a:r>
              <a:rPr lang="en-US" sz="1200" dirty="0" smtClean="0">
                <a:solidFill>
                  <a:schemeClr val="bg1"/>
                </a:solidFill>
                <a:latin typeface="Helvetica"/>
                <a:cs typeface="Helvetica"/>
              </a:rPr>
              <a:t>Department of Interdisciplinary Learning and Teaching</a:t>
            </a:r>
            <a:endParaRPr lang="en-US" sz="1200" dirty="0">
              <a:solidFill>
                <a:schemeClr val="bg1"/>
              </a:solidFill>
              <a:latin typeface="Helvetica"/>
              <a:cs typeface="Helvetica"/>
            </a:endParaRPr>
          </a:p>
        </p:txBody>
      </p:sp>
      <p:sp>
        <p:nvSpPr>
          <p:cNvPr id="13" name="TextBox 12"/>
          <p:cNvSpPr txBox="1"/>
          <p:nvPr/>
        </p:nvSpPr>
        <p:spPr>
          <a:xfrm>
            <a:off x="3862730" y="3369537"/>
            <a:ext cx="4934060" cy="2285241"/>
          </a:xfrm>
          <a:prstGeom prst="rect">
            <a:avLst/>
          </a:prstGeom>
          <a:noFill/>
        </p:spPr>
        <p:txBody>
          <a:bodyPr wrap="square" rtlCol="0">
            <a:spAutoFit/>
          </a:bodyPr>
          <a:lstStyle/>
          <a:p>
            <a:pPr>
              <a:lnSpc>
                <a:spcPct val="150000"/>
              </a:lnSpc>
            </a:pPr>
            <a:r>
              <a:rPr lang="en-US" sz="2400" dirty="0" smtClean="0">
                <a:solidFill>
                  <a:srgbClr val="041236"/>
                </a:solidFill>
                <a:latin typeface="Helvetica"/>
                <a:cs typeface="Helvetica"/>
              </a:rPr>
              <a:t>Research Focus: </a:t>
            </a:r>
          </a:p>
          <a:p>
            <a:pPr marL="285750" indent="-285750">
              <a:lnSpc>
                <a:spcPct val="150000"/>
              </a:lnSpc>
              <a:buFont typeface="Arial"/>
              <a:buChar char="•"/>
            </a:pPr>
            <a:r>
              <a:rPr lang="en-US" dirty="0" smtClean="0">
                <a:solidFill>
                  <a:srgbClr val="041236"/>
                </a:solidFill>
                <a:latin typeface="Helvetica"/>
                <a:cs typeface="Helvetica"/>
              </a:rPr>
              <a:t>Science education in dual language settings </a:t>
            </a:r>
          </a:p>
          <a:p>
            <a:pPr marL="285750" indent="-285750">
              <a:lnSpc>
                <a:spcPct val="150000"/>
              </a:lnSpc>
              <a:buFont typeface="Arial"/>
              <a:buChar char="•"/>
            </a:pPr>
            <a:r>
              <a:rPr lang="en-US" dirty="0" smtClean="0">
                <a:solidFill>
                  <a:srgbClr val="041236"/>
                </a:solidFill>
                <a:latin typeface="Helvetica"/>
                <a:cs typeface="Helvetica"/>
              </a:rPr>
              <a:t>Dyad learning and dialogue</a:t>
            </a:r>
          </a:p>
          <a:p>
            <a:pPr marL="285750" indent="-285750">
              <a:lnSpc>
                <a:spcPct val="150000"/>
              </a:lnSpc>
              <a:buFont typeface="Arial"/>
              <a:buChar char="•"/>
            </a:pPr>
            <a:r>
              <a:rPr lang="en-US" dirty="0" smtClean="0">
                <a:solidFill>
                  <a:srgbClr val="041236"/>
                </a:solidFill>
                <a:latin typeface="Helvetica"/>
                <a:cs typeface="Helvetica"/>
              </a:rPr>
              <a:t>Language and social justice</a:t>
            </a:r>
          </a:p>
          <a:p>
            <a:pPr marL="285750" indent="-285750">
              <a:lnSpc>
                <a:spcPct val="150000"/>
              </a:lnSpc>
              <a:buFont typeface="Arial"/>
              <a:buChar char="•"/>
            </a:pPr>
            <a:r>
              <a:rPr lang="en-US" dirty="0" smtClean="0">
                <a:solidFill>
                  <a:srgbClr val="041236"/>
                </a:solidFill>
                <a:latin typeface="Helvetica"/>
                <a:cs typeface="Helvetica"/>
              </a:rPr>
              <a:t>Science learning in informal environments</a:t>
            </a:r>
            <a:endParaRPr lang="en-US" dirty="0">
              <a:solidFill>
                <a:srgbClr val="041236"/>
              </a:solidFill>
              <a:latin typeface="Helvetica"/>
              <a:cs typeface="Helvetica"/>
            </a:endParaRPr>
          </a:p>
        </p:txBody>
      </p:sp>
      <p:sp>
        <p:nvSpPr>
          <p:cNvPr id="5" name="TextBox 4"/>
          <p:cNvSpPr txBox="1"/>
          <p:nvPr/>
        </p:nvSpPr>
        <p:spPr>
          <a:xfrm>
            <a:off x="3862730" y="879594"/>
            <a:ext cx="4689640" cy="2246769"/>
          </a:xfrm>
          <a:prstGeom prst="rect">
            <a:avLst/>
          </a:prstGeom>
          <a:noFill/>
        </p:spPr>
        <p:txBody>
          <a:bodyPr wrap="square" rtlCol="0">
            <a:spAutoFit/>
          </a:bodyPr>
          <a:lstStyle/>
          <a:p>
            <a:pPr>
              <a:lnSpc>
                <a:spcPct val="130000"/>
              </a:lnSpc>
            </a:pPr>
            <a:r>
              <a:rPr lang="en-US" b="1" dirty="0">
                <a:solidFill>
                  <a:srgbClr val="041236"/>
                </a:solidFill>
                <a:latin typeface="Helvetica"/>
                <a:cs typeface="Helvetica"/>
              </a:rPr>
              <a:t>Dr. </a:t>
            </a:r>
            <a:r>
              <a:rPr lang="en-US" b="1" dirty="0" smtClean="0">
                <a:solidFill>
                  <a:srgbClr val="041236"/>
                </a:solidFill>
                <a:latin typeface="Helvetica"/>
                <a:cs typeface="Helvetica"/>
              </a:rPr>
              <a:t>María Guadalupe Arreguín-Anderson </a:t>
            </a:r>
          </a:p>
          <a:p>
            <a:pPr marL="285750" indent="-285750">
              <a:buFont typeface="Arial"/>
              <a:buChar char="•"/>
            </a:pPr>
            <a:r>
              <a:rPr lang="en-US" dirty="0" smtClean="0"/>
              <a:t>American </a:t>
            </a:r>
            <a:r>
              <a:rPr lang="en-US" dirty="0"/>
              <a:t>Educational Research Association (AERA). </a:t>
            </a:r>
            <a:r>
              <a:rPr lang="en-US" dirty="0" smtClean="0"/>
              <a:t>Recipient </a:t>
            </a:r>
            <a:r>
              <a:rPr lang="en-US" dirty="0"/>
              <a:t>of 2014 Bilingual Education Research SIG Early Career Award.</a:t>
            </a:r>
          </a:p>
          <a:p>
            <a:pPr marL="285750" indent="-285750">
              <a:lnSpc>
                <a:spcPct val="120000"/>
              </a:lnSpc>
              <a:spcBef>
                <a:spcPts val="2400"/>
              </a:spcBef>
              <a:buFont typeface="Arial"/>
              <a:buChar char="•"/>
            </a:pPr>
            <a:r>
              <a:rPr lang="en-US" dirty="0" smtClean="0">
                <a:solidFill>
                  <a:srgbClr val="041236"/>
                </a:solidFill>
                <a:latin typeface="Helvetica"/>
                <a:cs typeface="Helvetica"/>
              </a:rPr>
              <a:t>President Elect of the Texas Association for Bilingual Education.</a:t>
            </a:r>
            <a:endParaRPr lang="en-US" dirty="0">
              <a:solidFill>
                <a:srgbClr val="041236"/>
              </a:solidFill>
              <a:latin typeface="Helvetica"/>
              <a:cs typeface="Helvetica"/>
            </a:endParaRPr>
          </a:p>
        </p:txBody>
      </p:sp>
      <p:pic>
        <p:nvPicPr>
          <p:cNvPr id="2" name="Picture 1" descr="maria_arreguin_A_photo.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69956" y="1222518"/>
            <a:ext cx="3048000" cy="3048000"/>
          </a:xfrm>
          <a:prstGeom prst="rect">
            <a:avLst/>
          </a:prstGeom>
        </p:spPr>
      </p:pic>
    </p:spTree>
    <p:extLst>
      <p:ext uri="{BB962C8B-B14F-4D97-AF65-F5344CB8AC3E}">
        <p14:creationId xmlns:p14="http://schemas.microsoft.com/office/powerpoint/2010/main" val="206482286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rgbClr val="989FAB"/>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Rectangle 4"/>
          <p:cNvSpPr/>
          <p:nvPr/>
        </p:nvSpPr>
        <p:spPr>
          <a:xfrm>
            <a:off x="5249333" y="0"/>
            <a:ext cx="3894667" cy="232531"/>
          </a:xfrm>
          <a:prstGeom prst="rect">
            <a:avLst/>
          </a:prstGeom>
          <a:solidFill>
            <a:srgbClr val="0412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Rectangle 5"/>
          <p:cNvSpPr/>
          <p:nvPr/>
        </p:nvSpPr>
        <p:spPr>
          <a:xfrm>
            <a:off x="0" y="6742545"/>
            <a:ext cx="3894667" cy="115455"/>
          </a:xfrm>
          <a:prstGeom prst="rect">
            <a:avLst/>
          </a:prstGeom>
          <a:solidFill>
            <a:srgbClr val="E743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TextBox 6"/>
          <p:cNvSpPr txBox="1"/>
          <p:nvPr/>
        </p:nvSpPr>
        <p:spPr>
          <a:xfrm>
            <a:off x="201016" y="420273"/>
            <a:ext cx="4975089" cy="553998"/>
          </a:xfrm>
          <a:prstGeom prst="rect">
            <a:avLst/>
          </a:prstGeom>
          <a:noFill/>
        </p:spPr>
        <p:txBody>
          <a:bodyPr wrap="square" rtlCol="0">
            <a:spAutoFit/>
          </a:bodyPr>
          <a:lstStyle/>
          <a:p>
            <a:r>
              <a:rPr lang="en-US" sz="3000" b="1" dirty="0" smtClean="0">
                <a:solidFill>
                  <a:srgbClr val="FFFFFF"/>
                </a:solidFill>
                <a:latin typeface="Helvetica"/>
                <a:cs typeface="Helvetica"/>
              </a:rPr>
              <a:t>FACULTY SUCCESS</a:t>
            </a:r>
            <a:endParaRPr lang="en-US" sz="3000" b="1" dirty="0">
              <a:latin typeface="Helvetica"/>
              <a:cs typeface="Helvetica"/>
            </a:endParaRPr>
          </a:p>
        </p:txBody>
      </p:sp>
      <p:sp>
        <p:nvSpPr>
          <p:cNvPr id="8" name="TextBox 7"/>
          <p:cNvSpPr txBox="1"/>
          <p:nvPr/>
        </p:nvSpPr>
        <p:spPr>
          <a:xfrm>
            <a:off x="331164" y="5161074"/>
            <a:ext cx="3200400" cy="738664"/>
          </a:xfrm>
          <a:prstGeom prst="rect">
            <a:avLst/>
          </a:prstGeom>
          <a:noFill/>
        </p:spPr>
        <p:txBody>
          <a:bodyPr wrap="square" rtlCol="0">
            <a:spAutoFit/>
          </a:bodyPr>
          <a:lstStyle/>
          <a:p>
            <a:r>
              <a:rPr lang="en-US" dirty="0" smtClean="0">
                <a:solidFill>
                  <a:schemeClr val="bg1"/>
                </a:solidFill>
                <a:latin typeface="Helvetica"/>
                <a:cs typeface="Helvetica"/>
              </a:rPr>
              <a:t>Dr. Janeé R. Avent </a:t>
            </a:r>
          </a:p>
          <a:p>
            <a:r>
              <a:rPr lang="en-US" sz="1200" dirty="0" smtClean="0">
                <a:solidFill>
                  <a:schemeClr val="bg1"/>
                </a:solidFill>
                <a:latin typeface="Helvetica"/>
                <a:cs typeface="Helvetica"/>
              </a:rPr>
              <a:t>Assistant Professor</a:t>
            </a:r>
          </a:p>
          <a:p>
            <a:r>
              <a:rPr lang="en-US" sz="1200" dirty="0" smtClean="0">
                <a:solidFill>
                  <a:schemeClr val="bg1"/>
                </a:solidFill>
                <a:latin typeface="Helvetica"/>
                <a:cs typeface="Helvetica"/>
              </a:rPr>
              <a:t>Counseling </a:t>
            </a:r>
            <a:endParaRPr lang="en-US" sz="1200" dirty="0">
              <a:solidFill>
                <a:schemeClr val="bg1"/>
              </a:solidFill>
              <a:latin typeface="Helvetica"/>
              <a:cs typeface="Helvetica"/>
            </a:endParaRPr>
          </a:p>
        </p:txBody>
      </p:sp>
      <p:sp>
        <p:nvSpPr>
          <p:cNvPr id="9" name="TextBox 8"/>
          <p:cNvSpPr txBox="1"/>
          <p:nvPr/>
        </p:nvSpPr>
        <p:spPr>
          <a:xfrm>
            <a:off x="3894666" y="1179633"/>
            <a:ext cx="5105423" cy="2923878"/>
          </a:xfrm>
          <a:prstGeom prst="rect">
            <a:avLst/>
          </a:prstGeom>
          <a:noFill/>
        </p:spPr>
        <p:txBody>
          <a:bodyPr wrap="square" rtlCol="0">
            <a:spAutoFit/>
          </a:bodyPr>
          <a:lstStyle/>
          <a:p>
            <a:pPr>
              <a:lnSpc>
                <a:spcPct val="130000"/>
              </a:lnSpc>
            </a:pPr>
            <a:r>
              <a:rPr lang="en-US" b="1" dirty="0" smtClean="0">
                <a:solidFill>
                  <a:srgbClr val="041236"/>
                </a:solidFill>
                <a:latin typeface="Helvetica"/>
                <a:cs typeface="Helvetica"/>
              </a:rPr>
              <a:t>Dr. Janeé R. Avent </a:t>
            </a:r>
            <a:r>
              <a:rPr lang="en-US" dirty="0" smtClean="0">
                <a:solidFill>
                  <a:srgbClr val="041236"/>
                </a:solidFill>
                <a:latin typeface="Helvetica"/>
                <a:cs typeface="Helvetica"/>
              </a:rPr>
              <a:t>is currently researching: </a:t>
            </a:r>
          </a:p>
          <a:p>
            <a:pPr marL="285750" indent="-285750">
              <a:lnSpc>
                <a:spcPct val="120000"/>
              </a:lnSpc>
              <a:spcBef>
                <a:spcPts val="1200"/>
              </a:spcBef>
              <a:buFont typeface="Arial"/>
              <a:buChar char="•"/>
            </a:pPr>
            <a:r>
              <a:rPr lang="en-US" dirty="0" smtClean="0">
                <a:solidFill>
                  <a:srgbClr val="041236"/>
                </a:solidFill>
                <a:latin typeface="Helvetica"/>
                <a:cs typeface="Helvetica"/>
              </a:rPr>
              <a:t>The role of religion and spirituality in African American undergraduate students’ mental health help-seeking behaviors and perceptions of counseling (Funded by COEHD Faculty Research Award and Office of the Vice President of Research INTRA Award)</a:t>
            </a:r>
          </a:p>
        </p:txBody>
      </p:sp>
      <p:sp>
        <p:nvSpPr>
          <p:cNvPr id="10" name="TextBox 9"/>
          <p:cNvSpPr txBox="1"/>
          <p:nvPr/>
        </p:nvSpPr>
        <p:spPr>
          <a:xfrm>
            <a:off x="3894666" y="3533705"/>
            <a:ext cx="4934060" cy="3254738"/>
          </a:xfrm>
          <a:prstGeom prst="rect">
            <a:avLst/>
          </a:prstGeom>
          <a:noFill/>
        </p:spPr>
        <p:txBody>
          <a:bodyPr wrap="square" rtlCol="0">
            <a:spAutoFit/>
          </a:bodyPr>
          <a:lstStyle/>
          <a:p>
            <a:pPr>
              <a:lnSpc>
                <a:spcPct val="150000"/>
              </a:lnSpc>
            </a:pPr>
            <a:endParaRPr lang="en-US" sz="2400" dirty="0" smtClean="0">
              <a:solidFill>
                <a:srgbClr val="041236"/>
              </a:solidFill>
              <a:latin typeface="Helvetica"/>
              <a:cs typeface="Helvetica"/>
            </a:endParaRPr>
          </a:p>
          <a:p>
            <a:pPr>
              <a:lnSpc>
                <a:spcPct val="150000"/>
              </a:lnSpc>
            </a:pPr>
            <a:r>
              <a:rPr lang="en-US" sz="2400" dirty="0" smtClean="0">
                <a:solidFill>
                  <a:srgbClr val="041236"/>
                </a:solidFill>
                <a:latin typeface="Helvetica"/>
                <a:cs typeface="Helvetica"/>
              </a:rPr>
              <a:t>Research Focus: </a:t>
            </a:r>
          </a:p>
          <a:p>
            <a:pPr marL="285750" indent="-285750">
              <a:lnSpc>
                <a:spcPct val="150000"/>
              </a:lnSpc>
              <a:buFont typeface="Arial"/>
              <a:buChar char="•"/>
            </a:pPr>
            <a:r>
              <a:rPr lang="en-US" dirty="0" smtClean="0">
                <a:latin typeface="Helvetica"/>
                <a:cs typeface="Helvetica"/>
              </a:rPr>
              <a:t>Multicultural issues in counseling </a:t>
            </a:r>
          </a:p>
          <a:p>
            <a:pPr marL="285750" indent="-285750">
              <a:lnSpc>
                <a:spcPct val="150000"/>
              </a:lnSpc>
              <a:buFont typeface="Arial"/>
              <a:buChar char="•"/>
            </a:pPr>
            <a:r>
              <a:rPr lang="en-US" dirty="0" smtClean="0">
                <a:latin typeface="Helvetica"/>
                <a:cs typeface="Helvetica"/>
              </a:rPr>
              <a:t>Adaptive and maladaptive religious coping</a:t>
            </a:r>
          </a:p>
          <a:p>
            <a:pPr marL="285750" indent="-285750">
              <a:lnSpc>
                <a:spcPct val="150000"/>
              </a:lnSpc>
              <a:buFont typeface="Arial"/>
              <a:buChar char="•"/>
            </a:pPr>
            <a:r>
              <a:rPr lang="en-US" dirty="0" smtClean="0">
                <a:solidFill>
                  <a:srgbClr val="041236"/>
                </a:solidFill>
                <a:latin typeface="Helvetica"/>
                <a:cs typeface="Helvetica"/>
              </a:rPr>
              <a:t>The role of the Black Church in African American mental health help-seeking behaviors </a:t>
            </a:r>
            <a:endParaRPr lang="en-US" dirty="0">
              <a:solidFill>
                <a:srgbClr val="041236"/>
              </a:solidFill>
              <a:latin typeface="Helvetica"/>
              <a:cs typeface="Helvetica"/>
            </a:endParaRPr>
          </a:p>
        </p:txBody>
      </p:sp>
      <p:pic>
        <p:nvPicPr>
          <p:cNvPr id="2" name="Picture 1"/>
          <p:cNvPicPr>
            <a:picLocks noChangeAspect="1"/>
          </p:cNvPicPr>
          <p:nvPr/>
        </p:nvPicPr>
        <p:blipFill>
          <a:blip r:embed="rId3"/>
          <a:stretch>
            <a:fillRect/>
          </a:stretch>
        </p:blipFill>
        <p:spPr>
          <a:xfrm>
            <a:off x="457199" y="1549399"/>
            <a:ext cx="2917371" cy="3385457"/>
          </a:xfrm>
          <a:prstGeom prst="rect">
            <a:avLst/>
          </a:prstGeom>
        </p:spPr>
      </p:pic>
    </p:spTree>
    <p:extLst>
      <p:ext uri="{BB962C8B-B14F-4D97-AF65-F5344CB8AC3E}">
        <p14:creationId xmlns:p14="http://schemas.microsoft.com/office/powerpoint/2010/main" val="83607033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rgbClr val="989FAB"/>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5249333" y="0"/>
            <a:ext cx="3894667" cy="232531"/>
          </a:xfrm>
          <a:prstGeom prst="rect">
            <a:avLst/>
          </a:prstGeom>
          <a:solidFill>
            <a:srgbClr val="0412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0" y="6742545"/>
            <a:ext cx="3894667" cy="115455"/>
          </a:xfrm>
          <a:prstGeom prst="rect">
            <a:avLst/>
          </a:prstGeom>
          <a:solidFill>
            <a:srgbClr val="E743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201016" y="420273"/>
            <a:ext cx="4975089" cy="553998"/>
          </a:xfrm>
          <a:prstGeom prst="rect">
            <a:avLst/>
          </a:prstGeom>
          <a:noFill/>
        </p:spPr>
        <p:txBody>
          <a:bodyPr wrap="square" rtlCol="0">
            <a:spAutoFit/>
          </a:bodyPr>
          <a:lstStyle/>
          <a:p>
            <a:r>
              <a:rPr lang="en-US" sz="3000" b="1" dirty="0" smtClean="0">
                <a:solidFill>
                  <a:srgbClr val="FFFFFF"/>
                </a:solidFill>
                <a:latin typeface="Helvetica"/>
                <a:cs typeface="Helvetica"/>
              </a:rPr>
              <a:t>FACULTY SUCCESS</a:t>
            </a:r>
            <a:endParaRPr lang="en-US" sz="3000" b="1" dirty="0">
              <a:latin typeface="Helvetica"/>
              <a:cs typeface="Helvetica"/>
            </a:endParaRPr>
          </a:p>
        </p:txBody>
      </p:sp>
      <p:sp>
        <p:nvSpPr>
          <p:cNvPr id="8" name="TextBox 7"/>
          <p:cNvSpPr txBox="1"/>
          <p:nvPr/>
        </p:nvSpPr>
        <p:spPr>
          <a:xfrm>
            <a:off x="331164" y="5161074"/>
            <a:ext cx="3200400" cy="923330"/>
          </a:xfrm>
          <a:prstGeom prst="rect">
            <a:avLst/>
          </a:prstGeom>
          <a:noFill/>
        </p:spPr>
        <p:txBody>
          <a:bodyPr wrap="square" rtlCol="0">
            <a:spAutoFit/>
          </a:bodyPr>
          <a:lstStyle/>
          <a:p>
            <a:r>
              <a:rPr lang="en-US" dirty="0" smtClean="0">
                <a:solidFill>
                  <a:schemeClr val="bg1"/>
                </a:solidFill>
                <a:latin typeface="Helvetica"/>
                <a:cs typeface="Helvetica"/>
              </a:rPr>
              <a:t>Dr. Theodorea Regina Berry</a:t>
            </a:r>
          </a:p>
          <a:p>
            <a:r>
              <a:rPr lang="en-US" sz="1200" dirty="0" smtClean="0">
                <a:solidFill>
                  <a:schemeClr val="bg1"/>
                </a:solidFill>
                <a:latin typeface="Helvetica"/>
                <a:cs typeface="Helvetica"/>
              </a:rPr>
              <a:t>Associate Professor</a:t>
            </a:r>
          </a:p>
          <a:p>
            <a:r>
              <a:rPr lang="en-US" sz="1200" dirty="0" smtClean="0">
                <a:solidFill>
                  <a:schemeClr val="bg1"/>
                </a:solidFill>
                <a:latin typeface="Helvetica"/>
                <a:cs typeface="Helvetica"/>
              </a:rPr>
              <a:t>Interdisciplinary Learning and</a:t>
            </a:r>
          </a:p>
          <a:p>
            <a:r>
              <a:rPr lang="en-US" sz="1200" dirty="0" smtClean="0">
                <a:solidFill>
                  <a:schemeClr val="bg1"/>
                </a:solidFill>
                <a:latin typeface="Helvetica"/>
                <a:cs typeface="Helvetica"/>
              </a:rPr>
              <a:t>Teaching </a:t>
            </a:r>
            <a:endParaRPr lang="en-US" sz="1200" dirty="0">
              <a:solidFill>
                <a:schemeClr val="bg1"/>
              </a:solidFill>
              <a:latin typeface="Helvetica"/>
              <a:cs typeface="Helvetica"/>
            </a:endParaRPr>
          </a:p>
        </p:txBody>
      </p:sp>
      <p:sp>
        <p:nvSpPr>
          <p:cNvPr id="9" name="TextBox 8"/>
          <p:cNvSpPr txBox="1"/>
          <p:nvPr/>
        </p:nvSpPr>
        <p:spPr>
          <a:xfrm>
            <a:off x="3894666" y="889347"/>
            <a:ext cx="5105423" cy="2594557"/>
          </a:xfrm>
          <a:prstGeom prst="rect">
            <a:avLst/>
          </a:prstGeom>
          <a:noFill/>
        </p:spPr>
        <p:txBody>
          <a:bodyPr wrap="square" rtlCol="0">
            <a:spAutoFit/>
          </a:bodyPr>
          <a:lstStyle/>
          <a:p>
            <a:pPr>
              <a:lnSpc>
                <a:spcPct val="130000"/>
              </a:lnSpc>
            </a:pPr>
            <a:r>
              <a:rPr lang="en-US" b="1" dirty="0" smtClean="0">
                <a:solidFill>
                  <a:srgbClr val="041236"/>
                </a:solidFill>
                <a:latin typeface="Helvetica"/>
                <a:cs typeface="Helvetica"/>
              </a:rPr>
              <a:t>Dr. Theodorea Regina Berry </a:t>
            </a:r>
            <a:r>
              <a:rPr lang="en-US" dirty="0" smtClean="0">
                <a:solidFill>
                  <a:srgbClr val="041236"/>
                </a:solidFill>
                <a:latin typeface="Helvetica"/>
                <a:cs typeface="Helvetica"/>
              </a:rPr>
              <a:t>is currently researching: </a:t>
            </a:r>
          </a:p>
          <a:p>
            <a:pPr marL="285750" indent="-285750">
              <a:lnSpc>
                <a:spcPct val="120000"/>
              </a:lnSpc>
              <a:spcBef>
                <a:spcPts val="1200"/>
              </a:spcBef>
              <a:buFont typeface="Arial"/>
              <a:buChar char="•"/>
            </a:pPr>
            <a:r>
              <a:rPr lang="en-US" dirty="0" smtClean="0">
                <a:solidFill>
                  <a:srgbClr val="041236"/>
                </a:solidFill>
                <a:cs typeface="Baskerville"/>
              </a:rPr>
              <a:t>The lived experiences of African American women as education doctoral students/recipients</a:t>
            </a:r>
          </a:p>
          <a:p>
            <a:pPr marL="285750" indent="-285750">
              <a:lnSpc>
                <a:spcPct val="120000"/>
              </a:lnSpc>
              <a:spcBef>
                <a:spcPts val="2400"/>
              </a:spcBef>
              <a:buFont typeface="Arial"/>
              <a:buChar char="•"/>
            </a:pPr>
            <a:r>
              <a:rPr lang="en-US" dirty="0" smtClean="0">
                <a:solidFill>
                  <a:srgbClr val="041236"/>
                </a:solidFill>
                <a:cs typeface="Baskerville"/>
              </a:rPr>
              <a:t>The historical relationships between race, violence, and schooling in the South</a:t>
            </a:r>
            <a:endParaRPr lang="en-US" dirty="0">
              <a:solidFill>
                <a:srgbClr val="041236"/>
              </a:solidFill>
              <a:cs typeface="Baskerville"/>
            </a:endParaRPr>
          </a:p>
        </p:txBody>
      </p:sp>
      <p:sp>
        <p:nvSpPr>
          <p:cNvPr id="10" name="TextBox 9"/>
          <p:cNvSpPr txBox="1"/>
          <p:nvPr/>
        </p:nvSpPr>
        <p:spPr>
          <a:xfrm>
            <a:off x="3894667" y="3728476"/>
            <a:ext cx="4934060" cy="2562240"/>
          </a:xfrm>
          <a:prstGeom prst="rect">
            <a:avLst/>
          </a:prstGeom>
          <a:noFill/>
        </p:spPr>
        <p:txBody>
          <a:bodyPr wrap="square" rtlCol="0">
            <a:spAutoFit/>
          </a:bodyPr>
          <a:lstStyle/>
          <a:p>
            <a:pPr>
              <a:lnSpc>
                <a:spcPct val="150000"/>
              </a:lnSpc>
            </a:pPr>
            <a:r>
              <a:rPr lang="en-US" dirty="0" smtClean="0">
                <a:solidFill>
                  <a:srgbClr val="041236"/>
                </a:solidFill>
                <a:latin typeface="Helvetica"/>
                <a:cs typeface="Helvetica"/>
              </a:rPr>
              <a:t>Research Focus: </a:t>
            </a:r>
          </a:p>
          <a:p>
            <a:pPr marL="285750" indent="-285750">
              <a:lnSpc>
                <a:spcPct val="150000"/>
              </a:lnSpc>
              <a:buFont typeface="Arial"/>
              <a:buChar char="•"/>
            </a:pPr>
            <a:r>
              <a:rPr lang="en-US" dirty="0" smtClean="0">
                <a:cs typeface="Baskerville"/>
              </a:rPr>
              <a:t>Critical examination of race, ethnicity, and gender for teaching and teacher education</a:t>
            </a:r>
          </a:p>
          <a:p>
            <a:pPr marL="285750" indent="-285750">
              <a:lnSpc>
                <a:spcPct val="150000"/>
              </a:lnSpc>
              <a:buFont typeface="Arial"/>
              <a:buChar char="•"/>
            </a:pPr>
            <a:r>
              <a:rPr lang="en-US" dirty="0" smtClean="0">
                <a:cs typeface="Baskerville"/>
              </a:rPr>
              <a:t>Explorations in Race and Curriculum </a:t>
            </a:r>
            <a:r>
              <a:rPr lang="en-US" dirty="0">
                <a:cs typeface="Baskerville"/>
              </a:rPr>
              <a:t>T</a:t>
            </a:r>
            <a:r>
              <a:rPr lang="en-US" dirty="0" smtClean="0">
                <a:cs typeface="Baskerville"/>
              </a:rPr>
              <a:t>heory</a:t>
            </a:r>
          </a:p>
          <a:p>
            <a:pPr marL="285750" indent="-285750">
              <a:lnSpc>
                <a:spcPct val="150000"/>
              </a:lnSpc>
              <a:buFont typeface="Arial"/>
              <a:buChar char="•"/>
            </a:pPr>
            <a:r>
              <a:rPr lang="en-US" dirty="0" smtClean="0">
                <a:cs typeface="Baskerville"/>
              </a:rPr>
              <a:t>Qualitative Research Methodology and </a:t>
            </a:r>
            <a:r>
              <a:rPr lang="en-US" dirty="0" err="1" smtClean="0">
                <a:cs typeface="Baskerville"/>
              </a:rPr>
              <a:t>Intersectionality</a:t>
            </a:r>
            <a:r>
              <a:rPr lang="en-US" dirty="0" smtClean="0">
                <a:cs typeface="Baskerville"/>
              </a:rPr>
              <a:t> of Identity</a:t>
            </a:r>
          </a:p>
        </p:txBody>
      </p:sp>
      <p:pic>
        <p:nvPicPr>
          <p:cNvPr id="2" name="Picture 1" descr="COEHD_Theodorea.Berry.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31164" y="1083272"/>
            <a:ext cx="2824998" cy="3772776"/>
          </a:xfrm>
          <a:prstGeom prst="rect">
            <a:avLst/>
          </a:prstGeom>
        </p:spPr>
      </p:pic>
    </p:spTree>
    <p:extLst>
      <p:ext uri="{BB962C8B-B14F-4D97-AF65-F5344CB8AC3E}">
        <p14:creationId xmlns:p14="http://schemas.microsoft.com/office/powerpoint/2010/main" val="83607033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rgbClr val="989FAB"/>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5249333" y="0"/>
            <a:ext cx="3894667" cy="232531"/>
          </a:xfrm>
          <a:prstGeom prst="rect">
            <a:avLst/>
          </a:prstGeom>
          <a:solidFill>
            <a:srgbClr val="0412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0" y="6742545"/>
            <a:ext cx="3894667" cy="115455"/>
          </a:xfrm>
          <a:prstGeom prst="rect">
            <a:avLst/>
          </a:prstGeom>
          <a:solidFill>
            <a:srgbClr val="E743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201016" y="420273"/>
            <a:ext cx="4975089" cy="553998"/>
          </a:xfrm>
          <a:prstGeom prst="rect">
            <a:avLst/>
          </a:prstGeom>
          <a:noFill/>
        </p:spPr>
        <p:txBody>
          <a:bodyPr wrap="square" rtlCol="0">
            <a:spAutoFit/>
          </a:bodyPr>
          <a:lstStyle/>
          <a:p>
            <a:r>
              <a:rPr lang="en-US" sz="3000" b="1" dirty="0" smtClean="0">
                <a:solidFill>
                  <a:srgbClr val="FFFFFF"/>
                </a:solidFill>
                <a:latin typeface="Helvetica"/>
                <a:cs typeface="Helvetica"/>
              </a:rPr>
              <a:t>FACULTY SUCCESS</a:t>
            </a:r>
            <a:endParaRPr lang="en-US" sz="3000" b="1" dirty="0">
              <a:latin typeface="Helvetica"/>
              <a:cs typeface="Helvetica"/>
            </a:endParaRPr>
          </a:p>
        </p:txBody>
      </p:sp>
      <p:sp>
        <p:nvSpPr>
          <p:cNvPr id="8" name="TextBox 7"/>
          <p:cNvSpPr txBox="1"/>
          <p:nvPr/>
        </p:nvSpPr>
        <p:spPr>
          <a:xfrm>
            <a:off x="331164" y="5161074"/>
            <a:ext cx="3200400" cy="923330"/>
          </a:xfrm>
          <a:prstGeom prst="rect">
            <a:avLst/>
          </a:prstGeom>
          <a:noFill/>
        </p:spPr>
        <p:txBody>
          <a:bodyPr wrap="square" rtlCol="0">
            <a:spAutoFit/>
          </a:bodyPr>
          <a:lstStyle/>
          <a:p>
            <a:r>
              <a:rPr lang="en-US" dirty="0" smtClean="0">
                <a:solidFill>
                  <a:schemeClr val="bg1"/>
                </a:solidFill>
                <a:latin typeface="Helvetica"/>
                <a:cs typeface="Helvetica"/>
              </a:rPr>
              <a:t>Dr. Alberto Cordova</a:t>
            </a:r>
          </a:p>
          <a:p>
            <a:r>
              <a:rPr lang="en-US" sz="1200" dirty="0" smtClean="0">
                <a:solidFill>
                  <a:schemeClr val="bg1"/>
                </a:solidFill>
                <a:latin typeface="Helvetica"/>
                <a:cs typeface="Helvetica"/>
              </a:rPr>
              <a:t>Assistant Professor;</a:t>
            </a:r>
          </a:p>
          <a:p>
            <a:r>
              <a:rPr lang="en-US" sz="1200" dirty="0" smtClean="0">
                <a:solidFill>
                  <a:schemeClr val="bg1"/>
                </a:solidFill>
                <a:latin typeface="Helvetica"/>
                <a:cs typeface="Helvetica"/>
              </a:rPr>
              <a:t>Kinesiology, Health and Nutrition Department</a:t>
            </a:r>
            <a:endParaRPr lang="en-US" sz="1200" dirty="0">
              <a:solidFill>
                <a:schemeClr val="bg1"/>
              </a:solidFill>
              <a:latin typeface="Helvetica"/>
              <a:cs typeface="Helvetica"/>
            </a:endParaRPr>
          </a:p>
        </p:txBody>
      </p:sp>
      <p:sp>
        <p:nvSpPr>
          <p:cNvPr id="9" name="TextBox 8"/>
          <p:cNvSpPr txBox="1"/>
          <p:nvPr/>
        </p:nvSpPr>
        <p:spPr>
          <a:xfrm>
            <a:off x="3980347" y="501889"/>
            <a:ext cx="5105423" cy="5007525"/>
          </a:xfrm>
          <a:prstGeom prst="rect">
            <a:avLst/>
          </a:prstGeom>
          <a:noFill/>
        </p:spPr>
        <p:txBody>
          <a:bodyPr wrap="square" rtlCol="0">
            <a:spAutoFit/>
          </a:bodyPr>
          <a:lstStyle/>
          <a:p>
            <a:pPr>
              <a:lnSpc>
                <a:spcPct val="130000"/>
              </a:lnSpc>
            </a:pPr>
            <a:r>
              <a:rPr lang="en-US" b="1" dirty="0" smtClean="0">
                <a:solidFill>
                  <a:srgbClr val="041236"/>
                </a:solidFill>
                <a:latin typeface="Helvetica"/>
                <a:cs typeface="Helvetica"/>
              </a:rPr>
              <a:t>Dr. Alberto Cordova </a:t>
            </a:r>
            <a:r>
              <a:rPr lang="en-US" dirty="0" smtClean="0">
                <a:solidFill>
                  <a:srgbClr val="041236"/>
                </a:solidFill>
                <a:latin typeface="Helvetica"/>
                <a:cs typeface="Helvetica"/>
              </a:rPr>
              <a:t>is currently researching: </a:t>
            </a:r>
          </a:p>
          <a:p>
            <a:pPr marL="285750" indent="-285750">
              <a:lnSpc>
                <a:spcPct val="120000"/>
              </a:lnSpc>
              <a:spcBef>
                <a:spcPts val="1200"/>
              </a:spcBef>
              <a:buFont typeface="Arial"/>
              <a:buChar char="•"/>
            </a:pPr>
            <a:r>
              <a:rPr lang="en-US" dirty="0" smtClean="0">
                <a:solidFill>
                  <a:srgbClr val="041236"/>
                </a:solidFill>
                <a:latin typeface="Helvetica"/>
                <a:cs typeface="Helvetica"/>
              </a:rPr>
              <a:t>Ecological Buffer in Video Game Stressors</a:t>
            </a:r>
          </a:p>
          <a:p>
            <a:pPr marL="285750" indent="-285750">
              <a:lnSpc>
                <a:spcPct val="120000"/>
              </a:lnSpc>
              <a:spcBef>
                <a:spcPts val="1200"/>
              </a:spcBef>
              <a:buFont typeface="Arial"/>
              <a:buChar char="•"/>
            </a:pPr>
            <a:r>
              <a:rPr lang="en-US" dirty="0" smtClean="0">
                <a:solidFill>
                  <a:srgbClr val="041236"/>
                </a:solidFill>
                <a:latin typeface="Helvetica"/>
                <a:cs typeface="Helvetica"/>
              </a:rPr>
              <a:t>Motor Imagery and Planning among Aging Populations to Aid in Movement Execution</a:t>
            </a:r>
          </a:p>
          <a:p>
            <a:pPr marL="285750" indent="-285750">
              <a:lnSpc>
                <a:spcPct val="120000"/>
              </a:lnSpc>
              <a:spcBef>
                <a:spcPts val="1200"/>
              </a:spcBef>
              <a:buFont typeface="Arial"/>
              <a:buChar char="•"/>
            </a:pPr>
            <a:r>
              <a:rPr lang="en-US" dirty="0" smtClean="0">
                <a:solidFill>
                  <a:srgbClr val="041236"/>
                </a:solidFill>
                <a:latin typeface="Helvetica"/>
                <a:cs typeface="Helvetica"/>
              </a:rPr>
              <a:t>Quantifying Physical Activity Levels of Children with Autism</a:t>
            </a:r>
          </a:p>
          <a:p>
            <a:pPr marL="285750" indent="-285750">
              <a:lnSpc>
                <a:spcPct val="120000"/>
              </a:lnSpc>
              <a:spcBef>
                <a:spcPts val="1200"/>
              </a:spcBef>
              <a:buFont typeface="Arial"/>
              <a:buChar char="•"/>
            </a:pPr>
            <a:r>
              <a:rPr lang="en-US" dirty="0" smtClean="0">
                <a:solidFill>
                  <a:srgbClr val="041236"/>
                </a:solidFill>
                <a:latin typeface="Helvetica"/>
                <a:cs typeface="Helvetica"/>
              </a:rPr>
              <a:t>How Locus of Control and BMI Affect Mental Health</a:t>
            </a:r>
          </a:p>
          <a:p>
            <a:pPr marL="285750" indent="-285750">
              <a:lnSpc>
                <a:spcPct val="120000"/>
              </a:lnSpc>
              <a:spcBef>
                <a:spcPts val="1200"/>
              </a:spcBef>
              <a:buFont typeface="Arial"/>
              <a:buChar char="•"/>
            </a:pPr>
            <a:r>
              <a:rPr lang="en-US" dirty="0">
                <a:solidFill>
                  <a:srgbClr val="041236"/>
                </a:solidFill>
                <a:latin typeface="Helvetica"/>
                <a:cs typeface="Helvetica"/>
              </a:rPr>
              <a:t>Mental Transformation</a:t>
            </a:r>
          </a:p>
          <a:p>
            <a:pPr marL="285750" indent="-285750">
              <a:lnSpc>
                <a:spcPct val="120000"/>
              </a:lnSpc>
              <a:spcBef>
                <a:spcPts val="1200"/>
              </a:spcBef>
              <a:buFont typeface="Arial"/>
              <a:buChar char="•"/>
            </a:pPr>
            <a:r>
              <a:rPr lang="en-US" dirty="0">
                <a:solidFill>
                  <a:srgbClr val="041236"/>
                </a:solidFill>
                <a:latin typeface="Helvetica"/>
                <a:cs typeface="Helvetica"/>
              </a:rPr>
              <a:t>Feedback Reliance for Planning</a:t>
            </a:r>
          </a:p>
          <a:p>
            <a:pPr>
              <a:lnSpc>
                <a:spcPct val="120000"/>
              </a:lnSpc>
              <a:spcBef>
                <a:spcPts val="2400"/>
              </a:spcBef>
            </a:pPr>
            <a:endParaRPr lang="en-US" dirty="0">
              <a:solidFill>
                <a:srgbClr val="041236"/>
              </a:solidFill>
              <a:latin typeface="Helvetica"/>
              <a:cs typeface="Helvetica"/>
            </a:endParaRPr>
          </a:p>
        </p:txBody>
      </p:sp>
      <p:sp>
        <p:nvSpPr>
          <p:cNvPr id="10" name="TextBox 9"/>
          <p:cNvSpPr txBox="1"/>
          <p:nvPr/>
        </p:nvSpPr>
        <p:spPr>
          <a:xfrm>
            <a:off x="4066028" y="4676326"/>
            <a:ext cx="4934060" cy="1892826"/>
          </a:xfrm>
          <a:prstGeom prst="rect">
            <a:avLst/>
          </a:prstGeom>
          <a:noFill/>
        </p:spPr>
        <p:txBody>
          <a:bodyPr wrap="square" rtlCol="0">
            <a:spAutoFit/>
          </a:bodyPr>
          <a:lstStyle/>
          <a:p>
            <a:pPr>
              <a:lnSpc>
                <a:spcPct val="150000"/>
              </a:lnSpc>
            </a:pPr>
            <a:r>
              <a:rPr lang="en-US" sz="2400" dirty="0" smtClean="0">
                <a:solidFill>
                  <a:srgbClr val="041236"/>
                </a:solidFill>
                <a:latin typeface="Helvetica"/>
                <a:cs typeface="Helvetica"/>
              </a:rPr>
              <a:t>Research Focus: </a:t>
            </a:r>
          </a:p>
          <a:p>
            <a:pPr marL="285750" indent="-285750">
              <a:lnSpc>
                <a:spcPct val="150000"/>
              </a:lnSpc>
              <a:buFont typeface="Arial"/>
              <a:buChar char="•"/>
            </a:pPr>
            <a:r>
              <a:rPr lang="en-US" dirty="0" smtClean="0"/>
              <a:t>Developmental Motor Cognition/Action Planning/Cognitive Development</a:t>
            </a:r>
          </a:p>
          <a:p>
            <a:pPr marL="285750" indent="-285750">
              <a:lnSpc>
                <a:spcPct val="150000"/>
              </a:lnSpc>
              <a:buFont typeface="Arial"/>
              <a:buChar char="•"/>
            </a:pPr>
            <a:r>
              <a:rPr lang="en-US" dirty="0" smtClean="0"/>
              <a:t>Environmental Influences of Development</a:t>
            </a:r>
          </a:p>
        </p:txBody>
      </p: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680" y="1041601"/>
            <a:ext cx="3799306" cy="3689916"/>
          </a:xfrm>
          <a:prstGeom prst="rect">
            <a:avLst/>
          </a:prstGeom>
        </p:spPr>
      </p:pic>
    </p:spTree>
    <p:extLst>
      <p:ext uri="{BB962C8B-B14F-4D97-AF65-F5344CB8AC3E}">
        <p14:creationId xmlns:p14="http://schemas.microsoft.com/office/powerpoint/2010/main" val="83607033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rgbClr val="989FAB"/>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5249333" y="0"/>
            <a:ext cx="3894667" cy="232531"/>
          </a:xfrm>
          <a:prstGeom prst="rect">
            <a:avLst/>
          </a:prstGeom>
          <a:solidFill>
            <a:srgbClr val="0412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0" y="6742545"/>
            <a:ext cx="3894667" cy="115455"/>
          </a:xfrm>
          <a:prstGeom prst="rect">
            <a:avLst/>
          </a:prstGeom>
          <a:solidFill>
            <a:srgbClr val="E743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201016" y="420273"/>
            <a:ext cx="4975089" cy="553998"/>
          </a:xfrm>
          <a:prstGeom prst="rect">
            <a:avLst/>
          </a:prstGeom>
          <a:noFill/>
        </p:spPr>
        <p:txBody>
          <a:bodyPr wrap="square" rtlCol="0">
            <a:spAutoFit/>
          </a:bodyPr>
          <a:lstStyle/>
          <a:p>
            <a:r>
              <a:rPr lang="en-US" sz="3000" b="1" dirty="0" smtClean="0">
                <a:solidFill>
                  <a:srgbClr val="FFFFFF"/>
                </a:solidFill>
                <a:latin typeface="Helvetica"/>
                <a:cs typeface="Helvetica"/>
              </a:rPr>
              <a:t>FACULTY SUCCESS</a:t>
            </a:r>
            <a:endParaRPr lang="en-US" sz="3000" b="1" dirty="0">
              <a:latin typeface="Helvetica"/>
              <a:cs typeface="Helvetica"/>
            </a:endParaRPr>
          </a:p>
        </p:txBody>
      </p:sp>
      <p:sp>
        <p:nvSpPr>
          <p:cNvPr id="8" name="TextBox 7"/>
          <p:cNvSpPr txBox="1"/>
          <p:nvPr/>
        </p:nvSpPr>
        <p:spPr>
          <a:xfrm>
            <a:off x="331164" y="5161074"/>
            <a:ext cx="3200400" cy="738664"/>
          </a:xfrm>
          <a:prstGeom prst="rect">
            <a:avLst/>
          </a:prstGeom>
          <a:noFill/>
        </p:spPr>
        <p:txBody>
          <a:bodyPr wrap="square" rtlCol="0">
            <a:spAutoFit/>
          </a:bodyPr>
          <a:lstStyle/>
          <a:p>
            <a:r>
              <a:rPr lang="en-US" dirty="0" smtClean="0">
                <a:solidFill>
                  <a:schemeClr val="bg1"/>
                </a:solidFill>
                <a:latin typeface="Helvetica"/>
                <a:cs typeface="Helvetica"/>
              </a:rPr>
              <a:t>Dr. Abraham P. DeLeon</a:t>
            </a:r>
          </a:p>
          <a:p>
            <a:r>
              <a:rPr lang="en-US" sz="1200" dirty="0" smtClean="0">
                <a:solidFill>
                  <a:schemeClr val="bg1"/>
                </a:solidFill>
                <a:latin typeface="Helvetica"/>
                <a:cs typeface="Helvetica"/>
              </a:rPr>
              <a:t>Associate Professor</a:t>
            </a:r>
          </a:p>
          <a:p>
            <a:r>
              <a:rPr lang="en-US" sz="1200" dirty="0" smtClean="0">
                <a:solidFill>
                  <a:schemeClr val="bg1"/>
                </a:solidFill>
                <a:latin typeface="Helvetica"/>
                <a:cs typeface="Helvetica"/>
              </a:rPr>
              <a:t>Educational Leadership &amp; Policy Studies</a:t>
            </a:r>
          </a:p>
        </p:txBody>
      </p:sp>
      <p:sp>
        <p:nvSpPr>
          <p:cNvPr id="9" name="TextBox 8"/>
          <p:cNvSpPr txBox="1"/>
          <p:nvPr/>
        </p:nvSpPr>
        <p:spPr>
          <a:xfrm>
            <a:off x="3894666" y="889347"/>
            <a:ext cx="5016501" cy="3269613"/>
          </a:xfrm>
          <a:prstGeom prst="rect">
            <a:avLst/>
          </a:prstGeom>
          <a:noFill/>
        </p:spPr>
        <p:txBody>
          <a:bodyPr wrap="square" rtlCol="0">
            <a:spAutoFit/>
          </a:bodyPr>
          <a:lstStyle/>
          <a:p>
            <a:pPr>
              <a:lnSpc>
                <a:spcPct val="130000"/>
              </a:lnSpc>
            </a:pPr>
            <a:r>
              <a:rPr lang="en-US" b="1" dirty="0" smtClean="0">
                <a:solidFill>
                  <a:srgbClr val="041236"/>
                </a:solidFill>
                <a:latin typeface="Helvetica"/>
                <a:cs typeface="Helvetica"/>
              </a:rPr>
              <a:t>Dr. Abraham DeLeon </a:t>
            </a:r>
            <a:r>
              <a:rPr lang="en-US" dirty="0" smtClean="0">
                <a:solidFill>
                  <a:srgbClr val="041236"/>
                </a:solidFill>
                <a:latin typeface="Helvetica"/>
                <a:cs typeface="Helvetica"/>
              </a:rPr>
              <a:t>is currently researching: </a:t>
            </a:r>
          </a:p>
          <a:p>
            <a:pPr marL="285750" indent="-285750">
              <a:lnSpc>
                <a:spcPct val="120000"/>
              </a:lnSpc>
              <a:spcBef>
                <a:spcPts val="1200"/>
              </a:spcBef>
              <a:buFont typeface="Arial"/>
              <a:buChar char="•"/>
            </a:pPr>
            <a:r>
              <a:rPr lang="en-US" sz="1600" dirty="0" smtClean="0">
                <a:solidFill>
                  <a:srgbClr val="041236"/>
                </a:solidFill>
                <a:latin typeface="Helvetica"/>
                <a:cs typeface="Helvetica"/>
              </a:rPr>
              <a:t>The rise of machines and the consequences of technological innovation. The title of the book is </a:t>
            </a:r>
            <a:r>
              <a:rPr lang="en-US" sz="1600" i="1" dirty="0" smtClean="0">
                <a:solidFill>
                  <a:srgbClr val="041236"/>
                </a:solidFill>
                <a:latin typeface="Helvetica"/>
                <a:cs typeface="Helvetica"/>
              </a:rPr>
              <a:t>Machines</a:t>
            </a:r>
            <a:r>
              <a:rPr lang="en-US" sz="1600" dirty="0" smtClean="0">
                <a:solidFill>
                  <a:srgbClr val="041236"/>
                </a:solidFill>
                <a:latin typeface="Helvetica"/>
                <a:cs typeface="Helvetica"/>
              </a:rPr>
              <a:t> and will be published by Information Age Publishing tentatively  in the Fall of 2014.</a:t>
            </a:r>
          </a:p>
          <a:p>
            <a:pPr marL="285750" indent="-285750">
              <a:lnSpc>
                <a:spcPct val="120000"/>
              </a:lnSpc>
              <a:spcBef>
                <a:spcPts val="2400"/>
              </a:spcBef>
              <a:buFont typeface="Arial"/>
              <a:buChar char="•"/>
            </a:pPr>
            <a:r>
              <a:rPr lang="en-US" sz="1600" dirty="0" smtClean="0">
                <a:solidFill>
                  <a:srgbClr val="041236"/>
                </a:solidFill>
                <a:latin typeface="Helvetica"/>
                <a:cs typeface="Helvetica"/>
              </a:rPr>
              <a:t>Strategies for social studies teachers to address key problems raised by not only technology, but also the larger ideologies that guide these types of paradigms.</a:t>
            </a:r>
            <a:endParaRPr lang="en-US" sz="1600" dirty="0">
              <a:solidFill>
                <a:srgbClr val="041236"/>
              </a:solidFill>
              <a:latin typeface="Helvetica"/>
              <a:cs typeface="Helvetica"/>
            </a:endParaRPr>
          </a:p>
        </p:txBody>
      </p:sp>
      <p:sp>
        <p:nvSpPr>
          <p:cNvPr id="10" name="TextBox 9"/>
          <p:cNvSpPr txBox="1"/>
          <p:nvPr/>
        </p:nvSpPr>
        <p:spPr>
          <a:xfrm>
            <a:off x="3894667" y="4148702"/>
            <a:ext cx="4934060" cy="2472472"/>
          </a:xfrm>
          <a:prstGeom prst="rect">
            <a:avLst/>
          </a:prstGeom>
          <a:noFill/>
        </p:spPr>
        <p:txBody>
          <a:bodyPr wrap="square" rtlCol="0">
            <a:spAutoFit/>
          </a:bodyPr>
          <a:lstStyle/>
          <a:p>
            <a:pPr>
              <a:lnSpc>
                <a:spcPct val="150000"/>
              </a:lnSpc>
            </a:pPr>
            <a:r>
              <a:rPr lang="en-US" sz="2400" dirty="0" smtClean="0">
                <a:solidFill>
                  <a:srgbClr val="041236"/>
                </a:solidFill>
                <a:latin typeface="Helvetica"/>
                <a:cs typeface="Helvetica"/>
              </a:rPr>
              <a:t>Research Focus: </a:t>
            </a:r>
          </a:p>
          <a:p>
            <a:pPr marL="285750" indent="-285750">
              <a:lnSpc>
                <a:spcPct val="150000"/>
              </a:lnSpc>
              <a:buFont typeface="Arial"/>
              <a:buChar char="•"/>
            </a:pPr>
            <a:r>
              <a:rPr lang="en-US" sz="1600" dirty="0" smtClean="0"/>
              <a:t>Critical Pedagogy &amp; Social Theory</a:t>
            </a:r>
          </a:p>
          <a:p>
            <a:pPr marL="285750" indent="-285750">
              <a:lnSpc>
                <a:spcPct val="150000"/>
              </a:lnSpc>
              <a:buFont typeface="Arial"/>
              <a:buChar char="•"/>
            </a:pPr>
            <a:r>
              <a:rPr lang="en-US" sz="1600" dirty="0" smtClean="0"/>
              <a:t>Archival Research</a:t>
            </a:r>
            <a:endParaRPr lang="en-US" sz="1600" dirty="0"/>
          </a:p>
          <a:p>
            <a:pPr marL="285750" indent="-285750">
              <a:lnSpc>
                <a:spcPct val="150000"/>
              </a:lnSpc>
              <a:buFont typeface="Arial"/>
              <a:buChar char="•"/>
            </a:pPr>
            <a:r>
              <a:rPr lang="en-US" sz="1600" dirty="0" smtClean="0"/>
              <a:t>Developing a critical approach to the possibilities found within social studies education and the Foundations of education</a:t>
            </a:r>
          </a:p>
        </p:txBody>
      </p:sp>
      <p:pic>
        <p:nvPicPr>
          <p:cNvPr id="2" name="Picture 1" descr="DeLeon2.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0794" y="1109328"/>
            <a:ext cx="2506003" cy="3759005"/>
          </a:xfrm>
          <a:prstGeom prst="rect">
            <a:avLst/>
          </a:prstGeom>
        </p:spPr>
      </p:pic>
    </p:spTree>
    <p:extLst>
      <p:ext uri="{BB962C8B-B14F-4D97-AF65-F5344CB8AC3E}">
        <p14:creationId xmlns:p14="http://schemas.microsoft.com/office/powerpoint/2010/main" val="83607033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rgbClr val="989FAB"/>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5249333" y="0"/>
            <a:ext cx="3894667" cy="232531"/>
          </a:xfrm>
          <a:prstGeom prst="rect">
            <a:avLst/>
          </a:prstGeom>
          <a:solidFill>
            <a:srgbClr val="0412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0" y="6742545"/>
            <a:ext cx="3894667" cy="115455"/>
          </a:xfrm>
          <a:prstGeom prst="rect">
            <a:avLst/>
          </a:prstGeom>
          <a:solidFill>
            <a:srgbClr val="E743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201016" y="420273"/>
            <a:ext cx="4975089" cy="553998"/>
          </a:xfrm>
          <a:prstGeom prst="rect">
            <a:avLst/>
          </a:prstGeom>
          <a:noFill/>
        </p:spPr>
        <p:txBody>
          <a:bodyPr wrap="square" rtlCol="0">
            <a:spAutoFit/>
          </a:bodyPr>
          <a:lstStyle/>
          <a:p>
            <a:r>
              <a:rPr lang="en-US" sz="3000" b="1" dirty="0" smtClean="0">
                <a:solidFill>
                  <a:srgbClr val="FFFFFF"/>
                </a:solidFill>
                <a:latin typeface="Helvetica"/>
                <a:cs typeface="Helvetica"/>
              </a:rPr>
              <a:t>FACULTY SUCCESS</a:t>
            </a:r>
            <a:endParaRPr lang="en-US" sz="3000" b="1" dirty="0">
              <a:latin typeface="Helvetica"/>
              <a:cs typeface="Helvetica"/>
            </a:endParaRPr>
          </a:p>
        </p:txBody>
      </p:sp>
      <p:sp>
        <p:nvSpPr>
          <p:cNvPr id="8" name="TextBox 7"/>
          <p:cNvSpPr txBox="1"/>
          <p:nvPr/>
        </p:nvSpPr>
        <p:spPr>
          <a:xfrm>
            <a:off x="331164" y="5161074"/>
            <a:ext cx="3200400" cy="923330"/>
          </a:xfrm>
          <a:prstGeom prst="rect">
            <a:avLst/>
          </a:prstGeom>
          <a:noFill/>
        </p:spPr>
        <p:txBody>
          <a:bodyPr wrap="square" rtlCol="0">
            <a:spAutoFit/>
          </a:bodyPr>
          <a:lstStyle/>
          <a:p>
            <a:r>
              <a:rPr lang="en-US" dirty="0" smtClean="0">
                <a:solidFill>
                  <a:schemeClr val="bg1"/>
                </a:solidFill>
                <a:latin typeface="Helvetica"/>
                <a:cs typeface="Helvetica"/>
              </a:rPr>
              <a:t>Dennis Davis, PhD</a:t>
            </a:r>
          </a:p>
          <a:p>
            <a:r>
              <a:rPr lang="en-US" sz="1200" dirty="0" smtClean="0">
                <a:solidFill>
                  <a:schemeClr val="bg1"/>
                </a:solidFill>
                <a:latin typeface="Helvetica"/>
                <a:cs typeface="Helvetica"/>
              </a:rPr>
              <a:t>Assistant Professor;</a:t>
            </a:r>
          </a:p>
          <a:p>
            <a:r>
              <a:rPr lang="en-US" sz="1200" dirty="0" smtClean="0">
                <a:solidFill>
                  <a:schemeClr val="bg1"/>
                </a:solidFill>
                <a:latin typeface="Helvetica"/>
                <a:cs typeface="Helvetica"/>
              </a:rPr>
              <a:t>Interdisciplinary Learning and</a:t>
            </a:r>
          </a:p>
          <a:p>
            <a:r>
              <a:rPr lang="en-US" sz="1200" dirty="0" smtClean="0">
                <a:solidFill>
                  <a:schemeClr val="bg1"/>
                </a:solidFill>
                <a:latin typeface="Helvetica"/>
                <a:cs typeface="Helvetica"/>
              </a:rPr>
              <a:t>Teaching Department</a:t>
            </a:r>
            <a:endParaRPr lang="en-US" sz="1200" dirty="0">
              <a:solidFill>
                <a:schemeClr val="bg1"/>
              </a:solidFill>
              <a:latin typeface="Helvetica"/>
              <a:cs typeface="Helvetica"/>
            </a:endParaRPr>
          </a:p>
        </p:txBody>
      </p:sp>
      <p:sp>
        <p:nvSpPr>
          <p:cNvPr id="9" name="TextBox 8"/>
          <p:cNvSpPr txBox="1"/>
          <p:nvPr/>
        </p:nvSpPr>
        <p:spPr>
          <a:xfrm>
            <a:off x="3894666" y="889347"/>
            <a:ext cx="5105423" cy="3086999"/>
          </a:xfrm>
          <a:prstGeom prst="rect">
            <a:avLst/>
          </a:prstGeom>
          <a:noFill/>
        </p:spPr>
        <p:txBody>
          <a:bodyPr wrap="square" rtlCol="0">
            <a:spAutoFit/>
          </a:bodyPr>
          <a:lstStyle/>
          <a:p>
            <a:pPr>
              <a:lnSpc>
                <a:spcPct val="130000"/>
              </a:lnSpc>
            </a:pPr>
            <a:r>
              <a:rPr lang="en-US" b="1" dirty="0" smtClean="0">
                <a:solidFill>
                  <a:srgbClr val="041236"/>
                </a:solidFill>
                <a:latin typeface="Helvetica"/>
                <a:cs typeface="Helvetica"/>
              </a:rPr>
              <a:t>Dr. Dennis Davis </a:t>
            </a:r>
            <a:r>
              <a:rPr lang="en-US" dirty="0" smtClean="0">
                <a:solidFill>
                  <a:srgbClr val="041236"/>
                </a:solidFill>
                <a:latin typeface="Helvetica"/>
                <a:cs typeface="Helvetica"/>
              </a:rPr>
              <a:t>is currently researching: </a:t>
            </a:r>
          </a:p>
          <a:p>
            <a:pPr marL="285750" indent="-285750">
              <a:lnSpc>
                <a:spcPct val="120000"/>
              </a:lnSpc>
              <a:spcBef>
                <a:spcPts val="1200"/>
              </a:spcBef>
              <a:buFont typeface="Arial"/>
              <a:buChar char="•"/>
            </a:pPr>
            <a:r>
              <a:rPr lang="en-US" dirty="0" smtClean="0">
                <a:solidFill>
                  <a:srgbClr val="041236"/>
                </a:solidFill>
                <a:latin typeface="Helvetica"/>
                <a:cs typeface="Helvetica"/>
              </a:rPr>
              <a:t>Variations in reading comprehension instructional practices and how they relate to student outcomes (with funding from the National Academy of Education)</a:t>
            </a:r>
          </a:p>
          <a:p>
            <a:pPr marL="285750" indent="-285750">
              <a:lnSpc>
                <a:spcPct val="120000"/>
              </a:lnSpc>
              <a:spcBef>
                <a:spcPts val="1200"/>
              </a:spcBef>
              <a:buFont typeface="Arial"/>
              <a:buChar char="•"/>
            </a:pPr>
            <a:r>
              <a:rPr lang="en-US" dirty="0" smtClean="0">
                <a:solidFill>
                  <a:srgbClr val="041236"/>
                </a:solidFill>
                <a:latin typeface="Helvetica"/>
                <a:cs typeface="Helvetica"/>
              </a:rPr>
              <a:t>Teachers’ specialized knowledge of reading comprehension (with funding from the Spencer Foundation)</a:t>
            </a:r>
          </a:p>
        </p:txBody>
      </p:sp>
      <p:sp>
        <p:nvSpPr>
          <p:cNvPr id="10" name="TextBox 9"/>
          <p:cNvSpPr txBox="1"/>
          <p:nvPr/>
        </p:nvSpPr>
        <p:spPr>
          <a:xfrm>
            <a:off x="3894666" y="3976346"/>
            <a:ext cx="4934060" cy="2308324"/>
          </a:xfrm>
          <a:prstGeom prst="rect">
            <a:avLst/>
          </a:prstGeom>
          <a:noFill/>
        </p:spPr>
        <p:txBody>
          <a:bodyPr wrap="square" rtlCol="0">
            <a:spAutoFit/>
          </a:bodyPr>
          <a:lstStyle/>
          <a:p>
            <a:pPr>
              <a:lnSpc>
                <a:spcPct val="150000"/>
              </a:lnSpc>
            </a:pPr>
            <a:r>
              <a:rPr lang="en-US" sz="2400" dirty="0" smtClean="0">
                <a:solidFill>
                  <a:srgbClr val="041236"/>
                </a:solidFill>
                <a:latin typeface="Helvetica"/>
                <a:cs typeface="Helvetica"/>
              </a:rPr>
              <a:t>Research Focus: </a:t>
            </a:r>
          </a:p>
          <a:p>
            <a:pPr marL="285750" indent="-285750">
              <a:lnSpc>
                <a:spcPct val="150000"/>
              </a:lnSpc>
              <a:buFont typeface="Arial"/>
              <a:buChar char="•"/>
            </a:pPr>
            <a:r>
              <a:rPr lang="en-US" dirty="0" smtClean="0"/>
              <a:t>Reading comprehension</a:t>
            </a:r>
          </a:p>
          <a:p>
            <a:pPr marL="285750" indent="-285750">
              <a:lnSpc>
                <a:spcPct val="150000"/>
              </a:lnSpc>
              <a:buFont typeface="Arial"/>
              <a:buChar char="•"/>
            </a:pPr>
            <a:r>
              <a:rPr lang="en-US" dirty="0" smtClean="0"/>
              <a:t>Upper-elementary and middle grades literacy instruction</a:t>
            </a:r>
          </a:p>
          <a:p>
            <a:pPr marL="285750" indent="-285750">
              <a:lnSpc>
                <a:spcPct val="150000"/>
              </a:lnSpc>
              <a:buFont typeface="Arial"/>
              <a:buChar char="•"/>
            </a:pPr>
            <a:r>
              <a:rPr lang="en-US" dirty="0" smtClean="0"/>
              <a:t>Classroom assessment practices</a:t>
            </a:r>
          </a:p>
        </p:txBody>
      </p: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31164" y="1042532"/>
            <a:ext cx="3411702" cy="3411702"/>
          </a:xfrm>
          <a:prstGeom prst="rect">
            <a:avLst/>
          </a:prstGeom>
        </p:spPr>
      </p:pic>
    </p:spTree>
    <p:extLst>
      <p:ext uri="{BB962C8B-B14F-4D97-AF65-F5344CB8AC3E}">
        <p14:creationId xmlns:p14="http://schemas.microsoft.com/office/powerpoint/2010/main" val="83607033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rgbClr val="989FAB"/>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5249333" y="0"/>
            <a:ext cx="3894667" cy="232531"/>
          </a:xfrm>
          <a:prstGeom prst="rect">
            <a:avLst/>
          </a:prstGeom>
          <a:solidFill>
            <a:srgbClr val="0412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0" y="6742545"/>
            <a:ext cx="3894667" cy="115455"/>
          </a:xfrm>
          <a:prstGeom prst="rect">
            <a:avLst/>
          </a:prstGeom>
          <a:solidFill>
            <a:srgbClr val="E743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201016" y="420273"/>
            <a:ext cx="4975089" cy="553998"/>
          </a:xfrm>
          <a:prstGeom prst="rect">
            <a:avLst/>
          </a:prstGeom>
          <a:noFill/>
        </p:spPr>
        <p:txBody>
          <a:bodyPr wrap="square" rtlCol="0">
            <a:spAutoFit/>
          </a:bodyPr>
          <a:lstStyle/>
          <a:p>
            <a:r>
              <a:rPr lang="en-US" sz="3000" b="1" dirty="0" smtClean="0">
                <a:solidFill>
                  <a:srgbClr val="FFFFFF"/>
                </a:solidFill>
                <a:latin typeface="Helvetica"/>
                <a:cs typeface="Helvetica"/>
              </a:rPr>
              <a:t>FACULTY SUCCESS</a:t>
            </a:r>
            <a:endParaRPr lang="en-US" sz="3000" b="1" dirty="0">
              <a:latin typeface="Helvetica"/>
              <a:cs typeface="Helvetica"/>
            </a:endParaRPr>
          </a:p>
        </p:txBody>
      </p:sp>
      <p:sp>
        <p:nvSpPr>
          <p:cNvPr id="8" name="TextBox 7"/>
          <p:cNvSpPr txBox="1"/>
          <p:nvPr/>
        </p:nvSpPr>
        <p:spPr>
          <a:xfrm>
            <a:off x="331164" y="5161074"/>
            <a:ext cx="3200400" cy="1477328"/>
          </a:xfrm>
          <a:prstGeom prst="rect">
            <a:avLst/>
          </a:prstGeom>
          <a:noFill/>
        </p:spPr>
        <p:txBody>
          <a:bodyPr wrap="square" rtlCol="0">
            <a:spAutoFit/>
          </a:bodyPr>
          <a:lstStyle/>
          <a:p>
            <a:r>
              <a:rPr lang="en-US" dirty="0" smtClean="0">
                <a:solidFill>
                  <a:schemeClr val="bg1"/>
                </a:solidFill>
                <a:latin typeface="Helvetica"/>
                <a:cs typeface="Helvetica"/>
              </a:rPr>
              <a:t>Dr. Rosalind Horowitz</a:t>
            </a:r>
          </a:p>
          <a:p>
            <a:r>
              <a:rPr lang="en-US" sz="1200" dirty="0" smtClean="0">
                <a:solidFill>
                  <a:schemeClr val="bg1"/>
                </a:solidFill>
                <a:latin typeface="Helvetica"/>
                <a:cs typeface="Helvetica"/>
              </a:rPr>
              <a:t>Professor;  Interdisciplinary Learning and</a:t>
            </a:r>
          </a:p>
          <a:p>
            <a:r>
              <a:rPr lang="en-US" sz="1200" dirty="0" smtClean="0">
                <a:solidFill>
                  <a:schemeClr val="bg1"/>
                </a:solidFill>
                <a:latin typeface="Helvetica"/>
                <a:cs typeface="Helvetica"/>
              </a:rPr>
              <a:t>Teaching Department</a:t>
            </a:r>
          </a:p>
          <a:p>
            <a:endParaRPr lang="en-US" sz="1200" dirty="0">
              <a:solidFill>
                <a:schemeClr val="bg1"/>
              </a:solidFill>
              <a:latin typeface="Helvetica"/>
              <a:cs typeface="Helvetica"/>
            </a:endParaRPr>
          </a:p>
          <a:p>
            <a:r>
              <a:rPr lang="en-US" sz="1200" dirty="0">
                <a:solidFill>
                  <a:schemeClr val="bg1"/>
                </a:solidFill>
              </a:rPr>
              <a:t>Distinguished Alumni, University of Minnesota—Twin Cities Campus    (among 100 alumni selected from 1905-</a:t>
            </a:r>
            <a:r>
              <a:rPr lang="en-US" sz="1200" dirty="0" smtClean="0">
                <a:solidFill>
                  <a:schemeClr val="bg1"/>
                </a:solidFill>
              </a:rPr>
              <a:t>2015</a:t>
            </a:r>
            <a:r>
              <a:rPr lang="en-US" sz="1200" dirty="0">
                <a:solidFill>
                  <a:schemeClr val="bg1"/>
                </a:solidFill>
              </a:rPr>
              <a:t>)</a:t>
            </a:r>
          </a:p>
        </p:txBody>
      </p:sp>
      <p:sp>
        <p:nvSpPr>
          <p:cNvPr id="9" name="TextBox 8"/>
          <p:cNvSpPr txBox="1"/>
          <p:nvPr/>
        </p:nvSpPr>
        <p:spPr>
          <a:xfrm>
            <a:off x="3894666" y="889347"/>
            <a:ext cx="5105423" cy="1837426"/>
          </a:xfrm>
          <a:prstGeom prst="rect">
            <a:avLst/>
          </a:prstGeom>
          <a:noFill/>
        </p:spPr>
        <p:txBody>
          <a:bodyPr wrap="square" rtlCol="0">
            <a:spAutoFit/>
          </a:bodyPr>
          <a:lstStyle/>
          <a:p>
            <a:pPr>
              <a:lnSpc>
                <a:spcPct val="130000"/>
              </a:lnSpc>
            </a:pPr>
            <a:r>
              <a:rPr lang="en-US" b="1" dirty="0" smtClean="0">
                <a:solidFill>
                  <a:srgbClr val="041236"/>
                </a:solidFill>
                <a:latin typeface="Helvetica"/>
                <a:cs typeface="Helvetica"/>
              </a:rPr>
              <a:t>Dr. Rosalind Horowitz </a:t>
            </a:r>
            <a:r>
              <a:rPr lang="en-US" dirty="0" smtClean="0">
                <a:solidFill>
                  <a:srgbClr val="041236"/>
                </a:solidFill>
                <a:latin typeface="Helvetica"/>
                <a:cs typeface="Helvetica"/>
              </a:rPr>
              <a:t>is currently researching: </a:t>
            </a:r>
          </a:p>
          <a:p>
            <a:pPr marL="285750" indent="-285750">
              <a:buFont typeface="Arial"/>
              <a:buChar char="•"/>
            </a:pPr>
            <a:r>
              <a:rPr lang="en-US" dirty="0"/>
              <a:t>National Academy of Education, Fellow</a:t>
            </a:r>
          </a:p>
          <a:p>
            <a:pPr marL="285750" indent="-285750">
              <a:buFont typeface="Arial"/>
              <a:buChar char="•"/>
            </a:pPr>
            <a:r>
              <a:rPr lang="en-US" dirty="0" smtClean="0"/>
              <a:t> </a:t>
            </a:r>
            <a:r>
              <a:rPr lang="en-US" dirty="0"/>
              <a:t>American Education Research Association, Chair, Research in Reading and Literacy </a:t>
            </a:r>
          </a:p>
          <a:p>
            <a:pPr marL="285750" indent="-285750">
              <a:buFont typeface="Arial"/>
              <a:buChar char="•"/>
            </a:pPr>
            <a:r>
              <a:rPr lang="en-US" dirty="0" smtClean="0"/>
              <a:t>Research </a:t>
            </a:r>
            <a:r>
              <a:rPr lang="en-US" dirty="0"/>
              <a:t>Advisory Board to the President</a:t>
            </a:r>
            <a:r>
              <a:rPr lang="en-US" dirty="0" smtClean="0"/>
              <a:t>, Member</a:t>
            </a:r>
            <a:r>
              <a:rPr lang="en-US" dirty="0"/>
              <a:t>, UTSA</a:t>
            </a:r>
          </a:p>
        </p:txBody>
      </p:sp>
      <p:sp>
        <p:nvSpPr>
          <p:cNvPr id="10" name="TextBox 9"/>
          <p:cNvSpPr txBox="1"/>
          <p:nvPr/>
        </p:nvSpPr>
        <p:spPr>
          <a:xfrm>
            <a:off x="3894667" y="3728476"/>
            <a:ext cx="4934060" cy="2862322"/>
          </a:xfrm>
          <a:prstGeom prst="rect">
            <a:avLst/>
          </a:prstGeom>
          <a:noFill/>
        </p:spPr>
        <p:txBody>
          <a:bodyPr wrap="square" rtlCol="0">
            <a:spAutoFit/>
          </a:bodyPr>
          <a:lstStyle/>
          <a:p>
            <a:pPr>
              <a:lnSpc>
                <a:spcPct val="150000"/>
              </a:lnSpc>
            </a:pPr>
            <a:r>
              <a:rPr lang="en-US" sz="2400" dirty="0" smtClean="0">
                <a:solidFill>
                  <a:srgbClr val="041236"/>
                </a:solidFill>
                <a:latin typeface="Helvetica"/>
                <a:cs typeface="Helvetica"/>
              </a:rPr>
              <a:t>Research Focus: </a:t>
            </a:r>
          </a:p>
          <a:p>
            <a:pPr marL="285750" indent="-285750">
              <a:buFont typeface="Arial"/>
              <a:buChar char="•"/>
            </a:pPr>
            <a:r>
              <a:rPr lang="en-US" dirty="0"/>
              <a:t>The Achievement Gap in Literacy—advancing high levels of literacy for the 21</a:t>
            </a:r>
            <a:r>
              <a:rPr lang="en-US" baseline="30000" dirty="0"/>
              <a:t>st</a:t>
            </a:r>
            <a:r>
              <a:rPr lang="en-US" dirty="0"/>
              <a:t> century</a:t>
            </a:r>
          </a:p>
          <a:p>
            <a:pPr marL="285750" indent="-285750">
              <a:buFont typeface="Arial"/>
              <a:buChar char="•"/>
            </a:pPr>
            <a:r>
              <a:rPr lang="en-US" dirty="0"/>
              <a:t>Border Literacy—U.S. Mexico Borders and International Borders</a:t>
            </a:r>
          </a:p>
          <a:p>
            <a:pPr marL="285750" indent="-285750">
              <a:buFont typeface="Arial"/>
              <a:buChar char="•"/>
            </a:pPr>
            <a:r>
              <a:rPr lang="en-US" dirty="0"/>
              <a:t>Discourse and Literacy in Cognitive Development</a:t>
            </a:r>
          </a:p>
          <a:p>
            <a:pPr marL="285750" indent="-285750">
              <a:buFont typeface="Arial"/>
              <a:buChar char="•"/>
            </a:pPr>
            <a:r>
              <a:rPr lang="en-US" dirty="0"/>
              <a:t>Research and Academic Reward Structures in Higher Education </a:t>
            </a:r>
            <a:endParaRPr lang="en-US" dirty="0">
              <a:solidFill>
                <a:srgbClr val="041236"/>
              </a:solidFill>
              <a:latin typeface="Helvetica"/>
              <a:cs typeface="Helvetica"/>
            </a:endParaRPr>
          </a:p>
        </p:txBody>
      </p:sp>
      <p:pic>
        <p:nvPicPr>
          <p:cNvPr id="12" name="irc_mi" descr="http://education.utsa.edu/images/member_photos/photo_44.jpg">
            <a:hlinkClick r:id="rId3"/>
          </p:cNvPr>
          <p:cNvPicPr/>
          <p:nvPr/>
        </p:nvPicPr>
        <p:blipFill>
          <a:blip r:embed="rId4">
            <a:extLst>
              <a:ext uri="{28A0092B-C50C-407E-A947-70E740481C1C}">
                <a14:useLocalDpi xmlns:a14="http://schemas.microsoft.com/office/drawing/2010/main"/>
              </a:ext>
            </a:extLst>
          </a:blip>
          <a:srcRect/>
          <a:stretch>
            <a:fillRect/>
          </a:stretch>
        </p:blipFill>
        <p:spPr bwMode="auto">
          <a:xfrm>
            <a:off x="331164" y="1141615"/>
            <a:ext cx="3480398" cy="3702256"/>
          </a:xfrm>
          <a:prstGeom prst="rect">
            <a:avLst/>
          </a:prstGeom>
          <a:noFill/>
          <a:ln>
            <a:noFill/>
          </a:ln>
        </p:spPr>
      </p:pic>
    </p:spTree>
    <p:extLst>
      <p:ext uri="{BB962C8B-B14F-4D97-AF65-F5344CB8AC3E}">
        <p14:creationId xmlns:p14="http://schemas.microsoft.com/office/powerpoint/2010/main" val="32886752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solidFill>
            <a:srgbClr val="989FAB"/>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p:cNvSpPr/>
          <p:nvPr/>
        </p:nvSpPr>
        <p:spPr>
          <a:xfrm>
            <a:off x="5249333" y="0"/>
            <a:ext cx="3894667" cy="232531"/>
          </a:xfrm>
          <a:prstGeom prst="rect">
            <a:avLst/>
          </a:prstGeom>
          <a:solidFill>
            <a:srgbClr val="0412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p:cNvSpPr/>
          <p:nvPr/>
        </p:nvSpPr>
        <p:spPr>
          <a:xfrm>
            <a:off x="0" y="6742545"/>
            <a:ext cx="3894667" cy="115455"/>
          </a:xfrm>
          <a:prstGeom prst="rect">
            <a:avLst/>
          </a:prstGeom>
          <a:solidFill>
            <a:srgbClr val="E743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a:off x="201016" y="420273"/>
            <a:ext cx="4975089" cy="553998"/>
          </a:xfrm>
          <a:prstGeom prst="rect">
            <a:avLst/>
          </a:prstGeom>
          <a:noFill/>
        </p:spPr>
        <p:txBody>
          <a:bodyPr wrap="square" rtlCol="0">
            <a:spAutoFit/>
          </a:bodyPr>
          <a:lstStyle/>
          <a:p>
            <a:r>
              <a:rPr lang="en-US" sz="3000" b="1" dirty="0" smtClean="0">
                <a:solidFill>
                  <a:srgbClr val="FFFFFF"/>
                </a:solidFill>
                <a:latin typeface="Helvetica"/>
                <a:cs typeface="Helvetica"/>
              </a:rPr>
              <a:t>FACULTY SUCCESS</a:t>
            </a:r>
            <a:endParaRPr lang="en-US" sz="3000" b="1" dirty="0">
              <a:latin typeface="Helvetica"/>
              <a:cs typeface="Helvetica"/>
            </a:endParaRPr>
          </a:p>
        </p:txBody>
      </p:sp>
      <p:sp>
        <p:nvSpPr>
          <p:cNvPr id="11" name="TextBox 10"/>
          <p:cNvSpPr txBox="1"/>
          <p:nvPr/>
        </p:nvSpPr>
        <p:spPr>
          <a:xfrm>
            <a:off x="195305" y="5671356"/>
            <a:ext cx="3504055" cy="923330"/>
          </a:xfrm>
          <a:prstGeom prst="rect">
            <a:avLst/>
          </a:prstGeom>
          <a:noFill/>
        </p:spPr>
        <p:txBody>
          <a:bodyPr wrap="square" rtlCol="0">
            <a:spAutoFit/>
          </a:bodyPr>
          <a:lstStyle/>
          <a:p>
            <a:r>
              <a:rPr lang="en-US" dirty="0" smtClean="0">
                <a:solidFill>
                  <a:schemeClr val="bg1"/>
                </a:solidFill>
                <a:latin typeface="Helvetica"/>
                <a:cs typeface="Helvetica"/>
              </a:rPr>
              <a:t>Dr. Becky H. Huang</a:t>
            </a:r>
          </a:p>
          <a:p>
            <a:r>
              <a:rPr lang="en-US" sz="1200" dirty="0" smtClean="0">
                <a:solidFill>
                  <a:schemeClr val="bg1"/>
                </a:solidFill>
                <a:latin typeface="Helvetica"/>
                <a:cs typeface="Helvetica"/>
              </a:rPr>
              <a:t>Assistant Professor </a:t>
            </a:r>
          </a:p>
          <a:p>
            <a:r>
              <a:rPr lang="en-US" sz="1200" dirty="0" smtClean="0">
                <a:solidFill>
                  <a:schemeClr val="bg1"/>
                </a:solidFill>
                <a:latin typeface="Helvetica"/>
                <a:cs typeface="Helvetica"/>
              </a:rPr>
              <a:t>Department of Bicultural-Bilingual Studies</a:t>
            </a:r>
            <a:endParaRPr lang="en-US" sz="1200" dirty="0">
              <a:solidFill>
                <a:schemeClr val="bg1"/>
              </a:solidFill>
              <a:latin typeface="Helvetica"/>
              <a:cs typeface="Helvetica"/>
            </a:endParaRPr>
          </a:p>
          <a:p>
            <a:r>
              <a:rPr lang="en-US" sz="1200" dirty="0" smtClean="0">
                <a:solidFill>
                  <a:schemeClr val="bg1"/>
                </a:solidFill>
                <a:latin typeface="Helvetica"/>
                <a:cs typeface="Helvetica"/>
              </a:rPr>
              <a:t> </a:t>
            </a:r>
            <a:endParaRPr lang="en-US" sz="1200" dirty="0">
              <a:solidFill>
                <a:schemeClr val="bg1"/>
              </a:solidFill>
              <a:latin typeface="Helvetica"/>
              <a:cs typeface="Helvetica"/>
            </a:endParaRPr>
          </a:p>
        </p:txBody>
      </p:sp>
      <p:sp>
        <p:nvSpPr>
          <p:cNvPr id="13" name="TextBox 12"/>
          <p:cNvSpPr txBox="1"/>
          <p:nvPr/>
        </p:nvSpPr>
        <p:spPr>
          <a:xfrm>
            <a:off x="3890743" y="4514339"/>
            <a:ext cx="5005848" cy="3139321"/>
          </a:xfrm>
          <a:prstGeom prst="rect">
            <a:avLst/>
          </a:prstGeom>
          <a:noFill/>
        </p:spPr>
        <p:txBody>
          <a:bodyPr wrap="square" rtlCol="0">
            <a:spAutoFit/>
          </a:bodyPr>
          <a:lstStyle/>
          <a:p>
            <a:pPr>
              <a:lnSpc>
                <a:spcPct val="150000"/>
              </a:lnSpc>
            </a:pPr>
            <a:r>
              <a:rPr lang="en-US" sz="2400" dirty="0" smtClean="0">
                <a:solidFill>
                  <a:srgbClr val="041236"/>
                </a:solidFill>
                <a:latin typeface="Helvetica"/>
                <a:cs typeface="Helvetica"/>
              </a:rPr>
              <a:t>Research Focus: </a:t>
            </a:r>
          </a:p>
          <a:p>
            <a:pPr marL="285750" indent="-285750">
              <a:lnSpc>
                <a:spcPct val="150000"/>
              </a:lnSpc>
              <a:buFont typeface="Arial"/>
              <a:buChar char="•"/>
            </a:pPr>
            <a:r>
              <a:rPr lang="en-US" dirty="0">
                <a:solidFill>
                  <a:srgbClr val="041236"/>
                </a:solidFill>
                <a:latin typeface="Helvetica"/>
                <a:cs typeface="Helvetica"/>
              </a:rPr>
              <a:t>S</a:t>
            </a:r>
            <a:r>
              <a:rPr lang="en-US" dirty="0" smtClean="0">
                <a:solidFill>
                  <a:srgbClr val="041236"/>
                </a:solidFill>
                <a:latin typeface="Helvetica"/>
                <a:cs typeface="Helvetica"/>
              </a:rPr>
              <a:t>econd language acquisition </a:t>
            </a:r>
          </a:p>
          <a:p>
            <a:pPr marL="285750" indent="-285750">
              <a:lnSpc>
                <a:spcPct val="150000"/>
              </a:lnSpc>
              <a:buFont typeface="Arial"/>
              <a:buChar char="•"/>
            </a:pPr>
            <a:r>
              <a:rPr lang="en-US" dirty="0" smtClean="0">
                <a:solidFill>
                  <a:srgbClr val="041236"/>
                </a:solidFill>
                <a:latin typeface="Helvetica"/>
                <a:cs typeface="Helvetica"/>
              </a:rPr>
              <a:t>Language assessment</a:t>
            </a:r>
          </a:p>
          <a:p>
            <a:pPr marL="285750" indent="-285750">
              <a:lnSpc>
                <a:spcPct val="150000"/>
              </a:lnSpc>
              <a:buFont typeface="Arial"/>
              <a:buChar char="•"/>
            </a:pPr>
            <a:r>
              <a:rPr lang="en-US" dirty="0" smtClean="0">
                <a:solidFill>
                  <a:srgbClr val="041236"/>
                </a:solidFill>
                <a:latin typeface="Helvetica"/>
                <a:cs typeface="Helvetica"/>
              </a:rPr>
              <a:t>English language learners</a:t>
            </a:r>
          </a:p>
          <a:p>
            <a:pPr>
              <a:lnSpc>
                <a:spcPct val="150000"/>
              </a:lnSpc>
            </a:pPr>
            <a:endParaRPr lang="en-US" dirty="0" smtClean="0">
              <a:solidFill>
                <a:srgbClr val="041236"/>
              </a:solidFill>
              <a:latin typeface="Helvetica"/>
              <a:cs typeface="Helvetica"/>
            </a:endParaRPr>
          </a:p>
          <a:p>
            <a:pPr>
              <a:lnSpc>
                <a:spcPct val="150000"/>
              </a:lnSpc>
            </a:pPr>
            <a:endParaRPr lang="en-US" dirty="0">
              <a:solidFill>
                <a:srgbClr val="041236"/>
              </a:solidFill>
              <a:latin typeface="Helvetica"/>
              <a:cs typeface="Helvetica"/>
            </a:endParaRPr>
          </a:p>
          <a:p>
            <a:pPr marL="285750" indent="-285750">
              <a:lnSpc>
                <a:spcPct val="150000"/>
              </a:lnSpc>
              <a:buFont typeface="Arial"/>
              <a:buChar char="•"/>
            </a:pPr>
            <a:endParaRPr lang="en-US" dirty="0" smtClean="0">
              <a:solidFill>
                <a:srgbClr val="041236"/>
              </a:solidFill>
              <a:latin typeface="Helvetica"/>
              <a:cs typeface="Helvetica"/>
            </a:endParaRPr>
          </a:p>
        </p:txBody>
      </p:sp>
      <p:sp>
        <p:nvSpPr>
          <p:cNvPr id="5" name="TextBox 4"/>
          <p:cNvSpPr txBox="1"/>
          <p:nvPr/>
        </p:nvSpPr>
        <p:spPr>
          <a:xfrm>
            <a:off x="3862730" y="879594"/>
            <a:ext cx="5061874" cy="4545860"/>
          </a:xfrm>
          <a:prstGeom prst="rect">
            <a:avLst/>
          </a:prstGeom>
          <a:noFill/>
        </p:spPr>
        <p:txBody>
          <a:bodyPr wrap="square" rtlCol="0">
            <a:spAutoFit/>
          </a:bodyPr>
          <a:lstStyle/>
          <a:p>
            <a:pPr>
              <a:lnSpc>
                <a:spcPct val="130000"/>
              </a:lnSpc>
            </a:pPr>
            <a:r>
              <a:rPr lang="en-US" b="1" dirty="0">
                <a:solidFill>
                  <a:srgbClr val="041236"/>
                </a:solidFill>
                <a:latin typeface="Helvetica"/>
                <a:cs typeface="Helvetica"/>
              </a:rPr>
              <a:t>Dr. </a:t>
            </a:r>
            <a:r>
              <a:rPr lang="en-US" b="1" dirty="0" smtClean="0">
                <a:solidFill>
                  <a:srgbClr val="041236"/>
                </a:solidFill>
                <a:latin typeface="Helvetica"/>
                <a:cs typeface="Helvetica"/>
              </a:rPr>
              <a:t>Becky Huang </a:t>
            </a:r>
            <a:r>
              <a:rPr lang="en-US" dirty="0" smtClean="0">
                <a:solidFill>
                  <a:srgbClr val="041236"/>
                </a:solidFill>
                <a:latin typeface="Helvetica"/>
                <a:cs typeface="Helvetica"/>
              </a:rPr>
              <a:t>is currently researching:</a:t>
            </a:r>
          </a:p>
          <a:p>
            <a:pPr marL="285750" indent="-285750">
              <a:lnSpc>
                <a:spcPct val="120000"/>
              </a:lnSpc>
              <a:spcBef>
                <a:spcPts val="1200"/>
              </a:spcBef>
              <a:buFont typeface="Arial"/>
              <a:buChar char="•"/>
            </a:pPr>
            <a:r>
              <a:rPr lang="en-US" dirty="0" smtClean="0">
                <a:solidFill>
                  <a:srgbClr val="041236"/>
                </a:solidFill>
                <a:latin typeface="Helvetica"/>
                <a:cs typeface="Helvetica"/>
              </a:rPr>
              <a:t>Language and literacy outcomes </a:t>
            </a:r>
            <a:r>
              <a:rPr lang="en-US" dirty="0">
                <a:solidFill>
                  <a:srgbClr val="041236"/>
                </a:solidFill>
                <a:latin typeface="Helvetica"/>
                <a:cs typeface="Helvetica"/>
              </a:rPr>
              <a:t>of English as a second language (ESL) students </a:t>
            </a:r>
            <a:r>
              <a:rPr lang="en-US" dirty="0" smtClean="0">
                <a:solidFill>
                  <a:srgbClr val="041236"/>
                </a:solidFill>
                <a:latin typeface="Helvetica"/>
                <a:cs typeface="Helvetica"/>
              </a:rPr>
              <a:t>in an immersion context</a:t>
            </a:r>
            <a:endParaRPr lang="en-US" dirty="0">
              <a:solidFill>
                <a:srgbClr val="041236"/>
              </a:solidFill>
              <a:latin typeface="Helvetica"/>
              <a:cs typeface="Helvetica"/>
            </a:endParaRPr>
          </a:p>
          <a:p>
            <a:pPr marL="285750" indent="-285750">
              <a:lnSpc>
                <a:spcPct val="120000"/>
              </a:lnSpc>
              <a:spcBef>
                <a:spcPts val="1200"/>
              </a:spcBef>
              <a:buFont typeface="Arial"/>
              <a:buChar char="•"/>
            </a:pPr>
            <a:r>
              <a:rPr lang="en-US" dirty="0" smtClean="0">
                <a:solidFill>
                  <a:srgbClr val="041236"/>
                </a:solidFill>
                <a:latin typeface="Helvetica"/>
                <a:cs typeface="Helvetica"/>
              </a:rPr>
              <a:t>Language, cognitive, and social-cultural outcomes of </a:t>
            </a:r>
            <a:r>
              <a:rPr lang="en-US" dirty="0">
                <a:solidFill>
                  <a:srgbClr val="041236"/>
                </a:solidFill>
                <a:latin typeface="Helvetica"/>
                <a:cs typeface="Helvetica"/>
              </a:rPr>
              <a:t>English as a </a:t>
            </a:r>
            <a:r>
              <a:rPr lang="en-US" dirty="0" smtClean="0">
                <a:solidFill>
                  <a:srgbClr val="041236"/>
                </a:solidFill>
                <a:latin typeface="Helvetica"/>
                <a:cs typeface="Helvetica"/>
              </a:rPr>
              <a:t>foreign </a:t>
            </a:r>
            <a:r>
              <a:rPr lang="en-US" dirty="0">
                <a:solidFill>
                  <a:srgbClr val="041236"/>
                </a:solidFill>
                <a:latin typeface="Helvetica"/>
                <a:cs typeface="Helvetica"/>
              </a:rPr>
              <a:t>language (</a:t>
            </a:r>
            <a:r>
              <a:rPr lang="en-US" dirty="0" smtClean="0">
                <a:solidFill>
                  <a:srgbClr val="041236"/>
                </a:solidFill>
                <a:latin typeface="Helvetica"/>
                <a:cs typeface="Helvetica"/>
              </a:rPr>
              <a:t>EFL</a:t>
            </a:r>
            <a:r>
              <a:rPr lang="en-US" dirty="0">
                <a:solidFill>
                  <a:srgbClr val="041236"/>
                </a:solidFill>
                <a:latin typeface="Helvetica"/>
                <a:cs typeface="Helvetica"/>
              </a:rPr>
              <a:t>) students </a:t>
            </a:r>
            <a:r>
              <a:rPr lang="en-US" dirty="0" smtClean="0">
                <a:solidFill>
                  <a:srgbClr val="041236"/>
                </a:solidFill>
                <a:latin typeface="Helvetica"/>
                <a:cs typeface="Helvetica"/>
              </a:rPr>
              <a:t>in </a:t>
            </a:r>
            <a:r>
              <a:rPr lang="en-US" dirty="0">
                <a:solidFill>
                  <a:srgbClr val="041236"/>
                </a:solidFill>
                <a:latin typeface="Helvetica"/>
                <a:cs typeface="Helvetica"/>
              </a:rPr>
              <a:t>a formal </a:t>
            </a:r>
            <a:r>
              <a:rPr lang="en-US" dirty="0" smtClean="0">
                <a:solidFill>
                  <a:srgbClr val="041236"/>
                </a:solidFill>
                <a:latin typeface="Helvetica"/>
                <a:cs typeface="Helvetica"/>
              </a:rPr>
              <a:t>instruction context</a:t>
            </a:r>
            <a:endParaRPr lang="en-US" dirty="0">
              <a:solidFill>
                <a:srgbClr val="041236"/>
              </a:solidFill>
              <a:latin typeface="Helvetica"/>
              <a:cs typeface="Helvetica"/>
            </a:endParaRPr>
          </a:p>
          <a:p>
            <a:pPr marL="285750" indent="-285750">
              <a:lnSpc>
                <a:spcPct val="120000"/>
              </a:lnSpc>
              <a:spcBef>
                <a:spcPts val="1200"/>
              </a:spcBef>
              <a:buFont typeface="Arial"/>
              <a:buChar char="•"/>
            </a:pPr>
            <a:r>
              <a:rPr lang="en-US" dirty="0">
                <a:solidFill>
                  <a:srgbClr val="041236"/>
                </a:solidFill>
                <a:latin typeface="Helvetica"/>
                <a:cs typeface="Helvetica"/>
              </a:rPr>
              <a:t>The impact of familiarity with accents on listeners’ judgments of non-native </a:t>
            </a:r>
            <a:r>
              <a:rPr lang="en-US" dirty="0" smtClean="0">
                <a:solidFill>
                  <a:srgbClr val="041236"/>
                </a:solidFill>
                <a:latin typeface="Helvetica"/>
                <a:cs typeface="Helvetica"/>
              </a:rPr>
              <a:t>speech</a:t>
            </a:r>
          </a:p>
          <a:p>
            <a:pPr marL="285750" indent="-285750">
              <a:lnSpc>
                <a:spcPct val="120000"/>
              </a:lnSpc>
              <a:spcBef>
                <a:spcPts val="1200"/>
              </a:spcBef>
              <a:buFont typeface="Arial"/>
              <a:buChar char="•"/>
            </a:pPr>
            <a:endParaRPr lang="en-US" dirty="0" smtClean="0">
              <a:solidFill>
                <a:srgbClr val="041236"/>
              </a:solidFill>
              <a:latin typeface="Helvetica"/>
              <a:cs typeface="Helvetica"/>
            </a:endParaRPr>
          </a:p>
          <a:p>
            <a:pPr marL="285750" indent="-285750">
              <a:lnSpc>
                <a:spcPct val="120000"/>
              </a:lnSpc>
              <a:spcBef>
                <a:spcPts val="1200"/>
              </a:spcBef>
              <a:buFont typeface="Arial"/>
              <a:buChar char="•"/>
            </a:pPr>
            <a:endParaRPr lang="en-US" dirty="0">
              <a:solidFill>
                <a:srgbClr val="041236"/>
              </a:solidFill>
              <a:latin typeface="Helvetica"/>
              <a:cs typeface="Helvetica"/>
            </a:endParaRPr>
          </a:p>
        </p:txBody>
      </p:sp>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6161" y="1060805"/>
            <a:ext cx="3511424" cy="4511407"/>
          </a:xfrm>
          <a:prstGeom prst="rect">
            <a:avLst/>
          </a:prstGeom>
        </p:spPr>
      </p:pic>
    </p:spTree>
    <p:extLst>
      <p:ext uri="{BB962C8B-B14F-4D97-AF65-F5344CB8AC3E}">
        <p14:creationId xmlns:p14="http://schemas.microsoft.com/office/powerpoint/2010/main" val="206482286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rgbClr val="989FAB"/>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5249333" y="0"/>
            <a:ext cx="3894667" cy="232531"/>
          </a:xfrm>
          <a:prstGeom prst="rect">
            <a:avLst/>
          </a:prstGeom>
          <a:solidFill>
            <a:srgbClr val="0412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0" y="6742545"/>
            <a:ext cx="3894667" cy="115455"/>
          </a:xfrm>
          <a:prstGeom prst="rect">
            <a:avLst/>
          </a:prstGeom>
          <a:solidFill>
            <a:srgbClr val="E743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71231" y="451177"/>
            <a:ext cx="4975089" cy="553998"/>
          </a:xfrm>
          <a:prstGeom prst="rect">
            <a:avLst/>
          </a:prstGeom>
          <a:noFill/>
        </p:spPr>
        <p:txBody>
          <a:bodyPr wrap="square" rtlCol="0">
            <a:spAutoFit/>
          </a:bodyPr>
          <a:lstStyle/>
          <a:p>
            <a:r>
              <a:rPr lang="en-US" sz="3000" b="1" dirty="0" smtClean="0">
                <a:solidFill>
                  <a:srgbClr val="FFFFFF"/>
                </a:solidFill>
                <a:latin typeface="Helvetica"/>
                <a:cs typeface="Helvetica"/>
              </a:rPr>
              <a:t>FACULTY SUCCESS</a:t>
            </a:r>
            <a:endParaRPr lang="en-US" sz="3000" b="1" dirty="0">
              <a:latin typeface="Helvetica"/>
              <a:cs typeface="Helvetica"/>
            </a:endParaRPr>
          </a:p>
        </p:txBody>
      </p:sp>
      <p:sp>
        <p:nvSpPr>
          <p:cNvPr id="8" name="TextBox 7"/>
          <p:cNvSpPr txBox="1"/>
          <p:nvPr/>
        </p:nvSpPr>
        <p:spPr>
          <a:xfrm>
            <a:off x="386422" y="5729814"/>
            <a:ext cx="3504055" cy="738664"/>
          </a:xfrm>
          <a:prstGeom prst="rect">
            <a:avLst/>
          </a:prstGeom>
          <a:noFill/>
        </p:spPr>
        <p:txBody>
          <a:bodyPr wrap="square" rtlCol="0">
            <a:spAutoFit/>
          </a:bodyPr>
          <a:lstStyle/>
          <a:p>
            <a:r>
              <a:rPr lang="en-US" dirty="0" smtClean="0">
                <a:solidFill>
                  <a:schemeClr val="bg1"/>
                </a:solidFill>
                <a:latin typeface="Helvetica"/>
                <a:cs typeface="Helvetica"/>
              </a:rPr>
              <a:t>Dr. Michael J. Karcher</a:t>
            </a:r>
          </a:p>
          <a:p>
            <a:r>
              <a:rPr lang="en-US" sz="1200" dirty="0" smtClean="0">
                <a:solidFill>
                  <a:srgbClr val="FFFFFF"/>
                </a:solidFill>
                <a:latin typeface="Helvetica"/>
                <a:cs typeface="Helvetica"/>
              </a:rPr>
              <a:t>Professor</a:t>
            </a:r>
            <a:r>
              <a:rPr lang="en-US" sz="1200" dirty="0">
                <a:solidFill>
                  <a:srgbClr val="FFFFFF"/>
                </a:solidFill>
                <a:latin typeface="Helvetica"/>
                <a:cs typeface="Helvetica"/>
              </a:rPr>
              <a:t> </a:t>
            </a:r>
          </a:p>
          <a:p>
            <a:r>
              <a:rPr lang="en-US" sz="1200" dirty="0" smtClean="0">
                <a:solidFill>
                  <a:srgbClr val="FFFFFF"/>
                </a:solidFill>
                <a:latin typeface="Helvetica"/>
                <a:cs typeface="Helvetica"/>
              </a:rPr>
              <a:t>Department of Educational Psychology</a:t>
            </a:r>
          </a:p>
        </p:txBody>
      </p:sp>
      <p:sp>
        <p:nvSpPr>
          <p:cNvPr id="9" name="TextBox 8"/>
          <p:cNvSpPr txBox="1"/>
          <p:nvPr/>
        </p:nvSpPr>
        <p:spPr>
          <a:xfrm>
            <a:off x="3705072" y="889347"/>
            <a:ext cx="5295018" cy="2745367"/>
          </a:xfrm>
          <a:prstGeom prst="rect">
            <a:avLst/>
          </a:prstGeom>
          <a:noFill/>
        </p:spPr>
        <p:txBody>
          <a:bodyPr wrap="square" rtlCol="0">
            <a:spAutoFit/>
          </a:bodyPr>
          <a:lstStyle/>
          <a:p>
            <a:pPr>
              <a:lnSpc>
                <a:spcPct val="130000"/>
              </a:lnSpc>
            </a:pPr>
            <a:r>
              <a:rPr lang="en-US" b="1" dirty="0" smtClean="0">
                <a:solidFill>
                  <a:srgbClr val="041236"/>
                </a:solidFill>
                <a:latin typeface="Helvetica"/>
                <a:cs typeface="Helvetica"/>
              </a:rPr>
              <a:t>Dr. Michael J. Karcher</a:t>
            </a:r>
            <a:endParaRPr lang="en-US" dirty="0" smtClean="0">
              <a:solidFill>
                <a:srgbClr val="041236"/>
              </a:solidFill>
              <a:latin typeface="Helvetica"/>
              <a:cs typeface="Helvetica"/>
            </a:endParaRPr>
          </a:p>
          <a:p>
            <a:pPr marL="285750" indent="-285750">
              <a:lnSpc>
                <a:spcPct val="120000"/>
              </a:lnSpc>
              <a:spcBef>
                <a:spcPts val="1200"/>
              </a:spcBef>
              <a:buFont typeface="Arial"/>
              <a:buChar char="•"/>
            </a:pPr>
            <a:r>
              <a:rPr lang="en-US" i="1" dirty="0" smtClean="0">
                <a:solidFill>
                  <a:srgbClr val="041236"/>
                </a:solidFill>
                <a:latin typeface="Helvetica"/>
                <a:cs typeface="Helvetica"/>
              </a:rPr>
              <a:t>Handbook of Youth Mentoring </a:t>
            </a:r>
            <a:r>
              <a:rPr lang="en-US" dirty="0" smtClean="0">
                <a:solidFill>
                  <a:srgbClr val="041236"/>
                </a:solidFill>
                <a:latin typeface="Helvetica"/>
                <a:cs typeface="Helvetica"/>
              </a:rPr>
              <a:t>(co-editor)</a:t>
            </a:r>
          </a:p>
          <a:p>
            <a:pPr marL="285750" indent="-285750">
              <a:lnSpc>
                <a:spcPct val="120000"/>
              </a:lnSpc>
              <a:spcBef>
                <a:spcPts val="1200"/>
              </a:spcBef>
              <a:buFont typeface="Arial"/>
              <a:buChar char="•"/>
            </a:pPr>
            <a:r>
              <a:rPr lang="en-US" dirty="0" smtClean="0">
                <a:solidFill>
                  <a:srgbClr val="041236"/>
                </a:solidFill>
                <a:latin typeface="Helvetica"/>
                <a:cs typeface="Helvetica"/>
              </a:rPr>
              <a:t>Collaborates </a:t>
            </a:r>
            <a:r>
              <a:rPr lang="en-US" i="1" dirty="0">
                <a:solidFill>
                  <a:srgbClr val="041236"/>
                </a:solidFill>
                <a:latin typeface="Helvetica"/>
                <a:cs typeface="Helvetica"/>
              </a:rPr>
              <a:t>i</a:t>
            </a:r>
            <a:r>
              <a:rPr lang="en-US" i="1" dirty="0" smtClean="0">
                <a:solidFill>
                  <a:srgbClr val="041236"/>
                </a:solidFill>
                <a:latin typeface="Helvetica"/>
                <a:cs typeface="Helvetica"/>
              </a:rPr>
              <a:t>nternationally</a:t>
            </a:r>
            <a:r>
              <a:rPr lang="en-US" dirty="0" smtClean="0">
                <a:solidFill>
                  <a:srgbClr val="041236"/>
                </a:solidFill>
                <a:latin typeface="Helvetica"/>
                <a:cs typeface="Helvetica"/>
              </a:rPr>
              <a:t> (with Big Brothers Big Sisters of America and Canada to improve mentor training and the use of activities by mentors) and </a:t>
            </a:r>
            <a:r>
              <a:rPr lang="en-US" i="1" dirty="0" smtClean="0">
                <a:solidFill>
                  <a:srgbClr val="041236"/>
                </a:solidFill>
                <a:latin typeface="Helvetica"/>
                <a:cs typeface="Helvetica"/>
              </a:rPr>
              <a:t>locally</a:t>
            </a:r>
            <a:r>
              <a:rPr lang="en-US" dirty="0" smtClean="0">
                <a:solidFill>
                  <a:srgbClr val="041236"/>
                </a:solidFill>
                <a:latin typeface="Helvetica"/>
                <a:cs typeface="Helvetica"/>
              </a:rPr>
              <a:t> (with San Antonio </a:t>
            </a:r>
            <a:r>
              <a:rPr lang="en-US" dirty="0">
                <a:solidFill>
                  <a:srgbClr val="041236"/>
                </a:solidFill>
                <a:latin typeface="Helvetica"/>
                <a:cs typeface="Helvetica"/>
              </a:rPr>
              <a:t>Mayor’s </a:t>
            </a:r>
            <a:r>
              <a:rPr lang="en-US" dirty="0" smtClean="0">
                <a:solidFill>
                  <a:srgbClr val="041236"/>
                </a:solidFill>
                <a:latin typeface="Helvetica"/>
                <a:cs typeface="Helvetica"/>
              </a:rPr>
              <a:t>Office and the UTSA-based Mentoring Forum)</a:t>
            </a:r>
          </a:p>
        </p:txBody>
      </p:sp>
      <p:sp>
        <p:nvSpPr>
          <p:cNvPr id="11" name="TextBox 10"/>
          <p:cNvSpPr txBox="1"/>
          <p:nvPr/>
        </p:nvSpPr>
        <p:spPr>
          <a:xfrm>
            <a:off x="3705072" y="3458570"/>
            <a:ext cx="5123655" cy="3610220"/>
          </a:xfrm>
          <a:prstGeom prst="rect">
            <a:avLst/>
          </a:prstGeom>
          <a:noFill/>
        </p:spPr>
        <p:txBody>
          <a:bodyPr wrap="square" rtlCol="0">
            <a:spAutoFit/>
          </a:bodyPr>
          <a:lstStyle/>
          <a:p>
            <a:pPr>
              <a:lnSpc>
                <a:spcPct val="150000"/>
              </a:lnSpc>
            </a:pPr>
            <a:r>
              <a:rPr lang="en-US" sz="2400" dirty="0" smtClean="0">
                <a:solidFill>
                  <a:srgbClr val="041236"/>
                </a:solidFill>
                <a:latin typeface="Helvetica"/>
                <a:cs typeface="Helvetica"/>
              </a:rPr>
              <a:t>Research Focus: </a:t>
            </a:r>
          </a:p>
          <a:p>
            <a:pPr marL="285750" indent="-285750">
              <a:lnSpc>
                <a:spcPct val="120000"/>
              </a:lnSpc>
              <a:spcBef>
                <a:spcPts val="1200"/>
              </a:spcBef>
              <a:spcAft>
                <a:spcPts val="300"/>
              </a:spcAft>
              <a:buFont typeface="Arial"/>
              <a:buChar char="•"/>
            </a:pPr>
            <a:r>
              <a:rPr lang="en-US" dirty="0" smtClean="0">
                <a:solidFill>
                  <a:srgbClr val="041236"/>
                </a:solidFill>
                <a:latin typeface="Helvetica"/>
                <a:cs typeface="Helvetica"/>
              </a:rPr>
              <a:t>Currently conducting two federally funded studies of the use of activities mentoring</a:t>
            </a:r>
          </a:p>
          <a:p>
            <a:pPr marL="285750" indent="-285750">
              <a:lnSpc>
                <a:spcPct val="120000"/>
              </a:lnSpc>
              <a:spcBef>
                <a:spcPts val="1200"/>
              </a:spcBef>
              <a:spcAft>
                <a:spcPts val="300"/>
              </a:spcAft>
              <a:buFont typeface="Arial"/>
              <a:buChar char="•"/>
            </a:pPr>
            <a:r>
              <a:rPr lang="en-US" dirty="0" smtClean="0">
                <a:solidFill>
                  <a:srgbClr val="041236"/>
                </a:solidFill>
                <a:latin typeface="Helvetica"/>
                <a:cs typeface="Helvetica"/>
              </a:rPr>
              <a:t>His cross</a:t>
            </a:r>
            <a:r>
              <a:rPr lang="en-US" dirty="0">
                <a:solidFill>
                  <a:srgbClr val="041236"/>
                </a:solidFill>
                <a:latin typeface="Helvetica"/>
                <a:cs typeface="Helvetica"/>
              </a:rPr>
              <a:t>-age peer mentoring </a:t>
            </a:r>
            <a:r>
              <a:rPr lang="en-US" dirty="0" smtClean="0">
                <a:solidFill>
                  <a:srgbClr val="041236"/>
                </a:solidFill>
                <a:latin typeface="Helvetica"/>
                <a:cs typeface="Helvetica"/>
              </a:rPr>
              <a:t>program (e.g., the “Velocity” program </a:t>
            </a:r>
            <a:r>
              <a:rPr lang="en-US" dirty="0">
                <a:solidFill>
                  <a:srgbClr val="041236"/>
                </a:solidFill>
                <a:latin typeface="Helvetica"/>
                <a:cs typeface="Helvetica"/>
              </a:rPr>
              <a:t>at </a:t>
            </a:r>
            <a:r>
              <a:rPr lang="en-US" dirty="0" err="1">
                <a:solidFill>
                  <a:srgbClr val="041236"/>
                </a:solidFill>
                <a:latin typeface="Helvetica"/>
                <a:cs typeface="Helvetica"/>
              </a:rPr>
              <a:t>Harlandale</a:t>
            </a:r>
            <a:r>
              <a:rPr lang="en-US" dirty="0">
                <a:solidFill>
                  <a:srgbClr val="041236"/>
                </a:solidFill>
                <a:latin typeface="Helvetica"/>
                <a:cs typeface="Helvetica"/>
              </a:rPr>
              <a:t> </a:t>
            </a:r>
            <a:r>
              <a:rPr lang="en-US" dirty="0" smtClean="0">
                <a:solidFill>
                  <a:srgbClr val="041236"/>
                </a:solidFill>
                <a:latin typeface="Helvetica"/>
                <a:cs typeface="Helvetica"/>
              </a:rPr>
              <a:t>High)</a:t>
            </a:r>
          </a:p>
          <a:p>
            <a:pPr marL="285750" indent="-285750">
              <a:lnSpc>
                <a:spcPct val="120000"/>
              </a:lnSpc>
              <a:spcBef>
                <a:spcPts val="1200"/>
              </a:spcBef>
              <a:spcAft>
                <a:spcPts val="300"/>
              </a:spcAft>
              <a:buFont typeface="Arial"/>
              <a:buChar char="•"/>
            </a:pPr>
            <a:r>
              <a:rPr lang="en-US" dirty="0" smtClean="0">
                <a:solidFill>
                  <a:srgbClr val="041236"/>
                </a:solidFill>
                <a:latin typeface="Helvetica"/>
                <a:cs typeface="Helvetica"/>
              </a:rPr>
              <a:t>Measuring school connectedness and the effects of school-based mentoring programs</a:t>
            </a:r>
          </a:p>
          <a:p>
            <a:pPr marL="285750" indent="-285750">
              <a:lnSpc>
                <a:spcPct val="150000"/>
              </a:lnSpc>
              <a:buFont typeface="Arial"/>
              <a:buChar char="•"/>
            </a:pPr>
            <a:endParaRPr lang="en-US" dirty="0">
              <a:solidFill>
                <a:srgbClr val="041236"/>
              </a:solidFill>
              <a:latin typeface="Helvetica"/>
              <a:cs typeface="Helvetica"/>
            </a:endParaRPr>
          </a:p>
        </p:txBody>
      </p:sp>
      <p:pic>
        <p:nvPicPr>
          <p:cNvPr id="2" name="Picture 1" descr="TlPbPLyOYsUIxM3warR8LDZBI,ORUuw77hJUyNDiiOLG5JuKjhVcd2Hgy8A4-Mk82yFWk,u7zhKH7rsmRVewDMIxkFQjB9PDWCVP0ZxGoaKoIKSiE,PbY4zpVN4cKZrBBc4Y9-udezhp6oHgoA7hbfNG4oFPY.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6422" y="974271"/>
            <a:ext cx="3093660" cy="4642303"/>
          </a:xfrm>
          <a:prstGeom prst="rect">
            <a:avLst/>
          </a:prstGeom>
        </p:spPr>
      </p:pic>
    </p:spTree>
    <p:extLst>
      <p:ext uri="{BB962C8B-B14F-4D97-AF65-F5344CB8AC3E}">
        <p14:creationId xmlns:p14="http://schemas.microsoft.com/office/powerpoint/2010/main" val="113634494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rgbClr val="989FAB"/>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5249333" y="0"/>
            <a:ext cx="3894667" cy="232531"/>
          </a:xfrm>
          <a:prstGeom prst="rect">
            <a:avLst/>
          </a:prstGeom>
          <a:solidFill>
            <a:srgbClr val="0412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0" y="6742545"/>
            <a:ext cx="3894667" cy="115455"/>
          </a:xfrm>
          <a:prstGeom prst="rect">
            <a:avLst/>
          </a:prstGeom>
          <a:solidFill>
            <a:srgbClr val="E743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201016" y="420273"/>
            <a:ext cx="4975089" cy="553998"/>
          </a:xfrm>
          <a:prstGeom prst="rect">
            <a:avLst/>
          </a:prstGeom>
          <a:noFill/>
        </p:spPr>
        <p:txBody>
          <a:bodyPr wrap="square" rtlCol="0">
            <a:spAutoFit/>
          </a:bodyPr>
          <a:lstStyle/>
          <a:p>
            <a:r>
              <a:rPr lang="en-US" sz="3000" b="1" dirty="0" smtClean="0">
                <a:solidFill>
                  <a:srgbClr val="FFFFFF"/>
                </a:solidFill>
                <a:latin typeface="Helvetica"/>
                <a:cs typeface="Helvetica"/>
              </a:rPr>
              <a:t>FACULTY SUCCESS</a:t>
            </a:r>
            <a:endParaRPr lang="en-US" sz="3000" b="1" dirty="0">
              <a:latin typeface="Helvetica"/>
              <a:cs typeface="Helvetica"/>
            </a:endParaRPr>
          </a:p>
        </p:txBody>
      </p:sp>
      <p:sp>
        <p:nvSpPr>
          <p:cNvPr id="8" name="TextBox 7"/>
          <p:cNvSpPr txBox="1"/>
          <p:nvPr/>
        </p:nvSpPr>
        <p:spPr>
          <a:xfrm>
            <a:off x="331164" y="5161074"/>
            <a:ext cx="3200400" cy="1292662"/>
          </a:xfrm>
          <a:prstGeom prst="rect">
            <a:avLst/>
          </a:prstGeom>
          <a:noFill/>
        </p:spPr>
        <p:txBody>
          <a:bodyPr wrap="square" rtlCol="0">
            <a:spAutoFit/>
          </a:bodyPr>
          <a:lstStyle/>
          <a:p>
            <a:r>
              <a:rPr lang="en-US" dirty="0" smtClean="0">
                <a:solidFill>
                  <a:schemeClr val="bg1"/>
                </a:solidFill>
                <a:latin typeface="Helvetica"/>
                <a:cs typeface="Helvetica"/>
              </a:rPr>
              <a:t>Dr. Lee Mason</a:t>
            </a:r>
          </a:p>
          <a:p>
            <a:r>
              <a:rPr lang="en-US" sz="1200" dirty="0" smtClean="0">
                <a:solidFill>
                  <a:schemeClr val="bg1"/>
                </a:solidFill>
                <a:latin typeface="Helvetica"/>
                <a:cs typeface="Helvetica"/>
              </a:rPr>
              <a:t>Assistant Professor of Special Education;</a:t>
            </a:r>
          </a:p>
          <a:p>
            <a:r>
              <a:rPr lang="en-US" sz="1200" dirty="0" smtClean="0">
                <a:solidFill>
                  <a:schemeClr val="bg1"/>
                </a:solidFill>
                <a:latin typeface="Helvetica"/>
                <a:cs typeface="Helvetica"/>
              </a:rPr>
              <a:t>Director of the Teacher Education: Autism Model (TEAM) Center</a:t>
            </a:r>
          </a:p>
          <a:p>
            <a:r>
              <a:rPr lang="en-US" sz="1200" dirty="0" smtClean="0">
                <a:solidFill>
                  <a:schemeClr val="bg1"/>
                </a:solidFill>
                <a:latin typeface="Helvetica"/>
                <a:cs typeface="Helvetica"/>
              </a:rPr>
              <a:t>Interdisciplinary Learning and</a:t>
            </a:r>
          </a:p>
          <a:p>
            <a:r>
              <a:rPr lang="en-US" sz="1200" dirty="0" smtClean="0">
                <a:solidFill>
                  <a:schemeClr val="bg1"/>
                </a:solidFill>
                <a:latin typeface="Helvetica"/>
                <a:cs typeface="Helvetica"/>
              </a:rPr>
              <a:t>Teaching Department</a:t>
            </a:r>
            <a:endParaRPr lang="en-US" sz="1200" dirty="0">
              <a:solidFill>
                <a:schemeClr val="bg1"/>
              </a:solidFill>
              <a:latin typeface="Helvetica"/>
              <a:cs typeface="Helvetica"/>
            </a:endParaRPr>
          </a:p>
        </p:txBody>
      </p:sp>
      <p:sp>
        <p:nvSpPr>
          <p:cNvPr id="9" name="TextBox 8"/>
          <p:cNvSpPr txBox="1"/>
          <p:nvPr/>
        </p:nvSpPr>
        <p:spPr>
          <a:xfrm>
            <a:off x="3894666" y="889347"/>
            <a:ext cx="5105423" cy="2234458"/>
          </a:xfrm>
          <a:prstGeom prst="rect">
            <a:avLst/>
          </a:prstGeom>
          <a:noFill/>
        </p:spPr>
        <p:txBody>
          <a:bodyPr wrap="square" rtlCol="0">
            <a:spAutoFit/>
          </a:bodyPr>
          <a:lstStyle/>
          <a:p>
            <a:pPr>
              <a:lnSpc>
                <a:spcPct val="130000"/>
              </a:lnSpc>
            </a:pPr>
            <a:r>
              <a:rPr lang="en-US" b="1" dirty="0" smtClean="0">
                <a:solidFill>
                  <a:srgbClr val="041236"/>
                </a:solidFill>
                <a:latin typeface="Helvetica"/>
                <a:cs typeface="Helvetica"/>
              </a:rPr>
              <a:t>Dr. Lee Mason </a:t>
            </a:r>
            <a:r>
              <a:rPr lang="en-US" dirty="0" smtClean="0">
                <a:solidFill>
                  <a:srgbClr val="041236"/>
                </a:solidFill>
                <a:latin typeface="Helvetica"/>
                <a:cs typeface="Helvetica"/>
              </a:rPr>
              <a:t>is currently researching: </a:t>
            </a:r>
          </a:p>
          <a:p>
            <a:pPr marL="285750" indent="-285750">
              <a:lnSpc>
                <a:spcPct val="120000"/>
              </a:lnSpc>
              <a:spcBef>
                <a:spcPts val="1200"/>
              </a:spcBef>
              <a:buFont typeface="Arial"/>
              <a:buChar char="•"/>
            </a:pPr>
            <a:r>
              <a:rPr lang="en-US" dirty="0" smtClean="0">
                <a:solidFill>
                  <a:srgbClr val="041236"/>
                </a:solidFill>
                <a:latin typeface="Helvetica"/>
                <a:cs typeface="Helvetica"/>
              </a:rPr>
              <a:t>The transformation of stimulus function across converging relations</a:t>
            </a:r>
          </a:p>
          <a:p>
            <a:pPr marL="285750" indent="-285750">
              <a:lnSpc>
                <a:spcPct val="120000"/>
              </a:lnSpc>
              <a:spcBef>
                <a:spcPts val="2400"/>
              </a:spcBef>
              <a:buFont typeface="Arial"/>
              <a:buChar char="•"/>
            </a:pPr>
            <a:r>
              <a:rPr lang="en-US" dirty="0" smtClean="0">
                <a:solidFill>
                  <a:srgbClr val="041236"/>
                </a:solidFill>
                <a:latin typeface="Helvetica"/>
                <a:cs typeface="Helvetica"/>
              </a:rPr>
              <a:t>Strengthening the divergent control of verbal stimuli through transitive relations</a:t>
            </a:r>
            <a:endParaRPr lang="en-US" dirty="0">
              <a:solidFill>
                <a:srgbClr val="041236"/>
              </a:solidFill>
              <a:latin typeface="Helvetica"/>
              <a:cs typeface="Helvetica"/>
            </a:endParaRPr>
          </a:p>
        </p:txBody>
      </p:sp>
      <p:sp>
        <p:nvSpPr>
          <p:cNvPr id="10" name="TextBox 9"/>
          <p:cNvSpPr txBox="1"/>
          <p:nvPr/>
        </p:nvSpPr>
        <p:spPr>
          <a:xfrm>
            <a:off x="3894667" y="3728476"/>
            <a:ext cx="5180964" cy="3116238"/>
          </a:xfrm>
          <a:prstGeom prst="rect">
            <a:avLst/>
          </a:prstGeom>
          <a:noFill/>
        </p:spPr>
        <p:txBody>
          <a:bodyPr wrap="square" rtlCol="0">
            <a:spAutoFit/>
          </a:bodyPr>
          <a:lstStyle/>
          <a:p>
            <a:pPr>
              <a:lnSpc>
                <a:spcPct val="150000"/>
              </a:lnSpc>
            </a:pPr>
            <a:r>
              <a:rPr lang="en-US" sz="2400" dirty="0" smtClean="0">
                <a:solidFill>
                  <a:srgbClr val="041236"/>
                </a:solidFill>
                <a:latin typeface="Helvetica"/>
                <a:cs typeface="Helvetica"/>
              </a:rPr>
              <a:t>Research Focus: </a:t>
            </a:r>
          </a:p>
          <a:p>
            <a:pPr marL="285750" indent="-285750">
              <a:lnSpc>
                <a:spcPct val="150000"/>
              </a:lnSpc>
              <a:buFont typeface="Arial"/>
              <a:buChar char="•"/>
            </a:pPr>
            <a:r>
              <a:rPr lang="en-US" dirty="0" smtClean="0"/>
              <a:t>Referent-based verbal behavior instruction</a:t>
            </a:r>
          </a:p>
          <a:p>
            <a:pPr marL="285750" indent="-285750">
              <a:lnSpc>
                <a:spcPct val="150000"/>
              </a:lnSpc>
              <a:buFont typeface="Arial"/>
              <a:buChar char="•"/>
            </a:pPr>
            <a:r>
              <a:rPr lang="en-US" dirty="0" smtClean="0"/>
              <a:t>Conditioning </a:t>
            </a:r>
            <a:r>
              <a:rPr lang="en-US" dirty="0" err="1" smtClean="0"/>
              <a:t>reinforcers</a:t>
            </a:r>
            <a:r>
              <a:rPr lang="en-US" dirty="0" smtClean="0"/>
              <a:t> through game-based learning</a:t>
            </a:r>
            <a:endParaRPr lang="en-US" dirty="0"/>
          </a:p>
          <a:p>
            <a:pPr marL="285750" indent="-285750">
              <a:lnSpc>
                <a:spcPct val="150000"/>
              </a:lnSpc>
              <a:buFont typeface="Arial"/>
              <a:buChar char="•"/>
            </a:pPr>
            <a:r>
              <a:rPr lang="en-US" dirty="0" smtClean="0"/>
              <a:t>The discriminative control of </a:t>
            </a:r>
            <a:r>
              <a:rPr lang="en-US" dirty="0" err="1" smtClean="0"/>
              <a:t>exteroceptive</a:t>
            </a:r>
            <a:r>
              <a:rPr lang="en-US" dirty="0"/>
              <a:t> </a:t>
            </a:r>
            <a:r>
              <a:rPr lang="en-US" dirty="0" smtClean="0"/>
              <a:t>stimuli</a:t>
            </a:r>
          </a:p>
          <a:p>
            <a:pPr marL="285750" indent="-285750">
              <a:lnSpc>
                <a:spcPct val="150000"/>
              </a:lnSpc>
              <a:buFont typeface="Arial"/>
              <a:buChar char="•"/>
            </a:pPr>
            <a:r>
              <a:rPr lang="en-US" dirty="0" smtClean="0"/>
              <a:t>Behavioral phenomenology and explanatory fictions</a:t>
            </a:r>
            <a:endParaRPr lang="en-US" dirty="0">
              <a:solidFill>
                <a:srgbClr val="041236"/>
              </a:solidFill>
              <a:latin typeface="Helvetica"/>
              <a:cs typeface="Helvetica"/>
            </a:endParaRPr>
          </a:p>
        </p:txBody>
      </p:sp>
      <p:pic>
        <p:nvPicPr>
          <p:cNvPr id="2" name="Picture 1" descr="mason.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2191" y="1178826"/>
            <a:ext cx="2588983" cy="3889958"/>
          </a:xfrm>
          <a:prstGeom prst="rect">
            <a:avLst/>
          </a:prstGeom>
        </p:spPr>
      </p:pic>
    </p:spTree>
    <p:extLst>
      <p:ext uri="{BB962C8B-B14F-4D97-AF65-F5344CB8AC3E}">
        <p14:creationId xmlns:p14="http://schemas.microsoft.com/office/powerpoint/2010/main" val="222302883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57728"/>
            <a:ext cx="9144000" cy="6858000"/>
          </a:xfrm>
          <a:prstGeom prst="rect">
            <a:avLst/>
          </a:prstGeom>
          <a:solidFill>
            <a:srgbClr val="989FAB"/>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5249333" y="0"/>
            <a:ext cx="3894667" cy="232531"/>
          </a:xfrm>
          <a:prstGeom prst="rect">
            <a:avLst/>
          </a:prstGeom>
          <a:solidFill>
            <a:srgbClr val="0412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0" y="6742545"/>
            <a:ext cx="3894667" cy="115455"/>
          </a:xfrm>
          <a:prstGeom prst="rect">
            <a:avLst/>
          </a:prstGeom>
          <a:solidFill>
            <a:srgbClr val="E743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201016" y="420273"/>
            <a:ext cx="4975089" cy="553998"/>
          </a:xfrm>
          <a:prstGeom prst="rect">
            <a:avLst/>
          </a:prstGeom>
          <a:noFill/>
        </p:spPr>
        <p:txBody>
          <a:bodyPr wrap="square" rtlCol="0">
            <a:spAutoFit/>
          </a:bodyPr>
          <a:lstStyle/>
          <a:p>
            <a:r>
              <a:rPr lang="en-US" sz="3000" b="1" dirty="0" smtClean="0">
                <a:solidFill>
                  <a:srgbClr val="FFFFFF"/>
                </a:solidFill>
                <a:latin typeface="Helvetica"/>
                <a:cs typeface="Helvetica"/>
              </a:rPr>
              <a:t>FACULTY SUCCESS</a:t>
            </a:r>
            <a:endParaRPr lang="en-US" sz="3000" b="1" dirty="0">
              <a:latin typeface="Helvetica"/>
              <a:cs typeface="Helvetica"/>
            </a:endParaRPr>
          </a:p>
        </p:txBody>
      </p:sp>
      <p:sp>
        <p:nvSpPr>
          <p:cNvPr id="8" name="TextBox 7"/>
          <p:cNvSpPr txBox="1"/>
          <p:nvPr/>
        </p:nvSpPr>
        <p:spPr>
          <a:xfrm>
            <a:off x="331164" y="5161074"/>
            <a:ext cx="3200400" cy="738664"/>
          </a:xfrm>
          <a:prstGeom prst="rect">
            <a:avLst/>
          </a:prstGeom>
          <a:noFill/>
        </p:spPr>
        <p:txBody>
          <a:bodyPr wrap="square" rtlCol="0">
            <a:spAutoFit/>
          </a:bodyPr>
          <a:lstStyle/>
          <a:p>
            <a:r>
              <a:rPr lang="en-US" dirty="0" smtClean="0">
                <a:solidFill>
                  <a:schemeClr val="bg1"/>
                </a:solidFill>
                <a:latin typeface="Helvetica"/>
                <a:cs typeface="Helvetica"/>
              </a:rPr>
              <a:t>Dr. Maricela Oliva</a:t>
            </a:r>
          </a:p>
          <a:p>
            <a:r>
              <a:rPr lang="en-US" sz="1200" dirty="0" smtClean="0">
                <a:solidFill>
                  <a:schemeClr val="bg1"/>
                </a:solidFill>
                <a:latin typeface="Helvetica"/>
                <a:cs typeface="Helvetica"/>
              </a:rPr>
              <a:t>Associate Professor</a:t>
            </a:r>
          </a:p>
          <a:p>
            <a:r>
              <a:rPr lang="en-US" sz="1200" dirty="0" smtClean="0">
                <a:solidFill>
                  <a:schemeClr val="bg1"/>
                </a:solidFill>
                <a:latin typeface="Helvetica"/>
                <a:cs typeface="Helvetica"/>
              </a:rPr>
              <a:t>Educational Leadership &amp; Policy Studies</a:t>
            </a:r>
          </a:p>
        </p:txBody>
      </p:sp>
      <p:sp>
        <p:nvSpPr>
          <p:cNvPr id="9" name="TextBox 8"/>
          <p:cNvSpPr txBox="1"/>
          <p:nvPr/>
        </p:nvSpPr>
        <p:spPr>
          <a:xfrm>
            <a:off x="3894666" y="889347"/>
            <a:ext cx="5249334" cy="4367349"/>
          </a:xfrm>
          <a:prstGeom prst="rect">
            <a:avLst/>
          </a:prstGeom>
          <a:noFill/>
        </p:spPr>
        <p:txBody>
          <a:bodyPr wrap="square" rtlCol="0">
            <a:spAutoFit/>
          </a:bodyPr>
          <a:lstStyle/>
          <a:p>
            <a:pPr>
              <a:lnSpc>
                <a:spcPct val="130000"/>
              </a:lnSpc>
            </a:pPr>
            <a:r>
              <a:rPr lang="en-US" b="1" dirty="0" smtClean="0">
                <a:solidFill>
                  <a:srgbClr val="041236"/>
                </a:solidFill>
                <a:latin typeface="Helvetica"/>
                <a:cs typeface="Helvetica"/>
              </a:rPr>
              <a:t>Dr. Maricela Oliva </a:t>
            </a:r>
            <a:r>
              <a:rPr lang="en-US" dirty="0" smtClean="0">
                <a:solidFill>
                  <a:srgbClr val="041236"/>
                </a:solidFill>
                <a:latin typeface="Helvetica"/>
                <a:cs typeface="Helvetica"/>
              </a:rPr>
              <a:t>is conducting  research on: </a:t>
            </a:r>
          </a:p>
          <a:p>
            <a:pPr marL="285750" indent="-285750">
              <a:lnSpc>
                <a:spcPct val="120000"/>
              </a:lnSpc>
              <a:spcBef>
                <a:spcPts val="1200"/>
              </a:spcBef>
              <a:buFont typeface="Arial"/>
              <a:buChar char="•"/>
            </a:pPr>
            <a:r>
              <a:rPr lang="en-US" dirty="0" smtClean="0">
                <a:solidFill>
                  <a:srgbClr val="041236"/>
                </a:solidFill>
                <a:latin typeface="Helvetica"/>
                <a:cs typeface="Helvetica"/>
              </a:rPr>
              <a:t>Support for college that students receive in high school from school personnel (ongoing). </a:t>
            </a:r>
          </a:p>
          <a:p>
            <a:pPr marL="285750" indent="-285750">
              <a:lnSpc>
                <a:spcPct val="120000"/>
              </a:lnSpc>
              <a:spcBef>
                <a:spcPts val="1200"/>
              </a:spcBef>
              <a:buFont typeface="Arial"/>
              <a:buChar char="•"/>
            </a:pPr>
            <a:r>
              <a:rPr lang="en-US" dirty="0" smtClean="0">
                <a:solidFill>
                  <a:srgbClr val="041236"/>
                </a:solidFill>
                <a:latin typeface="Helvetica"/>
                <a:cs typeface="Helvetica"/>
              </a:rPr>
              <a:t>Qualitative research in Mexico. A special issue of the </a:t>
            </a:r>
            <a:r>
              <a:rPr lang="en-US" i="1" dirty="0" smtClean="0">
                <a:solidFill>
                  <a:srgbClr val="041236"/>
                </a:solidFill>
                <a:latin typeface="Helvetica"/>
                <a:cs typeface="Helvetica"/>
              </a:rPr>
              <a:t>International Journal of Qualitative Studies in Education (IJQSE) </a:t>
            </a:r>
            <a:r>
              <a:rPr lang="en-US" dirty="0" smtClean="0">
                <a:solidFill>
                  <a:srgbClr val="041236"/>
                </a:solidFill>
                <a:latin typeface="Helvetica"/>
                <a:cs typeface="Helvetica"/>
              </a:rPr>
              <a:t>has been accepted and will be published in fall 2014.</a:t>
            </a:r>
            <a:endParaRPr lang="en-US" dirty="0">
              <a:solidFill>
                <a:srgbClr val="041236"/>
              </a:solidFill>
              <a:latin typeface="Helvetica"/>
              <a:cs typeface="Helvetica"/>
            </a:endParaRPr>
          </a:p>
          <a:p>
            <a:pPr marL="285750" indent="-285750">
              <a:lnSpc>
                <a:spcPct val="120000"/>
              </a:lnSpc>
              <a:spcBef>
                <a:spcPts val="1200"/>
              </a:spcBef>
              <a:buFont typeface="Arial"/>
              <a:buChar char="•"/>
            </a:pPr>
            <a:endParaRPr lang="en-US" dirty="0" smtClean="0">
              <a:solidFill>
                <a:srgbClr val="041236"/>
              </a:solidFill>
              <a:latin typeface="Helvetica"/>
              <a:cs typeface="Helvetica"/>
            </a:endParaRPr>
          </a:p>
          <a:p>
            <a:pPr marL="285750" indent="-285750">
              <a:lnSpc>
                <a:spcPct val="120000"/>
              </a:lnSpc>
              <a:spcBef>
                <a:spcPts val="1200"/>
              </a:spcBef>
              <a:buFont typeface="Arial"/>
              <a:buChar char="•"/>
            </a:pPr>
            <a:endParaRPr lang="en-US" dirty="0" smtClean="0">
              <a:solidFill>
                <a:srgbClr val="041236"/>
              </a:solidFill>
              <a:latin typeface="Helvetica"/>
              <a:cs typeface="Helvetica"/>
            </a:endParaRPr>
          </a:p>
          <a:p>
            <a:pPr marL="285750" indent="-285750">
              <a:lnSpc>
                <a:spcPct val="120000"/>
              </a:lnSpc>
              <a:spcBef>
                <a:spcPts val="2400"/>
              </a:spcBef>
              <a:buFont typeface="Arial"/>
              <a:buChar char="•"/>
            </a:pPr>
            <a:endParaRPr lang="en-US" dirty="0">
              <a:solidFill>
                <a:srgbClr val="041236"/>
              </a:solidFill>
              <a:latin typeface="Helvetica"/>
              <a:cs typeface="Helvetica"/>
            </a:endParaRPr>
          </a:p>
        </p:txBody>
      </p:sp>
      <p:sp>
        <p:nvSpPr>
          <p:cNvPr id="10" name="TextBox 9"/>
          <p:cNvSpPr txBox="1"/>
          <p:nvPr/>
        </p:nvSpPr>
        <p:spPr>
          <a:xfrm>
            <a:off x="3953379" y="4102534"/>
            <a:ext cx="4934060" cy="2308324"/>
          </a:xfrm>
          <a:prstGeom prst="rect">
            <a:avLst/>
          </a:prstGeom>
          <a:noFill/>
        </p:spPr>
        <p:txBody>
          <a:bodyPr wrap="square" rtlCol="0">
            <a:spAutoFit/>
          </a:bodyPr>
          <a:lstStyle/>
          <a:p>
            <a:pPr>
              <a:lnSpc>
                <a:spcPct val="150000"/>
              </a:lnSpc>
            </a:pPr>
            <a:r>
              <a:rPr lang="en-US" sz="2400" dirty="0" smtClean="0">
                <a:solidFill>
                  <a:srgbClr val="041236"/>
                </a:solidFill>
                <a:latin typeface="Helvetica"/>
                <a:cs typeface="Helvetica"/>
              </a:rPr>
              <a:t>Research Focus: </a:t>
            </a:r>
          </a:p>
          <a:p>
            <a:pPr marL="285750" indent="-285750">
              <a:lnSpc>
                <a:spcPct val="150000"/>
              </a:lnSpc>
              <a:buFont typeface="Arial"/>
              <a:buChar char="•"/>
            </a:pPr>
            <a:r>
              <a:rPr lang="en-US" dirty="0"/>
              <a:t>C</a:t>
            </a:r>
            <a:r>
              <a:rPr lang="en-US" dirty="0" smtClean="0"/>
              <a:t>ollege Access for underrepresented students</a:t>
            </a:r>
          </a:p>
          <a:p>
            <a:pPr marL="285750" indent="-285750">
              <a:lnSpc>
                <a:spcPct val="150000"/>
              </a:lnSpc>
              <a:buFont typeface="Arial"/>
              <a:buChar char="•"/>
            </a:pPr>
            <a:r>
              <a:rPr lang="en-US" dirty="0" smtClean="0"/>
              <a:t>Educational Policy</a:t>
            </a:r>
            <a:endParaRPr lang="en-US" dirty="0"/>
          </a:p>
          <a:p>
            <a:pPr marL="285750" indent="-285750">
              <a:lnSpc>
                <a:spcPct val="150000"/>
              </a:lnSpc>
              <a:buFont typeface="Arial"/>
              <a:buChar char="•"/>
            </a:pPr>
            <a:r>
              <a:rPr lang="en-US" dirty="0" smtClean="0"/>
              <a:t>School to University Transitions</a:t>
            </a:r>
          </a:p>
          <a:p>
            <a:pPr marL="285750" indent="-285750">
              <a:lnSpc>
                <a:spcPct val="150000"/>
              </a:lnSpc>
              <a:buFont typeface="Arial"/>
              <a:buChar char="•"/>
            </a:pPr>
            <a:r>
              <a:rPr lang="en-US" dirty="0" smtClean="0"/>
              <a:t>Multicultural/Cross-cultural </a:t>
            </a:r>
            <a:r>
              <a:rPr lang="en-US" dirty="0"/>
              <a:t>C</a:t>
            </a:r>
            <a:r>
              <a:rPr lang="en-US" dirty="0" smtClean="0"/>
              <a:t>ompetence</a:t>
            </a:r>
            <a:endParaRPr lang="en-US" dirty="0">
              <a:solidFill>
                <a:srgbClr val="041236"/>
              </a:solidFill>
              <a:latin typeface="Helvetica"/>
              <a:cs typeface="Helvetica"/>
            </a:endParaRPr>
          </a:p>
        </p:txBody>
      </p:sp>
      <p:pic>
        <p:nvPicPr>
          <p:cNvPr id="2" name="Picture 1"/>
          <p:cNvPicPr>
            <a:picLocks noChangeAspect="1"/>
          </p:cNvPicPr>
          <p:nvPr/>
        </p:nvPicPr>
        <p:blipFill>
          <a:blip r:embed="rId3"/>
          <a:stretch>
            <a:fillRect/>
          </a:stretch>
        </p:blipFill>
        <p:spPr>
          <a:xfrm>
            <a:off x="331164" y="1395303"/>
            <a:ext cx="3482542" cy="3482542"/>
          </a:xfrm>
          <a:prstGeom prst="rect">
            <a:avLst/>
          </a:prstGeom>
        </p:spPr>
      </p:pic>
    </p:spTree>
    <p:extLst>
      <p:ext uri="{BB962C8B-B14F-4D97-AF65-F5344CB8AC3E}">
        <p14:creationId xmlns:p14="http://schemas.microsoft.com/office/powerpoint/2010/main" val="836070334"/>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rgbClr val="989FAB"/>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5249333" y="0"/>
            <a:ext cx="3894667" cy="232531"/>
          </a:xfrm>
          <a:prstGeom prst="rect">
            <a:avLst/>
          </a:prstGeom>
          <a:solidFill>
            <a:srgbClr val="0412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0" y="6742545"/>
            <a:ext cx="3894667" cy="115455"/>
          </a:xfrm>
          <a:prstGeom prst="rect">
            <a:avLst/>
          </a:prstGeom>
          <a:solidFill>
            <a:srgbClr val="E743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201016" y="420273"/>
            <a:ext cx="4975089" cy="553998"/>
          </a:xfrm>
          <a:prstGeom prst="rect">
            <a:avLst/>
          </a:prstGeom>
          <a:noFill/>
        </p:spPr>
        <p:txBody>
          <a:bodyPr wrap="square" rtlCol="0">
            <a:spAutoFit/>
          </a:bodyPr>
          <a:lstStyle/>
          <a:p>
            <a:r>
              <a:rPr lang="en-US" sz="3000" b="1" dirty="0" smtClean="0">
                <a:solidFill>
                  <a:srgbClr val="FFFFFF"/>
                </a:solidFill>
                <a:latin typeface="Helvetica"/>
                <a:cs typeface="Helvetica"/>
              </a:rPr>
              <a:t>FACULTY SUCCESS</a:t>
            </a:r>
            <a:endParaRPr lang="en-US" sz="3000" b="1" dirty="0">
              <a:latin typeface="Helvetica"/>
              <a:cs typeface="Helvetica"/>
            </a:endParaRPr>
          </a:p>
        </p:txBody>
      </p:sp>
      <p:sp>
        <p:nvSpPr>
          <p:cNvPr id="8" name="TextBox 7"/>
          <p:cNvSpPr txBox="1"/>
          <p:nvPr/>
        </p:nvSpPr>
        <p:spPr>
          <a:xfrm>
            <a:off x="331164" y="5161074"/>
            <a:ext cx="3200400" cy="738664"/>
          </a:xfrm>
          <a:prstGeom prst="rect">
            <a:avLst/>
          </a:prstGeom>
          <a:noFill/>
        </p:spPr>
        <p:txBody>
          <a:bodyPr wrap="square" rtlCol="0">
            <a:spAutoFit/>
          </a:bodyPr>
          <a:lstStyle/>
          <a:p>
            <a:r>
              <a:rPr lang="en-US" dirty="0" smtClean="0">
                <a:solidFill>
                  <a:schemeClr val="bg1"/>
                </a:solidFill>
                <a:latin typeface="Helvetica"/>
                <a:cs typeface="Helvetica"/>
              </a:rPr>
              <a:t>Dr. Billie Jo Rodriguez</a:t>
            </a:r>
          </a:p>
          <a:p>
            <a:r>
              <a:rPr lang="en-US" sz="1200" dirty="0" smtClean="0">
                <a:solidFill>
                  <a:schemeClr val="bg1"/>
                </a:solidFill>
                <a:latin typeface="Helvetica"/>
                <a:cs typeface="Helvetica"/>
              </a:rPr>
              <a:t>Assistant Professor;</a:t>
            </a:r>
          </a:p>
          <a:p>
            <a:r>
              <a:rPr lang="en-US" sz="1200" dirty="0" smtClean="0">
                <a:solidFill>
                  <a:schemeClr val="bg1"/>
                </a:solidFill>
                <a:latin typeface="Helvetica"/>
                <a:cs typeface="Helvetica"/>
              </a:rPr>
              <a:t>Educational Psychology</a:t>
            </a:r>
            <a:endParaRPr lang="en-US" sz="1200" dirty="0">
              <a:solidFill>
                <a:schemeClr val="bg1"/>
              </a:solidFill>
              <a:latin typeface="Helvetica"/>
              <a:cs typeface="Helvetica"/>
            </a:endParaRPr>
          </a:p>
        </p:txBody>
      </p:sp>
      <p:sp>
        <p:nvSpPr>
          <p:cNvPr id="9" name="TextBox 8"/>
          <p:cNvSpPr txBox="1"/>
          <p:nvPr/>
        </p:nvSpPr>
        <p:spPr>
          <a:xfrm>
            <a:off x="3894666" y="889347"/>
            <a:ext cx="5105423" cy="3077766"/>
          </a:xfrm>
          <a:prstGeom prst="rect">
            <a:avLst/>
          </a:prstGeom>
          <a:noFill/>
        </p:spPr>
        <p:txBody>
          <a:bodyPr wrap="square" rtlCol="0">
            <a:spAutoFit/>
          </a:bodyPr>
          <a:lstStyle/>
          <a:p>
            <a:pPr>
              <a:lnSpc>
                <a:spcPct val="130000"/>
              </a:lnSpc>
            </a:pPr>
            <a:r>
              <a:rPr lang="en-US" b="1" dirty="0" smtClean="0">
                <a:solidFill>
                  <a:srgbClr val="041236"/>
                </a:solidFill>
                <a:latin typeface="Helvetica"/>
                <a:cs typeface="Helvetica"/>
              </a:rPr>
              <a:t>Dr. Billie Jo Rodriguez </a:t>
            </a:r>
            <a:r>
              <a:rPr lang="en-US" dirty="0" smtClean="0">
                <a:solidFill>
                  <a:srgbClr val="041236"/>
                </a:solidFill>
                <a:latin typeface="Helvetica"/>
                <a:cs typeface="Helvetica"/>
              </a:rPr>
              <a:t>is currently researching: </a:t>
            </a:r>
          </a:p>
          <a:p>
            <a:pPr marL="285750" indent="-285750">
              <a:lnSpc>
                <a:spcPct val="120000"/>
              </a:lnSpc>
              <a:spcBef>
                <a:spcPts val="1200"/>
              </a:spcBef>
              <a:buFont typeface="Arial"/>
              <a:buChar char="•"/>
            </a:pPr>
            <a:r>
              <a:rPr lang="en-US" dirty="0">
                <a:solidFill>
                  <a:srgbClr val="041236"/>
                </a:solidFill>
                <a:latin typeface="Helvetica"/>
                <a:cs typeface="Helvetica"/>
              </a:rPr>
              <a:t>Strategies to improve school-based behavior assessment and intervention development </a:t>
            </a:r>
            <a:r>
              <a:rPr lang="en-US" dirty="0" smtClean="0">
                <a:solidFill>
                  <a:srgbClr val="041236"/>
                </a:solidFill>
                <a:latin typeface="Helvetica"/>
                <a:cs typeface="Helvetica"/>
              </a:rPr>
              <a:t>techniques</a:t>
            </a:r>
          </a:p>
          <a:p>
            <a:pPr marL="285750" indent="-285750">
              <a:lnSpc>
                <a:spcPct val="120000"/>
              </a:lnSpc>
              <a:spcBef>
                <a:spcPts val="1200"/>
              </a:spcBef>
              <a:buFont typeface="Arial"/>
              <a:buChar char="•"/>
            </a:pPr>
            <a:r>
              <a:rPr lang="en-US" dirty="0" smtClean="0">
                <a:solidFill>
                  <a:srgbClr val="041236"/>
                </a:solidFill>
                <a:latin typeface="Helvetica"/>
                <a:cs typeface="Helvetica"/>
              </a:rPr>
              <a:t>Strategies to improve positive behavior support services provided to students with challenging behavior and disabilities in schools</a:t>
            </a:r>
          </a:p>
        </p:txBody>
      </p:sp>
      <p:sp>
        <p:nvSpPr>
          <p:cNvPr id="10" name="TextBox 9"/>
          <p:cNvSpPr txBox="1"/>
          <p:nvPr/>
        </p:nvSpPr>
        <p:spPr>
          <a:xfrm>
            <a:off x="3894667" y="3879559"/>
            <a:ext cx="5105422" cy="3116238"/>
          </a:xfrm>
          <a:prstGeom prst="rect">
            <a:avLst/>
          </a:prstGeom>
          <a:noFill/>
        </p:spPr>
        <p:txBody>
          <a:bodyPr wrap="square" rtlCol="0">
            <a:spAutoFit/>
          </a:bodyPr>
          <a:lstStyle/>
          <a:p>
            <a:pPr>
              <a:lnSpc>
                <a:spcPct val="150000"/>
              </a:lnSpc>
            </a:pPr>
            <a:r>
              <a:rPr lang="en-US" sz="2400" dirty="0" smtClean="0">
                <a:solidFill>
                  <a:srgbClr val="041236"/>
                </a:solidFill>
                <a:latin typeface="Helvetica"/>
                <a:cs typeface="Helvetica"/>
              </a:rPr>
              <a:t>Research Focus: </a:t>
            </a:r>
          </a:p>
          <a:p>
            <a:pPr marL="285750" indent="-285750">
              <a:lnSpc>
                <a:spcPct val="150000"/>
              </a:lnSpc>
              <a:buFont typeface="Arial"/>
              <a:buChar char="•"/>
            </a:pPr>
            <a:r>
              <a:rPr lang="en-US" dirty="0" smtClean="0"/>
              <a:t>Multi-Tiered prevention systems to improve school climate and academic outcomes</a:t>
            </a:r>
          </a:p>
          <a:p>
            <a:pPr marL="285750" indent="-285750">
              <a:lnSpc>
                <a:spcPct val="150000"/>
              </a:lnSpc>
              <a:buFont typeface="Arial"/>
              <a:buChar char="•"/>
            </a:pPr>
            <a:r>
              <a:rPr lang="en-US" dirty="0" smtClean="0"/>
              <a:t>Integrating academic and social behavior interventions in schools</a:t>
            </a:r>
          </a:p>
          <a:p>
            <a:pPr marL="285750" indent="-285750">
              <a:lnSpc>
                <a:spcPct val="150000"/>
              </a:lnSpc>
              <a:buFont typeface="Arial"/>
              <a:buChar char="•"/>
            </a:pPr>
            <a:r>
              <a:rPr lang="en-US" dirty="0" smtClean="0"/>
              <a:t>Functional behavior assessment and intervention </a:t>
            </a:r>
          </a:p>
          <a:p>
            <a:pPr marL="285750" indent="-285750">
              <a:lnSpc>
                <a:spcPct val="150000"/>
              </a:lnSpc>
              <a:buFont typeface="Arial"/>
              <a:buChar char="•"/>
            </a:pPr>
            <a:endParaRPr lang="en-US" dirty="0">
              <a:solidFill>
                <a:srgbClr val="041236"/>
              </a:solidFill>
              <a:latin typeface="Helvetica"/>
              <a:cs typeface="Helvetica"/>
            </a:endParaRPr>
          </a:p>
        </p:txBody>
      </p:sp>
      <p:pic>
        <p:nvPicPr>
          <p:cNvPr id="2" name="Picture 1" descr="Rodriguez.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31164" y="889347"/>
            <a:ext cx="2820853" cy="4340582"/>
          </a:xfrm>
          <a:prstGeom prst="rect">
            <a:avLst/>
          </a:prstGeom>
        </p:spPr>
      </p:pic>
    </p:spTree>
    <p:extLst>
      <p:ext uri="{BB962C8B-B14F-4D97-AF65-F5344CB8AC3E}">
        <p14:creationId xmlns:p14="http://schemas.microsoft.com/office/powerpoint/2010/main" val="8360703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rgbClr val="989FAB"/>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5249333" y="0"/>
            <a:ext cx="3894667" cy="232531"/>
          </a:xfrm>
          <a:prstGeom prst="rect">
            <a:avLst/>
          </a:prstGeom>
          <a:solidFill>
            <a:srgbClr val="0412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0" y="6742545"/>
            <a:ext cx="3894667" cy="115455"/>
          </a:xfrm>
          <a:prstGeom prst="rect">
            <a:avLst/>
          </a:prstGeom>
          <a:solidFill>
            <a:srgbClr val="E743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201016" y="420273"/>
            <a:ext cx="4975089" cy="553998"/>
          </a:xfrm>
          <a:prstGeom prst="rect">
            <a:avLst/>
          </a:prstGeom>
          <a:noFill/>
        </p:spPr>
        <p:txBody>
          <a:bodyPr wrap="square" rtlCol="0">
            <a:spAutoFit/>
          </a:bodyPr>
          <a:lstStyle/>
          <a:p>
            <a:r>
              <a:rPr lang="en-US" sz="3000" b="1" dirty="0" smtClean="0">
                <a:solidFill>
                  <a:srgbClr val="FFFFFF"/>
                </a:solidFill>
                <a:latin typeface="Helvetica"/>
                <a:cs typeface="Helvetica"/>
              </a:rPr>
              <a:t>FACULTY SUCCESS</a:t>
            </a:r>
            <a:endParaRPr lang="en-US" sz="3000" b="1" dirty="0">
              <a:latin typeface="Helvetica"/>
              <a:cs typeface="Helvetica"/>
            </a:endParaRPr>
          </a:p>
        </p:txBody>
      </p:sp>
      <p:sp>
        <p:nvSpPr>
          <p:cNvPr id="8" name="TextBox 7"/>
          <p:cNvSpPr txBox="1"/>
          <p:nvPr/>
        </p:nvSpPr>
        <p:spPr>
          <a:xfrm>
            <a:off x="331164" y="5161074"/>
            <a:ext cx="3200400" cy="738664"/>
          </a:xfrm>
          <a:prstGeom prst="rect">
            <a:avLst/>
          </a:prstGeom>
          <a:noFill/>
        </p:spPr>
        <p:txBody>
          <a:bodyPr wrap="square" rtlCol="0">
            <a:spAutoFit/>
          </a:bodyPr>
          <a:lstStyle/>
          <a:p>
            <a:r>
              <a:rPr lang="en-US" dirty="0" smtClean="0">
                <a:solidFill>
                  <a:schemeClr val="bg1"/>
                </a:solidFill>
                <a:latin typeface="Helvetica"/>
                <a:cs typeface="Helvetica"/>
              </a:rPr>
              <a:t>Dr. Patricia Sánchez</a:t>
            </a:r>
          </a:p>
          <a:p>
            <a:r>
              <a:rPr lang="en-US" sz="1200" dirty="0" smtClean="0">
                <a:solidFill>
                  <a:schemeClr val="bg1"/>
                </a:solidFill>
                <a:latin typeface="Helvetica"/>
                <a:cs typeface="Helvetica"/>
              </a:rPr>
              <a:t>Associate Professor;</a:t>
            </a:r>
          </a:p>
          <a:p>
            <a:r>
              <a:rPr lang="en-US" sz="1200" smtClean="0">
                <a:solidFill>
                  <a:schemeClr val="bg1"/>
                </a:solidFill>
                <a:latin typeface="Helvetica"/>
                <a:cs typeface="Helvetica"/>
              </a:rPr>
              <a:t>Bicultural-Bilingual Studies</a:t>
            </a:r>
            <a:endParaRPr lang="en-US" sz="1200" dirty="0">
              <a:solidFill>
                <a:schemeClr val="bg1"/>
              </a:solidFill>
              <a:latin typeface="Helvetica"/>
              <a:cs typeface="Helvetica"/>
            </a:endParaRPr>
          </a:p>
        </p:txBody>
      </p:sp>
      <p:sp>
        <p:nvSpPr>
          <p:cNvPr id="9" name="TextBox 8"/>
          <p:cNvSpPr txBox="1"/>
          <p:nvPr/>
        </p:nvSpPr>
        <p:spPr>
          <a:xfrm>
            <a:off x="3894666" y="889347"/>
            <a:ext cx="5105423" cy="2908489"/>
          </a:xfrm>
          <a:prstGeom prst="rect">
            <a:avLst/>
          </a:prstGeom>
          <a:noFill/>
        </p:spPr>
        <p:txBody>
          <a:bodyPr wrap="square" rtlCol="0">
            <a:spAutoFit/>
          </a:bodyPr>
          <a:lstStyle/>
          <a:p>
            <a:pPr>
              <a:lnSpc>
                <a:spcPct val="130000"/>
              </a:lnSpc>
            </a:pPr>
            <a:r>
              <a:rPr lang="en-US" b="1" dirty="0" smtClean="0">
                <a:solidFill>
                  <a:srgbClr val="041236"/>
                </a:solidFill>
                <a:latin typeface="Helvetica"/>
                <a:cs typeface="Helvetica"/>
              </a:rPr>
              <a:t>Dr. Patricia Sánchez </a:t>
            </a:r>
            <a:r>
              <a:rPr lang="en-US" dirty="0" smtClean="0">
                <a:solidFill>
                  <a:srgbClr val="041236"/>
                </a:solidFill>
                <a:latin typeface="Helvetica"/>
                <a:cs typeface="Helvetica"/>
              </a:rPr>
              <a:t>is currently researching: </a:t>
            </a:r>
          </a:p>
          <a:p>
            <a:pPr marL="285750" indent="-285750">
              <a:lnSpc>
                <a:spcPct val="120000"/>
              </a:lnSpc>
              <a:spcBef>
                <a:spcPts val="1200"/>
              </a:spcBef>
              <a:buFont typeface="Arial"/>
              <a:buChar char="•"/>
            </a:pPr>
            <a:r>
              <a:rPr lang="en-US" dirty="0" smtClean="0">
                <a:solidFill>
                  <a:srgbClr val="041236"/>
                </a:solidFill>
                <a:latin typeface="Helvetica"/>
                <a:cs typeface="Helvetica"/>
              </a:rPr>
              <a:t>The migratory experiences of Mexican youth in the US, Canada, as well as their return to Mexico as NAFTA approaches its 20-year anniversary</a:t>
            </a:r>
          </a:p>
          <a:p>
            <a:pPr marL="285750" indent="-285750">
              <a:lnSpc>
                <a:spcPct val="120000"/>
              </a:lnSpc>
              <a:spcBef>
                <a:spcPts val="2400"/>
              </a:spcBef>
              <a:buFont typeface="Arial"/>
              <a:buChar char="•"/>
            </a:pPr>
            <a:r>
              <a:rPr lang="en-US" dirty="0">
                <a:solidFill>
                  <a:srgbClr val="041236"/>
                </a:solidFill>
                <a:latin typeface="Helvetica"/>
                <a:cs typeface="Helvetica"/>
              </a:rPr>
              <a:t>B</a:t>
            </a:r>
            <a:r>
              <a:rPr lang="en-US" dirty="0" smtClean="0">
                <a:solidFill>
                  <a:srgbClr val="041236"/>
                </a:solidFill>
                <a:latin typeface="Helvetica"/>
                <a:cs typeface="Helvetica"/>
              </a:rPr>
              <a:t>ilingual teachers’ access to and use of technology in </a:t>
            </a:r>
            <a:r>
              <a:rPr lang="en-US" dirty="0">
                <a:solidFill>
                  <a:srgbClr val="041236"/>
                </a:solidFill>
                <a:latin typeface="Helvetica"/>
                <a:cs typeface="Helvetica"/>
              </a:rPr>
              <a:t>their public school classrooms</a:t>
            </a:r>
          </a:p>
        </p:txBody>
      </p:sp>
      <p:sp>
        <p:nvSpPr>
          <p:cNvPr id="10" name="TextBox 9"/>
          <p:cNvSpPr txBox="1"/>
          <p:nvPr/>
        </p:nvSpPr>
        <p:spPr>
          <a:xfrm>
            <a:off x="3894667" y="3728476"/>
            <a:ext cx="4934060" cy="3139321"/>
          </a:xfrm>
          <a:prstGeom prst="rect">
            <a:avLst/>
          </a:prstGeom>
          <a:noFill/>
        </p:spPr>
        <p:txBody>
          <a:bodyPr wrap="square" rtlCol="0">
            <a:spAutoFit/>
          </a:bodyPr>
          <a:lstStyle/>
          <a:p>
            <a:pPr>
              <a:lnSpc>
                <a:spcPct val="150000"/>
              </a:lnSpc>
            </a:pPr>
            <a:r>
              <a:rPr lang="en-US" sz="2400" dirty="0" smtClean="0">
                <a:solidFill>
                  <a:srgbClr val="041236"/>
                </a:solidFill>
                <a:latin typeface="Helvetica"/>
                <a:cs typeface="Helvetica"/>
              </a:rPr>
              <a:t>Research Focus: </a:t>
            </a:r>
          </a:p>
          <a:p>
            <a:pPr marL="285750" indent="-285750">
              <a:lnSpc>
                <a:spcPct val="150000"/>
              </a:lnSpc>
              <a:buFont typeface="Arial"/>
              <a:buChar char="•"/>
            </a:pPr>
            <a:r>
              <a:rPr lang="en-US" dirty="0" smtClean="0"/>
              <a:t>Immigrant education (students’ and families’ adaptation to the US)</a:t>
            </a:r>
          </a:p>
          <a:p>
            <a:pPr marL="285750" indent="-285750">
              <a:lnSpc>
                <a:spcPct val="150000"/>
              </a:lnSpc>
              <a:buFont typeface="Arial"/>
              <a:buChar char="•"/>
            </a:pPr>
            <a:r>
              <a:rPr lang="en-US" dirty="0" smtClean="0"/>
              <a:t>The processes of globalization and transnationalism on Latina/o immigrants</a:t>
            </a:r>
          </a:p>
          <a:p>
            <a:pPr marL="285750" indent="-285750">
              <a:lnSpc>
                <a:spcPct val="150000"/>
              </a:lnSpc>
              <a:buFont typeface="Arial"/>
              <a:buChar char="•"/>
            </a:pPr>
            <a:r>
              <a:rPr lang="en-US" dirty="0" smtClean="0"/>
              <a:t>Models of successful bilingual teacher preparation</a:t>
            </a: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65695" y="1395035"/>
            <a:ext cx="3065869" cy="3122644"/>
          </a:xfrm>
          <a:prstGeom prst="rect">
            <a:avLst/>
          </a:prstGeom>
        </p:spPr>
      </p:pic>
    </p:spTree>
    <p:extLst>
      <p:ext uri="{BB962C8B-B14F-4D97-AF65-F5344CB8AC3E}">
        <p14:creationId xmlns:p14="http://schemas.microsoft.com/office/powerpoint/2010/main" val="836070334"/>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rgbClr val="989FAB"/>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5249333" y="0"/>
            <a:ext cx="3894667" cy="232531"/>
          </a:xfrm>
          <a:prstGeom prst="rect">
            <a:avLst/>
          </a:prstGeom>
          <a:solidFill>
            <a:srgbClr val="0412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0" y="6742545"/>
            <a:ext cx="3894667" cy="115455"/>
          </a:xfrm>
          <a:prstGeom prst="rect">
            <a:avLst/>
          </a:prstGeom>
          <a:solidFill>
            <a:srgbClr val="E743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201016" y="420273"/>
            <a:ext cx="4975089" cy="553998"/>
          </a:xfrm>
          <a:prstGeom prst="rect">
            <a:avLst/>
          </a:prstGeom>
          <a:noFill/>
        </p:spPr>
        <p:txBody>
          <a:bodyPr wrap="square" rtlCol="0">
            <a:spAutoFit/>
          </a:bodyPr>
          <a:lstStyle/>
          <a:p>
            <a:r>
              <a:rPr lang="en-US" sz="3000" b="1" dirty="0" smtClean="0">
                <a:solidFill>
                  <a:srgbClr val="FFFFFF"/>
                </a:solidFill>
                <a:latin typeface="Helvetica"/>
                <a:cs typeface="Helvetica"/>
              </a:rPr>
              <a:t>FACULTY SUCCESS</a:t>
            </a:r>
            <a:endParaRPr lang="en-US" sz="3000" b="1" dirty="0">
              <a:latin typeface="Helvetica"/>
              <a:cs typeface="Helvetica"/>
            </a:endParaRPr>
          </a:p>
        </p:txBody>
      </p:sp>
      <p:sp>
        <p:nvSpPr>
          <p:cNvPr id="8" name="TextBox 7"/>
          <p:cNvSpPr txBox="1"/>
          <p:nvPr/>
        </p:nvSpPr>
        <p:spPr>
          <a:xfrm>
            <a:off x="331164" y="5161074"/>
            <a:ext cx="3200400" cy="738664"/>
          </a:xfrm>
          <a:prstGeom prst="rect">
            <a:avLst/>
          </a:prstGeom>
          <a:noFill/>
        </p:spPr>
        <p:txBody>
          <a:bodyPr wrap="square" rtlCol="0">
            <a:spAutoFit/>
          </a:bodyPr>
          <a:lstStyle/>
          <a:p>
            <a:r>
              <a:rPr lang="en-US" dirty="0" smtClean="0">
                <a:solidFill>
                  <a:schemeClr val="bg1"/>
                </a:solidFill>
                <a:latin typeface="Helvetica"/>
                <a:cs typeface="Helvetica"/>
              </a:rPr>
              <a:t>Dr. Jeremy Sullivan</a:t>
            </a:r>
          </a:p>
          <a:p>
            <a:r>
              <a:rPr lang="en-US" sz="1200" dirty="0" smtClean="0">
                <a:solidFill>
                  <a:schemeClr val="bg1"/>
                </a:solidFill>
                <a:latin typeface="Helvetica"/>
                <a:cs typeface="Helvetica"/>
              </a:rPr>
              <a:t>Associate Professor;</a:t>
            </a:r>
          </a:p>
          <a:p>
            <a:r>
              <a:rPr lang="en-US" sz="1200" dirty="0" smtClean="0">
                <a:solidFill>
                  <a:schemeClr val="bg1"/>
                </a:solidFill>
                <a:latin typeface="Helvetica"/>
                <a:cs typeface="Helvetica"/>
              </a:rPr>
              <a:t>Department of Educational Psychology</a:t>
            </a:r>
            <a:endParaRPr lang="en-US" sz="1200" dirty="0">
              <a:solidFill>
                <a:schemeClr val="bg1"/>
              </a:solidFill>
              <a:latin typeface="Helvetica"/>
              <a:cs typeface="Helvetica"/>
            </a:endParaRPr>
          </a:p>
        </p:txBody>
      </p:sp>
      <p:sp>
        <p:nvSpPr>
          <p:cNvPr id="9" name="TextBox 8"/>
          <p:cNvSpPr txBox="1"/>
          <p:nvPr/>
        </p:nvSpPr>
        <p:spPr>
          <a:xfrm>
            <a:off x="3894666" y="889347"/>
            <a:ext cx="5105423" cy="2908489"/>
          </a:xfrm>
          <a:prstGeom prst="rect">
            <a:avLst/>
          </a:prstGeom>
          <a:noFill/>
        </p:spPr>
        <p:txBody>
          <a:bodyPr wrap="square" rtlCol="0">
            <a:spAutoFit/>
          </a:bodyPr>
          <a:lstStyle/>
          <a:p>
            <a:pPr>
              <a:lnSpc>
                <a:spcPct val="130000"/>
              </a:lnSpc>
            </a:pPr>
            <a:r>
              <a:rPr lang="en-US" b="1" dirty="0" smtClean="0">
                <a:solidFill>
                  <a:srgbClr val="041236"/>
                </a:solidFill>
                <a:latin typeface="Helvetica"/>
                <a:cs typeface="Helvetica"/>
              </a:rPr>
              <a:t>Dr. Jeremy Sullivan </a:t>
            </a:r>
            <a:r>
              <a:rPr lang="en-US" dirty="0" smtClean="0">
                <a:solidFill>
                  <a:srgbClr val="041236"/>
                </a:solidFill>
                <a:latin typeface="Helvetica"/>
                <a:cs typeface="Helvetica"/>
              </a:rPr>
              <a:t>is currently researching: </a:t>
            </a:r>
          </a:p>
          <a:p>
            <a:pPr marL="285750" indent="-285750">
              <a:lnSpc>
                <a:spcPct val="120000"/>
              </a:lnSpc>
              <a:spcBef>
                <a:spcPts val="1200"/>
              </a:spcBef>
              <a:buFont typeface="Arial"/>
              <a:buChar char="•"/>
            </a:pPr>
            <a:r>
              <a:rPr lang="en-US" dirty="0" smtClean="0">
                <a:solidFill>
                  <a:srgbClr val="041236"/>
                </a:solidFill>
                <a:latin typeface="Helvetica"/>
                <a:cs typeface="Helvetica"/>
              </a:rPr>
              <a:t>Academic and psychosocial impact of exposure to neurotoxins among children and adolescents</a:t>
            </a:r>
          </a:p>
          <a:p>
            <a:pPr marL="285750" indent="-285750">
              <a:lnSpc>
                <a:spcPct val="120000"/>
              </a:lnSpc>
              <a:spcBef>
                <a:spcPts val="2400"/>
              </a:spcBef>
              <a:buFont typeface="Arial"/>
              <a:buChar char="•"/>
            </a:pPr>
            <a:r>
              <a:rPr lang="en-US" dirty="0" smtClean="0">
                <a:solidFill>
                  <a:srgbClr val="041236"/>
                </a:solidFill>
                <a:latin typeface="Helvetica"/>
                <a:cs typeface="Helvetica"/>
              </a:rPr>
              <a:t>Best practices in the supervision of practicum students and interns in the field of School Psychology</a:t>
            </a:r>
            <a:endParaRPr lang="en-US" dirty="0">
              <a:solidFill>
                <a:srgbClr val="041236"/>
              </a:solidFill>
              <a:latin typeface="Helvetica"/>
              <a:cs typeface="Helvetica"/>
            </a:endParaRPr>
          </a:p>
        </p:txBody>
      </p:sp>
      <p:sp>
        <p:nvSpPr>
          <p:cNvPr id="10" name="TextBox 9"/>
          <p:cNvSpPr txBox="1"/>
          <p:nvPr/>
        </p:nvSpPr>
        <p:spPr>
          <a:xfrm>
            <a:off x="3892215" y="4006912"/>
            <a:ext cx="4934060" cy="2308324"/>
          </a:xfrm>
          <a:prstGeom prst="rect">
            <a:avLst/>
          </a:prstGeom>
          <a:noFill/>
        </p:spPr>
        <p:txBody>
          <a:bodyPr wrap="square" rtlCol="0">
            <a:spAutoFit/>
          </a:bodyPr>
          <a:lstStyle/>
          <a:p>
            <a:pPr>
              <a:lnSpc>
                <a:spcPct val="150000"/>
              </a:lnSpc>
            </a:pPr>
            <a:r>
              <a:rPr lang="en-US" sz="2400" dirty="0" smtClean="0">
                <a:solidFill>
                  <a:srgbClr val="041236"/>
                </a:solidFill>
                <a:latin typeface="Helvetica"/>
                <a:cs typeface="Helvetica"/>
              </a:rPr>
              <a:t>Research Focus: </a:t>
            </a:r>
          </a:p>
          <a:p>
            <a:pPr marL="285750" indent="-285750">
              <a:lnSpc>
                <a:spcPct val="150000"/>
              </a:lnSpc>
              <a:buFont typeface="Arial"/>
              <a:buChar char="•"/>
            </a:pPr>
            <a:r>
              <a:rPr lang="en-US" dirty="0" smtClean="0"/>
              <a:t>Psychological assessment and psychometrics</a:t>
            </a:r>
          </a:p>
          <a:p>
            <a:pPr marL="285750" indent="-285750">
              <a:lnSpc>
                <a:spcPct val="150000"/>
              </a:lnSpc>
              <a:buFont typeface="Arial"/>
              <a:buChar char="•"/>
            </a:pPr>
            <a:r>
              <a:rPr lang="en-US" dirty="0" smtClean="0"/>
              <a:t>Training, supervision, and professional issues in School Psychology</a:t>
            </a:r>
            <a:endParaRPr lang="en-US" dirty="0"/>
          </a:p>
          <a:p>
            <a:pPr marL="285750" indent="-285750">
              <a:lnSpc>
                <a:spcPct val="150000"/>
              </a:lnSpc>
              <a:buFont typeface="Arial"/>
              <a:buChar char="•"/>
            </a:pPr>
            <a:r>
              <a:rPr lang="en-US" dirty="0" smtClean="0"/>
              <a:t>Ethical decision-making</a:t>
            </a:r>
            <a:endParaRPr lang="en-US" dirty="0">
              <a:solidFill>
                <a:srgbClr val="041236"/>
              </a:solidFill>
              <a:latin typeface="Helvetica"/>
              <a:cs typeface="Helvetica"/>
            </a:endParaRPr>
          </a:p>
        </p:txBody>
      </p:sp>
      <p:pic>
        <p:nvPicPr>
          <p:cNvPr id="1026" name="Picture 2" descr="Jeremy2"/>
          <p:cNvPicPr preferRelativeResize="0">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53452" y="1100889"/>
            <a:ext cx="2901616" cy="3928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60703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35</TotalTime>
  <Words>1746</Words>
  <Application>Microsoft Macintosh PowerPoint</Application>
  <PresentationFormat>On-screen Show (4:3)</PresentationFormat>
  <Paragraphs>195</Paragraphs>
  <Slides>14</Slides>
  <Notes>14</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VP-ACADEMIC AFFAIRS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Tim Luukkonen</dc:creator>
  <cp:lastModifiedBy>Byron Spencer</cp:lastModifiedBy>
  <cp:revision>9</cp:revision>
  <dcterms:created xsi:type="dcterms:W3CDTF">2014-04-30T14:33:06Z</dcterms:created>
  <dcterms:modified xsi:type="dcterms:W3CDTF">2014-05-16T14:57:22Z</dcterms:modified>
</cp:coreProperties>
</file>