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sldIdLst>
    <p:sldId id="259" r:id="rId2"/>
    <p:sldId id="275" r:id="rId3"/>
    <p:sldId id="256" r:id="rId4"/>
    <p:sldId id="282" r:id="rId5"/>
    <p:sldId id="283" r:id="rId6"/>
    <p:sldId id="280" r:id="rId7"/>
    <p:sldId id="281" r:id="rId8"/>
    <p:sldId id="276" r:id="rId9"/>
    <p:sldId id="277" r:id="rId10"/>
    <p:sldId id="279" r:id="rId11"/>
    <p:sldId id="278" r:id="rId12"/>
  </p:sldIdLst>
  <p:sldSz cx="9144000" cy="6858000" type="screen4x3"/>
  <p:notesSz cx="7004050" cy="929005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15620"/>
    <p:restoredTop sz="94660"/>
  </p:normalViewPr>
  <p:slideViewPr>
    <p:cSldViewPr>
      <p:cViewPr varScale="1">
        <p:scale>
          <a:sx n="79" d="100"/>
          <a:sy n="79" d="100"/>
        </p:scale>
        <p:origin x="778" y="6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5403" cy="464661"/>
          </a:xfrm>
          <a:prstGeom prst="rect">
            <a:avLst/>
          </a:prstGeom>
        </p:spPr>
        <p:txBody>
          <a:bodyPr vert="horz" lIns="90626" tIns="45313" rIns="90626" bIns="45313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67077" y="0"/>
            <a:ext cx="3035403" cy="464661"/>
          </a:xfrm>
          <a:prstGeom prst="rect">
            <a:avLst/>
          </a:prstGeom>
        </p:spPr>
        <p:txBody>
          <a:bodyPr vert="horz" lIns="90626" tIns="45313" rIns="90626" bIns="45313" rtlCol="0"/>
          <a:lstStyle>
            <a:lvl1pPr algn="r">
              <a:defRPr sz="1200"/>
            </a:lvl1pPr>
          </a:lstStyle>
          <a:p>
            <a:fld id="{85F53556-AA1B-4B32-AFDE-249807C99AD5}" type="datetimeFigureOut">
              <a:rPr lang="en-US" smtClean="0"/>
              <a:pPr/>
              <a:t>9/18/2017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1100" y="696913"/>
            <a:ext cx="4641850" cy="34829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0626" tIns="45313" rIns="90626" bIns="45313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0719" y="4413483"/>
            <a:ext cx="5602612" cy="4180365"/>
          </a:xfrm>
          <a:prstGeom prst="rect">
            <a:avLst/>
          </a:prstGeom>
        </p:spPr>
        <p:txBody>
          <a:bodyPr vert="horz" lIns="90626" tIns="45313" rIns="90626" bIns="45313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3815"/>
            <a:ext cx="3035403" cy="464661"/>
          </a:xfrm>
          <a:prstGeom prst="rect">
            <a:avLst/>
          </a:prstGeom>
        </p:spPr>
        <p:txBody>
          <a:bodyPr vert="horz" lIns="90626" tIns="45313" rIns="90626" bIns="45313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67077" y="8823815"/>
            <a:ext cx="3035403" cy="464661"/>
          </a:xfrm>
          <a:prstGeom prst="rect">
            <a:avLst/>
          </a:prstGeom>
        </p:spPr>
        <p:txBody>
          <a:bodyPr vert="horz" lIns="90626" tIns="45313" rIns="90626" bIns="45313" rtlCol="0" anchor="b"/>
          <a:lstStyle>
            <a:lvl1pPr algn="r">
              <a:defRPr sz="1200"/>
            </a:lvl1pPr>
          </a:lstStyle>
          <a:p>
            <a:fld id="{18E16050-2F99-4247-8528-AB310E55A38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621799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8E16050-2F99-4247-8528-AB310E55A38A}" type="slidenum">
              <a:rPr lang="en-US" smtClean="0"/>
              <a:pPr/>
              <a:t>3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9/18/2017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9/18/2017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9/18/2017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9/18/2017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9/18/2017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9/18/2017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9/18/2017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9/18/2017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9/18/2017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9/18/2017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9/18/2017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9/18/2017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gif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8" descr="https://si0.twimg.com/profile_images/1793182119/utsa_research_logo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733800" y="5410200"/>
            <a:ext cx="11430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62000"/>
            <a:ext cx="8229600" cy="1143000"/>
          </a:xfrm>
          <a:noFill/>
          <a:ln>
            <a:solidFill>
              <a:schemeClr val="accent6">
                <a:lumMod val="40000"/>
                <a:lumOff val="60000"/>
              </a:schemeClr>
            </a:solidFill>
          </a:ln>
        </p:spPr>
        <p:txBody>
          <a:bodyPr>
            <a:normAutofit fontScale="90000"/>
          </a:bodyPr>
          <a:lstStyle/>
          <a:p>
            <a:r>
              <a:rPr lang="en-US" b="1" dirty="0">
                <a:solidFill>
                  <a:srgbClr val="FF0000"/>
                </a:solidFill>
              </a:rPr>
              <a:t>COEHD Town Hall</a:t>
            </a:r>
            <a:br>
              <a:rPr lang="en-US" b="1" dirty="0">
                <a:solidFill>
                  <a:srgbClr val="FF0000"/>
                </a:solidFill>
              </a:rPr>
            </a:br>
            <a:r>
              <a:rPr lang="en-US" b="1" dirty="0">
                <a:solidFill>
                  <a:srgbClr val="FF0000"/>
                </a:solidFill>
              </a:rPr>
              <a:t>9/20/2017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1828800"/>
            <a:ext cx="8229600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u="sng" dirty="0"/>
              <a:t>Sponsored Projects Administration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US" sz="3600" dirty="0"/>
              <a:t>Basic Process Flow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US" sz="3600" dirty="0"/>
              <a:t>F&amp;A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US" sz="3600" dirty="0"/>
              <a:t>Operational and Financial Visibility</a:t>
            </a:r>
          </a:p>
          <a:p>
            <a:endParaRPr lang="en-US" sz="3600" dirty="0"/>
          </a:p>
        </p:txBody>
      </p:sp>
      <p:sp>
        <p:nvSpPr>
          <p:cNvPr id="5" name="TextBox 4"/>
          <p:cNvSpPr txBox="1"/>
          <p:nvPr/>
        </p:nvSpPr>
        <p:spPr>
          <a:xfrm>
            <a:off x="1524000" y="4343400"/>
            <a:ext cx="624840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/>
            <a:r>
              <a:rPr lang="en-US" sz="36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Can (John) Saygin</a:t>
            </a:r>
          </a:p>
          <a:p>
            <a:pPr marL="285750" indent="-285750"/>
            <a:r>
              <a:rPr lang="en-US" sz="2400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AVP-Research, Sponsored Project Administration</a:t>
            </a:r>
          </a:p>
          <a:p>
            <a:endParaRPr lang="en-US" sz="2400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14E7A9-CBEA-47A2-94FB-8676909D29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1812" y="133603"/>
            <a:ext cx="7886700" cy="741773"/>
          </a:xfrm>
        </p:spPr>
        <p:txBody>
          <a:bodyPr>
            <a:normAutofit/>
          </a:bodyPr>
          <a:lstStyle/>
          <a:p>
            <a:r>
              <a:rPr lang="en-US" sz="2400" b="1" u="sng" dirty="0"/>
              <a:t>Burn Rate Dashboard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343E1B4-ECF7-48E6-8DEE-F3B94A36247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43313" y="987375"/>
            <a:ext cx="3141071" cy="254717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00000000-0008-0000-0000-00000600000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58013" y="923036"/>
            <a:ext cx="1876855" cy="18326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66871E3C-0879-4DE2-BDBA-0EE8A89B26C5}"/>
              </a:ext>
            </a:extLst>
          </p:cNvPr>
          <p:cNvSpPr/>
          <p:nvPr/>
        </p:nvSpPr>
        <p:spPr>
          <a:xfrm>
            <a:off x="3207434" y="1882550"/>
            <a:ext cx="188173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>
                <a:highlight>
                  <a:srgbClr val="00FFFF"/>
                </a:highlight>
              </a:rPr>
              <a:t>Institutional View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0F088D0-FAAD-49BA-96F1-419E8C9F412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6658" y="2607373"/>
            <a:ext cx="4495040" cy="196281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7F42EDAB-544E-4686-94D9-F7F19D3BBE0A}"/>
              </a:ext>
            </a:extLst>
          </p:cNvPr>
          <p:cNvSpPr/>
          <p:nvPr/>
        </p:nvSpPr>
        <p:spPr>
          <a:xfrm>
            <a:off x="1750219" y="3375775"/>
            <a:ext cx="254317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>
                <a:highlight>
                  <a:srgbClr val="00FFFF"/>
                </a:highlight>
              </a:rPr>
              <a:t>Trends and Directions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5A6988C-EAF9-4214-B357-56A450A4203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015953" y="4157663"/>
            <a:ext cx="5881588" cy="173461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E11E1E70-6EA7-4E84-8D41-67952D6B0757}"/>
              </a:ext>
            </a:extLst>
          </p:cNvPr>
          <p:cNvSpPr/>
          <p:nvPr/>
        </p:nvSpPr>
        <p:spPr>
          <a:xfrm>
            <a:off x="3267247" y="5430239"/>
            <a:ext cx="209583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>
                <a:highlight>
                  <a:srgbClr val="00FFFF"/>
                </a:highlight>
              </a:rPr>
              <a:t>Deep Dive into Data</a:t>
            </a:r>
          </a:p>
        </p:txBody>
      </p:sp>
    </p:spTree>
    <p:extLst>
      <p:ext uri="{BB962C8B-B14F-4D97-AF65-F5344CB8AC3E}">
        <p14:creationId xmlns:p14="http://schemas.microsoft.com/office/powerpoint/2010/main" val="57849169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14E7A9-CBEA-47A2-94FB-8676909D29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200" y="213582"/>
            <a:ext cx="7886700" cy="470756"/>
          </a:xfrm>
        </p:spPr>
        <p:txBody>
          <a:bodyPr>
            <a:normAutofit/>
          </a:bodyPr>
          <a:lstStyle/>
          <a:p>
            <a:r>
              <a:rPr lang="en-US" sz="2400" b="1" u="sng" dirty="0"/>
              <a:t>Expenditures Dashboard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04B87E9-057F-45AB-88E0-BDFB325BAE2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52161" y="999509"/>
            <a:ext cx="3982640" cy="231675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7F32692B-8D8D-450E-8CFA-8C4DD360157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4720" y="2704941"/>
            <a:ext cx="6550819" cy="157876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F4C7882A-3FA4-4818-9211-4DBFDDC497F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09161" y="2890627"/>
            <a:ext cx="5125640" cy="212949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CC62C088-D257-4A78-B574-EC0510174B2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361205" y="4003488"/>
            <a:ext cx="6243638" cy="197791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A01D08CA-41A1-4977-B4E3-55C3D38E1789}"/>
              </a:ext>
            </a:extLst>
          </p:cNvPr>
          <p:cNvSpPr/>
          <p:nvPr/>
        </p:nvSpPr>
        <p:spPr>
          <a:xfrm>
            <a:off x="2940048" y="1291978"/>
            <a:ext cx="188173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>
                <a:highlight>
                  <a:srgbClr val="00FF00"/>
                </a:highlight>
              </a:rPr>
              <a:t>Institutional View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830EA141-0B2A-48B9-BC48-94A609C2A188}"/>
              </a:ext>
            </a:extLst>
          </p:cNvPr>
          <p:cNvSpPr/>
          <p:nvPr/>
        </p:nvSpPr>
        <p:spPr>
          <a:xfrm>
            <a:off x="3159856" y="3210797"/>
            <a:ext cx="254317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>
                <a:highlight>
                  <a:srgbClr val="00FF00"/>
                </a:highlight>
              </a:rPr>
              <a:t>Trends and Directions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9B3EF9FC-8F55-4A67-969A-74258C0F619A}"/>
              </a:ext>
            </a:extLst>
          </p:cNvPr>
          <p:cNvSpPr/>
          <p:nvPr/>
        </p:nvSpPr>
        <p:spPr>
          <a:xfrm>
            <a:off x="4581697" y="4730151"/>
            <a:ext cx="209583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>
                <a:highlight>
                  <a:srgbClr val="00FF00"/>
                </a:highlight>
              </a:rPr>
              <a:t>Deep Dive into Data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32922416-855C-48E8-B2FA-8898659B3B5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034420" y="1693940"/>
            <a:ext cx="3221831" cy="85141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408437996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TextBox 52"/>
          <p:cNvSpPr txBox="1">
            <a:spLocks noChangeArrowheads="1"/>
          </p:cNvSpPr>
          <p:nvPr/>
        </p:nvSpPr>
        <p:spPr bwMode="auto">
          <a:xfrm>
            <a:off x="4166415" y="1524000"/>
            <a:ext cx="1319985" cy="600164"/>
          </a:xfrm>
          <a:prstGeom prst="rect">
            <a:avLst/>
          </a:prstGeom>
          <a:solidFill>
            <a:srgbClr val="FFFF00"/>
          </a:solidFill>
          <a:ln>
            <a:noFill/>
          </a:ln>
          <a:extLst/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en-US" sz="1100" b="1" dirty="0">
                <a:latin typeface="Calibri" pitchFamily="34" charset="0"/>
              </a:rPr>
              <a:t>Contracts &amp;Industry Agreements (CIA)</a:t>
            </a:r>
            <a:endParaRPr lang="en-US" sz="1400" b="1" dirty="0">
              <a:solidFill>
                <a:srgbClr val="FF0000"/>
              </a:solidFill>
              <a:latin typeface="Calibri" pitchFamily="34" charset="0"/>
            </a:endParaRPr>
          </a:p>
        </p:txBody>
      </p:sp>
      <p:sp>
        <p:nvSpPr>
          <p:cNvPr id="84" name="TextBox 83"/>
          <p:cNvSpPr txBox="1"/>
          <p:nvPr/>
        </p:nvSpPr>
        <p:spPr>
          <a:xfrm>
            <a:off x="304800" y="77787"/>
            <a:ext cx="8534400" cy="46196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400" b="1" dirty="0">
                <a:solidFill>
                  <a:schemeClr val="accent6">
                    <a:lumMod val="75000"/>
                  </a:schemeClr>
                </a:solidFill>
                <a:latin typeface="+mn-lt"/>
                <a:cs typeface="+mn-cs"/>
              </a:rPr>
              <a:t>Office of Sponsored Project Administration</a:t>
            </a:r>
          </a:p>
        </p:txBody>
      </p:sp>
      <p:sp>
        <p:nvSpPr>
          <p:cNvPr id="87" name="TextBox 52"/>
          <p:cNvSpPr txBox="1">
            <a:spLocks noChangeArrowheads="1"/>
          </p:cNvSpPr>
          <p:nvPr/>
        </p:nvSpPr>
        <p:spPr bwMode="auto">
          <a:xfrm>
            <a:off x="5562600" y="1515576"/>
            <a:ext cx="1539239" cy="430887"/>
          </a:xfrm>
          <a:prstGeom prst="rect">
            <a:avLst/>
          </a:prstGeom>
          <a:solidFill>
            <a:srgbClr val="FFFF00"/>
          </a:solidFill>
          <a:ln>
            <a:noFill/>
          </a:ln>
          <a:extLst/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en-US" sz="1100" b="1" dirty="0">
                <a:latin typeface="Calibri" pitchFamily="34" charset="0"/>
              </a:rPr>
              <a:t>Grants &amp; Contracts Financial Services</a:t>
            </a:r>
            <a:endParaRPr lang="en-US" sz="1400" b="1" dirty="0">
              <a:solidFill>
                <a:srgbClr val="FF0000"/>
              </a:solidFill>
              <a:latin typeface="Calibri" pitchFamily="34" charset="0"/>
            </a:endParaRPr>
          </a:p>
        </p:txBody>
      </p:sp>
      <p:sp>
        <p:nvSpPr>
          <p:cNvPr id="89" name="Freeform 26"/>
          <p:cNvSpPr/>
          <p:nvPr/>
        </p:nvSpPr>
        <p:spPr>
          <a:xfrm>
            <a:off x="5628750" y="4712208"/>
            <a:ext cx="1371600" cy="393192"/>
          </a:xfrm>
          <a:custGeom>
            <a:avLst/>
            <a:gdLst>
              <a:gd name="connsiteX0" fmla="*/ 0 w 1327510"/>
              <a:gd name="connsiteY0" fmla="*/ 0 h 561680"/>
              <a:gd name="connsiteX1" fmla="*/ 1327510 w 1327510"/>
              <a:gd name="connsiteY1" fmla="*/ 0 h 561680"/>
              <a:gd name="connsiteX2" fmla="*/ 1327510 w 1327510"/>
              <a:gd name="connsiteY2" fmla="*/ 561680 h 561680"/>
              <a:gd name="connsiteX3" fmla="*/ 0 w 1327510"/>
              <a:gd name="connsiteY3" fmla="*/ 561680 h 561680"/>
              <a:gd name="connsiteX4" fmla="*/ 0 w 1327510"/>
              <a:gd name="connsiteY4" fmla="*/ 0 h 5616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27510" h="561680">
                <a:moveTo>
                  <a:pt x="0" y="0"/>
                </a:moveTo>
                <a:lnTo>
                  <a:pt x="1327510" y="0"/>
                </a:lnTo>
                <a:lnTo>
                  <a:pt x="1327510" y="561680"/>
                </a:lnTo>
                <a:lnTo>
                  <a:pt x="0" y="561680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2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lIns="7620" tIns="7620" rIns="7620" bIns="7620" spcCol="1270" anchor="ctr"/>
          <a:lstStyle/>
          <a:p>
            <a:pPr algn="ctr" defTabSz="533400" fontAlgn="auto">
              <a:defRPr/>
            </a:pPr>
            <a:r>
              <a:rPr lang="en-US" sz="1100" dirty="0">
                <a:solidFill>
                  <a:schemeClr val="tx1"/>
                </a:solidFill>
              </a:rPr>
              <a:t>Sr. G&amp;C Specialist</a:t>
            </a:r>
          </a:p>
          <a:p>
            <a:pPr algn="ctr" defTabSz="533400" fontAlgn="auto">
              <a:defRPr/>
            </a:pPr>
            <a:r>
              <a:rPr lang="en-US" sz="1100" b="1" u="sng" dirty="0">
                <a:solidFill>
                  <a:schemeClr val="tx1"/>
                </a:solidFill>
              </a:rPr>
              <a:t>Cindy Goins</a:t>
            </a:r>
          </a:p>
        </p:txBody>
      </p:sp>
      <p:sp>
        <p:nvSpPr>
          <p:cNvPr id="91" name="Freeform 29"/>
          <p:cNvSpPr/>
          <p:nvPr/>
        </p:nvSpPr>
        <p:spPr>
          <a:xfrm>
            <a:off x="5632657" y="3386918"/>
            <a:ext cx="1371600" cy="393192"/>
          </a:xfrm>
          <a:custGeom>
            <a:avLst/>
            <a:gdLst>
              <a:gd name="connsiteX0" fmla="*/ 0 w 1467447"/>
              <a:gd name="connsiteY0" fmla="*/ 0 h 561680"/>
              <a:gd name="connsiteX1" fmla="*/ 1467447 w 1467447"/>
              <a:gd name="connsiteY1" fmla="*/ 0 h 561680"/>
              <a:gd name="connsiteX2" fmla="*/ 1467447 w 1467447"/>
              <a:gd name="connsiteY2" fmla="*/ 561680 h 561680"/>
              <a:gd name="connsiteX3" fmla="*/ 0 w 1467447"/>
              <a:gd name="connsiteY3" fmla="*/ 561680 h 561680"/>
              <a:gd name="connsiteX4" fmla="*/ 0 w 1467447"/>
              <a:gd name="connsiteY4" fmla="*/ 0 h 5616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67447" h="561680">
                <a:moveTo>
                  <a:pt x="0" y="0"/>
                </a:moveTo>
                <a:lnTo>
                  <a:pt x="1467447" y="0"/>
                </a:lnTo>
                <a:lnTo>
                  <a:pt x="1467447" y="561680"/>
                </a:lnTo>
                <a:lnTo>
                  <a:pt x="0" y="561680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2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lIns="7620" tIns="7620" rIns="7620" bIns="7620" spcCol="1270" anchor="ctr"/>
          <a:lstStyle/>
          <a:p>
            <a:pPr algn="ctr" defTabSz="533400" fontAlgn="auto">
              <a:defRPr/>
            </a:pPr>
            <a:endParaRPr lang="en-US" sz="1100" dirty="0">
              <a:solidFill>
                <a:schemeClr val="tx1"/>
              </a:solidFill>
            </a:endParaRPr>
          </a:p>
          <a:p>
            <a:pPr algn="ctr" defTabSz="533400" fontAlgn="auto">
              <a:defRPr/>
            </a:pPr>
            <a:r>
              <a:rPr lang="en-US" sz="1100" dirty="0">
                <a:solidFill>
                  <a:schemeClr val="tx1"/>
                </a:solidFill>
              </a:rPr>
              <a:t>Grant Accountant II</a:t>
            </a:r>
          </a:p>
          <a:p>
            <a:pPr algn="ctr" defTabSz="533400">
              <a:defRPr/>
            </a:pPr>
            <a:r>
              <a:rPr lang="en-US" sz="1100" b="1" u="sng" dirty="0">
                <a:solidFill>
                  <a:schemeClr val="tx1"/>
                </a:solidFill>
                <a:highlight>
                  <a:srgbClr val="FFFF00"/>
                </a:highlight>
              </a:rPr>
              <a:t>VACANT</a:t>
            </a:r>
          </a:p>
          <a:p>
            <a:pPr algn="ctr" defTabSz="533400" fontAlgn="auto">
              <a:defRPr/>
            </a:pPr>
            <a:endParaRPr lang="en-US" sz="1100" dirty="0">
              <a:solidFill>
                <a:schemeClr val="tx1"/>
              </a:solidFill>
            </a:endParaRPr>
          </a:p>
        </p:txBody>
      </p:sp>
      <p:sp>
        <p:nvSpPr>
          <p:cNvPr id="92" name="Freeform 30"/>
          <p:cNvSpPr/>
          <p:nvPr/>
        </p:nvSpPr>
        <p:spPr>
          <a:xfrm>
            <a:off x="5632554" y="2564671"/>
            <a:ext cx="1371600" cy="393192"/>
          </a:xfrm>
          <a:custGeom>
            <a:avLst/>
            <a:gdLst>
              <a:gd name="connsiteX0" fmla="*/ 0 w 1467447"/>
              <a:gd name="connsiteY0" fmla="*/ 0 h 561680"/>
              <a:gd name="connsiteX1" fmla="*/ 1467447 w 1467447"/>
              <a:gd name="connsiteY1" fmla="*/ 0 h 561680"/>
              <a:gd name="connsiteX2" fmla="*/ 1467447 w 1467447"/>
              <a:gd name="connsiteY2" fmla="*/ 561680 h 561680"/>
              <a:gd name="connsiteX3" fmla="*/ 0 w 1467447"/>
              <a:gd name="connsiteY3" fmla="*/ 561680 h 561680"/>
              <a:gd name="connsiteX4" fmla="*/ 0 w 1467447"/>
              <a:gd name="connsiteY4" fmla="*/ 0 h 5616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67447" h="561680">
                <a:moveTo>
                  <a:pt x="0" y="0"/>
                </a:moveTo>
                <a:lnTo>
                  <a:pt x="1467447" y="0"/>
                </a:lnTo>
                <a:lnTo>
                  <a:pt x="1467447" y="561680"/>
                </a:lnTo>
                <a:lnTo>
                  <a:pt x="0" y="561680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2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lIns="7620" tIns="7620" rIns="7620" bIns="7620" spcCol="1270" anchor="ctr"/>
          <a:lstStyle/>
          <a:p>
            <a:pPr algn="ctr" defTabSz="533400" fontAlgn="auto">
              <a:defRPr/>
            </a:pPr>
            <a:r>
              <a:rPr lang="en-US" sz="1100" b="1" dirty="0" err="1">
                <a:solidFill>
                  <a:srgbClr val="FF0000"/>
                </a:solidFill>
              </a:rPr>
              <a:t>Asst</a:t>
            </a:r>
            <a:r>
              <a:rPr lang="en-US" sz="1100" b="1" dirty="0">
                <a:solidFill>
                  <a:srgbClr val="FF0000"/>
                </a:solidFill>
              </a:rPr>
              <a:t> Director</a:t>
            </a:r>
            <a:endParaRPr lang="en-US" sz="1100" dirty="0">
              <a:solidFill>
                <a:schemeClr val="tx1"/>
              </a:solidFill>
            </a:endParaRPr>
          </a:p>
          <a:p>
            <a:pPr algn="ctr" defTabSz="533400" fontAlgn="auto">
              <a:defRPr/>
            </a:pPr>
            <a:r>
              <a:rPr lang="en-US" sz="1100" b="1" u="sng" dirty="0">
                <a:solidFill>
                  <a:schemeClr val="tx1"/>
                </a:solidFill>
              </a:rPr>
              <a:t>Angie Lopez </a:t>
            </a:r>
          </a:p>
        </p:txBody>
      </p:sp>
      <p:sp>
        <p:nvSpPr>
          <p:cNvPr id="93" name="Freeform 31"/>
          <p:cNvSpPr/>
          <p:nvPr/>
        </p:nvSpPr>
        <p:spPr>
          <a:xfrm>
            <a:off x="5632554" y="5091928"/>
            <a:ext cx="1371600" cy="393192"/>
          </a:xfrm>
          <a:custGeom>
            <a:avLst/>
            <a:gdLst>
              <a:gd name="connsiteX0" fmla="*/ 0 w 1467447"/>
              <a:gd name="connsiteY0" fmla="*/ 0 h 561680"/>
              <a:gd name="connsiteX1" fmla="*/ 1467447 w 1467447"/>
              <a:gd name="connsiteY1" fmla="*/ 0 h 561680"/>
              <a:gd name="connsiteX2" fmla="*/ 1467447 w 1467447"/>
              <a:gd name="connsiteY2" fmla="*/ 561680 h 561680"/>
              <a:gd name="connsiteX3" fmla="*/ 0 w 1467447"/>
              <a:gd name="connsiteY3" fmla="*/ 561680 h 561680"/>
              <a:gd name="connsiteX4" fmla="*/ 0 w 1467447"/>
              <a:gd name="connsiteY4" fmla="*/ 0 h 5616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67447" h="561680">
                <a:moveTo>
                  <a:pt x="0" y="0"/>
                </a:moveTo>
                <a:lnTo>
                  <a:pt x="1467447" y="0"/>
                </a:lnTo>
                <a:lnTo>
                  <a:pt x="1467447" y="561680"/>
                </a:lnTo>
                <a:lnTo>
                  <a:pt x="0" y="561680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2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lIns="7620" tIns="7620" rIns="7620" bIns="7620" spcCol="1270" anchor="ctr"/>
          <a:lstStyle/>
          <a:p>
            <a:pPr algn="ctr" defTabSz="533400" fontAlgn="auto">
              <a:spcAft>
                <a:spcPct val="35000"/>
              </a:spcAft>
              <a:defRPr/>
            </a:pPr>
            <a:endParaRPr lang="en-US" sz="1100" dirty="0">
              <a:solidFill>
                <a:schemeClr val="tx1"/>
              </a:solidFill>
            </a:endParaRPr>
          </a:p>
          <a:p>
            <a:pPr algn="ctr" defTabSz="533400" fontAlgn="auto">
              <a:defRPr/>
            </a:pPr>
            <a:r>
              <a:rPr lang="en-US" sz="1100" dirty="0">
                <a:solidFill>
                  <a:schemeClr val="tx1"/>
                </a:solidFill>
              </a:rPr>
              <a:t>Grant Accountant II</a:t>
            </a:r>
          </a:p>
          <a:p>
            <a:pPr algn="ctr" defTabSz="533400" fontAlgn="auto">
              <a:defRPr/>
            </a:pPr>
            <a:r>
              <a:rPr lang="en-US" sz="1100" b="1" u="sng" dirty="0">
                <a:solidFill>
                  <a:schemeClr val="tx1"/>
                </a:solidFill>
              </a:rPr>
              <a:t>Irma </a:t>
            </a:r>
            <a:r>
              <a:rPr lang="en-US" sz="1100" b="1" u="sng" dirty="0" err="1">
                <a:solidFill>
                  <a:schemeClr val="tx1"/>
                </a:solidFill>
              </a:rPr>
              <a:t>Arney</a:t>
            </a:r>
            <a:endParaRPr lang="en-US" sz="1100" b="1" u="sng" dirty="0">
              <a:solidFill>
                <a:schemeClr val="tx1"/>
              </a:solidFill>
            </a:endParaRPr>
          </a:p>
          <a:p>
            <a:pPr algn="ctr" defTabSz="533400" fontAlgn="auto">
              <a:spcAft>
                <a:spcPct val="35000"/>
              </a:spcAft>
              <a:defRPr/>
            </a:pPr>
            <a:endParaRPr lang="en-US" sz="1100" dirty="0">
              <a:solidFill>
                <a:schemeClr val="tx1"/>
              </a:solidFill>
            </a:endParaRPr>
          </a:p>
        </p:txBody>
      </p:sp>
      <p:sp>
        <p:nvSpPr>
          <p:cNvPr id="95" name="Freeform 33"/>
          <p:cNvSpPr/>
          <p:nvPr/>
        </p:nvSpPr>
        <p:spPr>
          <a:xfrm>
            <a:off x="5632554" y="5529229"/>
            <a:ext cx="1371600" cy="393192"/>
          </a:xfrm>
          <a:custGeom>
            <a:avLst/>
            <a:gdLst>
              <a:gd name="connsiteX0" fmla="*/ 0 w 1467447"/>
              <a:gd name="connsiteY0" fmla="*/ 0 h 561680"/>
              <a:gd name="connsiteX1" fmla="*/ 1467447 w 1467447"/>
              <a:gd name="connsiteY1" fmla="*/ 0 h 561680"/>
              <a:gd name="connsiteX2" fmla="*/ 1467447 w 1467447"/>
              <a:gd name="connsiteY2" fmla="*/ 561680 h 561680"/>
              <a:gd name="connsiteX3" fmla="*/ 0 w 1467447"/>
              <a:gd name="connsiteY3" fmla="*/ 561680 h 561680"/>
              <a:gd name="connsiteX4" fmla="*/ 0 w 1467447"/>
              <a:gd name="connsiteY4" fmla="*/ 0 h 5616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67447" h="561680">
                <a:moveTo>
                  <a:pt x="0" y="0"/>
                </a:moveTo>
                <a:lnTo>
                  <a:pt x="1467447" y="0"/>
                </a:lnTo>
                <a:lnTo>
                  <a:pt x="1467447" y="561680"/>
                </a:lnTo>
                <a:lnTo>
                  <a:pt x="0" y="561680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2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lIns="7620" tIns="7620" rIns="7620" bIns="7620" spcCol="1270" anchor="ctr"/>
          <a:lstStyle/>
          <a:p>
            <a:pPr algn="ctr" defTabSz="533400" fontAlgn="auto">
              <a:defRPr/>
            </a:pPr>
            <a:r>
              <a:rPr lang="en-US" sz="1100" dirty="0">
                <a:solidFill>
                  <a:schemeClr val="tx1"/>
                </a:solidFill>
              </a:rPr>
              <a:t>Grant Accountant II </a:t>
            </a:r>
          </a:p>
          <a:p>
            <a:pPr algn="ctr" defTabSz="533400">
              <a:defRPr/>
            </a:pPr>
            <a:r>
              <a:rPr lang="en-US" sz="1100" b="1" u="sng" dirty="0">
                <a:solidFill>
                  <a:schemeClr val="tx1"/>
                </a:solidFill>
              </a:rPr>
              <a:t>Monica Fuentes</a:t>
            </a:r>
          </a:p>
        </p:txBody>
      </p:sp>
      <p:sp>
        <p:nvSpPr>
          <p:cNvPr id="96" name="Freeform 35"/>
          <p:cNvSpPr/>
          <p:nvPr/>
        </p:nvSpPr>
        <p:spPr>
          <a:xfrm>
            <a:off x="5625762" y="2971800"/>
            <a:ext cx="1371600" cy="393192"/>
          </a:xfrm>
          <a:custGeom>
            <a:avLst/>
            <a:gdLst>
              <a:gd name="connsiteX0" fmla="*/ 0 w 1467447"/>
              <a:gd name="connsiteY0" fmla="*/ 0 h 561680"/>
              <a:gd name="connsiteX1" fmla="*/ 1467447 w 1467447"/>
              <a:gd name="connsiteY1" fmla="*/ 0 h 561680"/>
              <a:gd name="connsiteX2" fmla="*/ 1467447 w 1467447"/>
              <a:gd name="connsiteY2" fmla="*/ 561680 h 561680"/>
              <a:gd name="connsiteX3" fmla="*/ 0 w 1467447"/>
              <a:gd name="connsiteY3" fmla="*/ 561680 h 561680"/>
              <a:gd name="connsiteX4" fmla="*/ 0 w 1467447"/>
              <a:gd name="connsiteY4" fmla="*/ 0 h 5616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67447" h="561680">
                <a:moveTo>
                  <a:pt x="0" y="0"/>
                </a:moveTo>
                <a:lnTo>
                  <a:pt x="1467447" y="0"/>
                </a:lnTo>
                <a:lnTo>
                  <a:pt x="1467447" y="561680"/>
                </a:lnTo>
                <a:lnTo>
                  <a:pt x="0" y="561680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2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lIns="7620" tIns="7620" rIns="7620" bIns="7620" spcCol="1270" anchor="ctr"/>
          <a:lstStyle/>
          <a:p>
            <a:pPr algn="ctr" defTabSz="533400" fontAlgn="auto">
              <a:defRPr/>
            </a:pPr>
            <a:r>
              <a:rPr lang="en-US" sz="1100" dirty="0">
                <a:solidFill>
                  <a:schemeClr val="tx1"/>
                </a:solidFill>
              </a:rPr>
              <a:t>Grant Accountant II </a:t>
            </a:r>
          </a:p>
          <a:p>
            <a:pPr algn="ctr" defTabSz="533400" fontAlgn="auto">
              <a:defRPr/>
            </a:pPr>
            <a:r>
              <a:rPr lang="en-US" sz="1100" b="1" u="sng" dirty="0">
                <a:solidFill>
                  <a:schemeClr val="tx1"/>
                </a:solidFill>
              </a:rPr>
              <a:t>Nora Taylor</a:t>
            </a:r>
          </a:p>
        </p:txBody>
      </p:sp>
      <p:sp>
        <p:nvSpPr>
          <p:cNvPr id="97" name="Freeform 36"/>
          <p:cNvSpPr/>
          <p:nvPr/>
        </p:nvSpPr>
        <p:spPr>
          <a:xfrm>
            <a:off x="5625762" y="4255008"/>
            <a:ext cx="1371600" cy="393192"/>
          </a:xfrm>
          <a:custGeom>
            <a:avLst/>
            <a:gdLst>
              <a:gd name="connsiteX0" fmla="*/ 0 w 1467447"/>
              <a:gd name="connsiteY0" fmla="*/ 0 h 561680"/>
              <a:gd name="connsiteX1" fmla="*/ 1467447 w 1467447"/>
              <a:gd name="connsiteY1" fmla="*/ 0 h 561680"/>
              <a:gd name="connsiteX2" fmla="*/ 1467447 w 1467447"/>
              <a:gd name="connsiteY2" fmla="*/ 561680 h 561680"/>
              <a:gd name="connsiteX3" fmla="*/ 0 w 1467447"/>
              <a:gd name="connsiteY3" fmla="*/ 561680 h 561680"/>
              <a:gd name="connsiteX4" fmla="*/ 0 w 1467447"/>
              <a:gd name="connsiteY4" fmla="*/ 0 h 5616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67447" h="561680">
                <a:moveTo>
                  <a:pt x="0" y="0"/>
                </a:moveTo>
                <a:lnTo>
                  <a:pt x="1467447" y="0"/>
                </a:lnTo>
                <a:lnTo>
                  <a:pt x="1467447" y="561680"/>
                </a:lnTo>
                <a:lnTo>
                  <a:pt x="0" y="561680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2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lIns="7620" tIns="7620" rIns="7620" bIns="7620" spcCol="1270" anchor="ctr"/>
          <a:lstStyle/>
          <a:p>
            <a:pPr algn="ctr" defTabSz="533400" fontAlgn="auto">
              <a:defRPr/>
            </a:pPr>
            <a:r>
              <a:rPr lang="en-US" sz="1100" dirty="0">
                <a:solidFill>
                  <a:schemeClr val="tx1"/>
                </a:solidFill>
              </a:rPr>
              <a:t>Grant Accountant II </a:t>
            </a:r>
          </a:p>
          <a:p>
            <a:pPr algn="ctr" defTabSz="533400" fontAlgn="auto">
              <a:defRPr/>
            </a:pPr>
            <a:r>
              <a:rPr lang="en-US" sz="1100" b="1" u="sng" dirty="0">
                <a:solidFill>
                  <a:schemeClr val="tx1"/>
                </a:solidFill>
              </a:rPr>
              <a:t>Lucy San Ramon</a:t>
            </a:r>
          </a:p>
        </p:txBody>
      </p:sp>
      <p:sp>
        <p:nvSpPr>
          <p:cNvPr id="98" name="Freeform 38"/>
          <p:cNvSpPr/>
          <p:nvPr/>
        </p:nvSpPr>
        <p:spPr>
          <a:xfrm>
            <a:off x="5632554" y="3814665"/>
            <a:ext cx="1371600" cy="393192"/>
          </a:xfrm>
          <a:custGeom>
            <a:avLst/>
            <a:gdLst>
              <a:gd name="connsiteX0" fmla="*/ 0 w 1467447"/>
              <a:gd name="connsiteY0" fmla="*/ 0 h 561680"/>
              <a:gd name="connsiteX1" fmla="*/ 1467447 w 1467447"/>
              <a:gd name="connsiteY1" fmla="*/ 0 h 561680"/>
              <a:gd name="connsiteX2" fmla="*/ 1467447 w 1467447"/>
              <a:gd name="connsiteY2" fmla="*/ 561680 h 561680"/>
              <a:gd name="connsiteX3" fmla="*/ 0 w 1467447"/>
              <a:gd name="connsiteY3" fmla="*/ 561680 h 561680"/>
              <a:gd name="connsiteX4" fmla="*/ 0 w 1467447"/>
              <a:gd name="connsiteY4" fmla="*/ 0 h 5616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67447" h="561680">
                <a:moveTo>
                  <a:pt x="0" y="0"/>
                </a:moveTo>
                <a:lnTo>
                  <a:pt x="1467447" y="0"/>
                </a:lnTo>
                <a:lnTo>
                  <a:pt x="1467447" y="561680"/>
                </a:lnTo>
                <a:lnTo>
                  <a:pt x="0" y="561680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2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lIns="7620" tIns="7620" rIns="7620" bIns="7620" spcCol="1270" anchor="ctr"/>
          <a:lstStyle/>
          <a:p>
            <a:pPr algn="ctr" defTabSz="533400" fontAlgn="auto">
              <a:defRPr/>
            </a:pPr>
            <a:r>
              <a:rPr lang="en-US" sz="1100" dirty="0">
                <a:solidFill>
                  <a:schemeClr val="tx1"/>
                </a:solidFill>
              </a:rPr>
              <a:t>Grant Accountant II </a:t>
            </a:r>
          </a:p>
          <a:p>
            <a:pPr algn="ctr" defTabSz="533400" fontAlgn="auto">
              <a:defRPr/>
            </a:pPr>
            <a:r>
              <a:rPr lang="en-US" sz="1100" b="1" u="sng" dirty="0">
                <a:solidFill>
                  <a:schemeClr val="tx1"/>
                </a:solidFill>
              </a:rPr>
              <a:t>Elizabeth Pettit</a:t>
            </a:r>
          </a:p>
        </p:txBody>
      </p:sp>
      <p:sp>
        <p:nvSpPr>
          <p:cNvPr id="100" name="Freeform 40"/>
          <p:cNvSpPr/>
          <p:nvPr/>
        </p:nvSpPr>
        <p:spPr>
          <a:xfrm>
            <a:off x="1402786" y="2044444"/>
            <a:ext cx="1234971" cy="380513"/>
          </a:xfrm>
          <a:custGeom>
            <a:avLst/>
            <a:gdLst>
              <a:gd name="connsiteX0" fmla="*/ 0 w 1163409"/>
              <a:gd name="connsiteY0" fmla="*/ 0 h 704145"/>
              <a:gd name="connsiteX1" fmla="*/ 1163409 w 1163409"/>
              <a:gd name="connsiteY1" fmla="*/ 0 h 704145"/>
              <a:gd name="connsiteX2" fmla="*/ 1163409 w 1163409"/>
              <a:gd name="connsiteY2" fmla="*/ 704145 h 704145"/>
              <a:gd name="connsiteX3" fmla="*/ 0 w 1163409"/>
              <a:gd name="connsiteY3" fmla="*/ 704145 h 704145"/>
              <a:gd name="connsiteX4" fmla="*/ 0 w 1163409"/>
              <a:gd name="connsiteY4" fmla="*/ 0 h 7041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63409" h="704145">
                <a:moveTo>
                  <a:pt x="0" y="0"/>
                </a:moveTo>
                <a:lnTo>
                  <a:pt x="1163409" y="0"/>
                </a:lnTo>
                <a:lnTo>
                  <a:pt x="1163409" y="704145"/>
                </a:lnTo>
                <a:lnTo>
                  <a:pt x="0" y="704145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2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lIns="7620" tIns="7620" rIns="7620" bIns="7620" spcCol="1270" anchor="ctr"/>
          <a:lstStyle/>
          <a:p>
            <a:pPr algn="ctr" defTabSz="533400">
              <a:defRPr/>
            </a:pPr>
            <a:r>
              <a:rPr lang="en-US" sz="1100" b="1" dirty="0">
                <a:solidFill>
                  <a:srgbClr val="FF0000"/>
                </a:solidFill>
              </a:rPr>
              <a:t>Director</a:t>
            </a:r>
            <a:endParaRPr lang="en-US" sz="1100" dirty="0">
              <a:solidFill>
                <a:schemeClr val="tx1"/>
              </a:solidFill>
            </a:endParaRPr>
          </a:p>
          <a:p>
            <a:pPr algn="ctr" defTabSz="533400" fontAlgn="auto">
              <a:defRPr/>
            </a:pPr>
            <a:r>
              <a:rPr lang="en-US" sz="1100" dirty="0">
                <a:solidFill>
                  <a:schemeClr val="tx1"/>
                </a:solidFill>
              </a:rPr>
              <a:t>Theresa Bailey</a:t>
            </a:r>
          </a:p>
        </p:txBody>
      </p:sp>
      <p:sp>
        <p:nvSpPr>
          <p:cNvPr id="103" name="TextBox 52"/>
          <p:cNvSpPr txBox="1">
            <a:spLocks noChangeArrowheads="1"/>
          </p:cNvSpPr>
          <p:nvPr/>
        </p:nvSpPr>
        <p:spPr bwMode="auto">
          <a:xfrm>
            <a:off x="1355240" y="1810078"/>
            <a:ext cx="1376315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en-US" sz="1100" dirty="0">
                <a:latin typeface="Calibri" pitchFamily="34" charset="0"/>
              </a:rPr>
              <a:t>RSC-Downtown</a:t>
            </a:r>
            <a:endParaRPr lang="en-US" sz="1400" dirty="0">
              <a:solidFill>
                <a:srgbClr val="FF0000"/>
              </a:solidFill>
              <a:latin typeface="Calibri" pitchFamily="34" charset="0"/>
            </a:endParaRPr>
          </a:p>
        </p:txBody>
      </p:sp>
      <p:sp>
        <p:nvSpPr>
          <p:cNvPr id="104" name="TextBox 52"/>
          <p:cNvSpPr txBox="1">
            <a:spLocks noChangeArrowheads="1"/>
          </p:cNvSpPr>
          <p:nvPr/>
        </p:nvSpPr>
        <p:spPr bwMode="auto">
          <a:xfrm>
            <a:off x="209225" y="1815844"/>
            <a:ext cx="1064540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en-US" sz="1100" dirty="0">
                <a:latin typeface="Calibri" pitchFamily="34" charset="0"/>
              </a:rPr>
              <a:t>RSC-Education</a:t>
            </a:r>
            <a:endParaRPr lang="en-US" sz="1400" dirty="0">
              <a:solidFill>
                <a:srgbClr val="FF0000"/>
              </a:solidFill>
              <a:latin typeface="Calibri" pitchFamily="34" charset="0"/>
            </a:endParaRPr>
          </a:p>
        </p:txBody>
      </p:sp>
      <p:sp>
        <p:nvSpPr>
          <p:cNvPr id="105" name="TextBox 52"/>
          <p:cNvSpPr txBox="1">
            <a:spLocks noChangeArrowheads="1"/>
          </p:cNvSpPr>
          <p:nvPr/>
        </p:nvSpPr>
        <p:spPr bwMode="auto">
          <a:xfrm>
            <a:off x="95409" y="3527081"/>
            <a:ext cx="1247821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en-US" sz="1100" dirty="0">
                <a:latin typeface="Calibri" pitchFamily="34" charset="0"/>
              </a:rPr>
              <a:t>RSC-Engineering</a:t>
            </a:r>
            <a:endParaRPr lang="en-US" sz="1400" dirty="0">
              <a:solidFill>
                <a:srgbClr val="FF0000"/>
              </a:solidFill>
              <a:latin typeface="Calibri" pitchFamily="34" charset="0"/>
            </a:endParaRPr>
          </a:p>
        </p:txBody>
      </p:sp>
      <p:sp>
        <p:nvSpPr>
          <p:cNvPr id="107" name="TextBox 52"/>
          <p:cNvSpPr txBox="1">
            <a:spLocks noChangeArrowheads="1"/>
          </p:cNvSpPr>
          <p:nvPr/>
        </p:nvSpPr>
        <p:spPr bwMode="auto">
          <a:xfrm>
            <a:off x="2623699" y="1799640"/>
            <a:ext cx="1414901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en-US" sz="1100" dirty="0">
                <a:latin typeface="Calibri" pitchFamily="34" charset="0"/>
              </a:rPr>
              <a:t>RSC-Ins for Econ Dev</a:t>
            </a:r>
            <a:endParaRPr lang="en-US" sz="1400" dirty="0">
              <a:solidFill>
                <a:srgbClr val="FF0000"/>
              </a:solidFill>
              <a:latin typeface="Calibri" pitchFamily="34" charset="0"/>
            </a:endParaRPr>
          </a:p>
        </p:txBody>
      </p:sp>
      <p:sp>
        <p:nvSpPr>
          <p:cNvPr id="108" name="TextBox 52"/>
          <p:cNvSpPr txBox="1">
            <a:spLocks noChangeArrowheads="1"/>
          </p:cNvSpPr>
          <p:nvPr/>
        </p:nvSpPr>
        <p:spPr bwMode="auto">
          <a:xfrm>
            <a:off x="2648090" y="3509943"/>
            <a:ext cx="1382418" cy="430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en-US" sz="1100" dirty="0">
                <a:latin typeface="Calibri" pitchFamily="34" charset="0"/>
              </a:rPr>
              <a:t>RSC-Arts, Business, Honors</a:t>
            </a:r>
            <a:endParaRPr lang="en-US" sz="1400" dirty="0">
              <a:solidFill>
                <a:srgbClr val="FF0000"/>
              </a:solidFill>
              <a:latin typeface="Calibri" pitchFamily="34" charset="0"/>
            </a:endParaRPr>
          </a:p>
        </p:txBody>
      </p:sp>
      <p:sp>
        <p:nvSpPr>
          <p:cNvPr id="109" name="TextBox 52"/>
          <p:cNvSpPr txBox="1">
            <a:spLocks noChangeArrowheads="1"/>
          </p:cNvSpPr>
          <p:nvPr/>
        </p:nvSpPr>
        <p:spPr bwMode="auto">
          <a:xfrm>
            <a:off x="1439214" y="3510353"/>
            <a:ext cx="1168002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en-US" sz="1100" dirty="0">
                <a:latin typeface="Calibri" pitchFamily="34" charset="0"/>
              </a:rPr>
              <a:t>RSC-Sciences </a:t>
            </a:r>
            <a:endParaRPr lang="en-US" sz="1400" dirty="0">
              <a:solidFill>
                <a:srgbClr val="FF0000"/>
              </a:solidFill>
              <a:latin typeface="Calibri" pitchFamily="34" charset="0"/>
            </a:endParaRPr>
          </a:p>
        </p:txBody>
      </p:sp>
      <p:sp>
        <p:nvSpPr>
          <p:cNvPr id="111" name="Freeform 51"/>
          <p:cNvSpPr/>
          <p:nvPr/>
        </p:nvSpPr>
        <p:spPr>
          <a:xfrm>
            <a:off x="107548" y="3755681"/>
            <a:ext cx="1234971" cy="380513"/>
          </a:xfrm>
          <a:custGeom>
            <a:avLst/>
            <a:gdLst>
              <a:gd name="connsiteX0" fmla="*/ 0 w 1163409"/>
              <a:gd name="connsiteY0" fmla="*/ 0 h 704145"/>
              <a:gd name="connsiteX1" fmla="*/ 1163409 w 1163409"/>
              <a:gd name="connsiteY1" fmla="*/ 0 h 704145"/>
              <a:gd name="connsiteX2" fmla="*/ 1163409 w 1163409"/>
              <a:gd name="connsiteY2" fmla="*/ 704145 h 704145"/>
              <a:gd name="connsiteX3" fmla="*/ 0 w 1163409"/>
              <a:gd name="connsiteY3" fmla="*/ 704145 h 704145"/>
              <a:gd name="connsiteX4" fmla="*/ 0 w 1163409"/>
              <a:gd name="connsiteY4" fmla="*/ 0 h 7041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63409" h="704145">
                <a:moveTo>
                  <a:pt x="0" y="0"/>
                </a:moveTo>
                <a:lnTo>
                  <a:pt x="1163409" y="0"/>
                </a:lnTo>
                <a:lnTo>
                  <a:pt x="1163409" y="704145"/>
                </a:lnTo>
                <a:lnTo>
                  <a:pt x="0" y="704145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2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lIns="7620" tIns="7620" rIns="7620" bIns="7620" spcCol="1270" anchor="ctr"/>
          <a:lstStyle/>
          <a:p>
            <a:pPr algn="ctr" defTabSz="533400">
              <a:defRPr/>
            </a:pPr>
            <a:r>
              <a:rPr lang="en-US" sz="1100" b="1" dirty="0">
                <a:solidFill>
                  <a:srgbClr val="FF0000"/>
                </a:solidFill>
              </a:rPr>
              <a:t>Director</a:t>
            </a:r>
            <a:endParaRPr lang="en-US" sz="1100" dirty="0">
              <a:solidFill>
                <a:schemeClr val="tx1"/>
              </a:solidFill>
            </a:endParaRPr>
          </a:p>
          <a:p>
            <a:pPr algn="ctr" defTabSz="533400" fontAlgn="auto">
              <a:defRPr/>
            </a:pPr>
            <a:r>
              <a:rPr lang="en-US" sz="1100" b="1" u="sng" dirty="0">
                <a:solidFill>
                  <a:schemeClr val="tx1"/>
                </a:solidFill>
              </a:rPr>
              <a:t>Amy </a:t>
            </a:r>
            <a:r>
              <a:rPr lang="en-US" sz="1100" b="1" u="sng" dirty="0" err="1">
                <a:solidFill>
                  <a:schemeClr val="tx1"/>
                </a:solidFill>
              </a:rPr>
              <a:t>Ossola</a:t>
            </a:r>
            <a:r>
              <a:rPr lang="en-US" sz="1100" b="1" u="sng" dirty="0">
                <a:solidFill>
                  <a:schemeClr val="tx1"/>
                </a:solidFill>
              </a:rPr>
              <a:t>-Philips</a:t>
            </a:r>
          </a:p>
        </p:txBody>
      </p:sp>
      <p:sp>
        <p:nvSpPr>
          <p:cNvPr id="112" name="Freeform 52"/>
          <p:cNvSpPr/>
          <p:nvPr/>
        </p:nvSpPr>
        <p:spPr>
          <a:xfrm>
            <a:off x="2699899" y="2045516"/>
            <a:ext cx="1234971" cy="380513"/>
          </a:xfrm>
          <a:custGeom>
            <a:avLst/>
            <a:gdLst>
              <a:gd name="connsiteX0" fmla="*/ 0 w 1163409"/>
              <a:gd name="connsiteY0" fmla="*/ 0 h 704145"/>
              <a:gd name="connsiteX1" fmla="*/ 1163409 w 1163409"/>
              <a:gd name="connsiteY1" fmla="*/ 0 h 704145"/>
              <a:gd name="connsiteX2" fmla="*/ 1163409 w 1163409"/>
              <a:gd name="connsiteY2" fmla="*/ 704145 h 704145"/>
              <a:gd name="connsiteX3" fmla="*/ 0 w 1163409"/>
              <a:gd name="connsiteY3" fmla="*/ 704145 h 704145"/>
              <a:gd name="connsiteX4" fmla="*/ 0 w 1163409"/>
              <a:gd name="connsiteY4" fmla="*/ 0 h 7041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63409" h="704145">
                <a:moveTo>
                  <a:pt x="0" y="0"/>
                </a:moveTo>
                <a:lnTo>
                  <a:pt x="1163409" y="0"/>
                </a:lnTo>
                <a:lnTo>
                  <a:pt x="1163409" y="704145"/>
                </a:lnTo>
                <a:lnTo>
                  <a:pt x="0" y="704145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2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lIns="7620" tIns="7620" rIns="7620" bIns="7620" spcCol="1270" anchor="ctr"/>
          <a:lstStyle/>
          <a:p>
            <a:pPr algn="ctr" defTabSz="533400">
              <a:defRPr/>
            </a:pPr>
            <a:r>
              <a:rPr lang="en-US" sz="1100" b="1" dirty="0">
                <a:solidFill>
                  <a:srgbClr val="FF0000"/>
                </a:solidFill>
              </a:rPr>
              <a:t>Director</a:t>
            </a:r>
            <a:endParaRPr lang="en-US" sz="1100" dirty="0">
              <a:solidFill>
                <a:schemeClr val="tx1"/>
              </a:solidFill>
            </a:endParaRPr>
          </a:p>
          <a:p>
            <a:pPr algn="ctr" defTabSz="533400" fontAlgn="auto">
              <a:defRPr/>
            </a:pPr>
            <a:r>
              <a:rPr lang="en-US" sz="1100" b="1" u="sng" dirty="0">
                <a:solidFill>
                  <a:srgbClr val="FF0000"/>
                </a:solidFill>
              </a:rPr>
              <a:t>Vacant</a:t>
            </a:r>
          </a:p>
        </p:txBody>
      </p:sp>
      <p:sp>
        <p:nvSpPr>
          <p:cNvPr id="113" name="Freeform 53"/>
          <p:cNvSpPr/>
          <p:nvPr/>
        </p:nvSpPr>
        <p:spPr>
          <a:xfrm>
            <a:off x="2721198" y="3905508"/>
            <a:ext cx="1234971" cy="380513"/>
          </a:xfrm>
          <a:custGeom>
            <a:avLst/>
            <a:gdLst>
              <a:gd name="connsiteX0" fmla="*/ 0 w 1163409"/>
              <a:gd name="connsiteY0" fmla="*/ 0 h 704145"/>
              <a:gd name="connsiteX1" fmla="*/ 1163409 w 1163409"/>
              <a:gd name="connsiteY1" fmla="*/ 0 h 704145"/>
              <a:gd name="connsiteX2" fmla="*/ 1163409 w 1163409"/>
              <a:gd name="connsiteY2" fmla="*/ 704145 h 704145"/>
              <a:gd name="connsiteX3" fmla="*/ 0 w 1163409"/>
              <a:gd name="connsiteY3" fmla="*/ 704145 h 704145"/>
              <a:gd name="connsiteX4" fmla="*/ 0 w 1163409"/>
              <a:gd name="connsiteY4" fmla="*/ 0 h 7041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63409" h="704145">
                <a:moveTo>
                  <a:pt x="0" y="0"/>
                </a:moveTo>
                <a:lnTo>
                  <a:pt x="1163409" y="0"/>
                </a:lnTo>
                <a:lnTo>
                  <a:pt x="1163409" y="704145"/>
                </a:lnTo>
                <a:lnTo>
                  <a:pt x="0" y="704145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2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lIns="7620" tIns="7620" rIns="7620" bIns="7620" spcCol="1270" anchor="ctr"/>
          <a:lstStyle/>
          <a:p>
            <a:pPr algn="ctr" defTabSz="533400">
              <a:defRPr/>
            </a:pPr>
            <a:r>
              <a:rPr lang="en-US" sz="1100" b="1" dirty="0">
                <a:solidFill>
                  <a:srgbClr val="FF0000"/>
                </a:solidFill>
              </a:rPr>
              <a:t>Director</a:t>
            </a:r>
            <a:endParaRPr lang="en-US" sz="1100" dirty="0">
              <a:solidFill>
                <a:schemeClr val="tx1"/>
              </a:solidFill>
            </a:endParaRPr>
          </a:p>
          <a:p>
            <a:pPr algn="ctr" defTabSz="533400" fontAlgn="auto">
              <a:defRPr/>
            </a:pPr>
            <a:r>
              <a:rPr lang="en-US" sz="1100" b="1" u="sng" dirty="0">
                <a:solidFill>
                  <a:schemeClr val="tx1"/>
                </a:solidFill>
              </a:rPr>
              <a:t>Jennifer Silver</a:t>
            </a:r>
          </a:p>
        </p:txBody>
      </p:sp>
      <p:sp>
        <p:nvSpPr>
          <p:cNvPr id="114" name="Freeform 54"/>
          <p:cNvSpPr/>
          <p:nvPr/>
        </p:nvSpPr>
        <p:spPr>
          <a:xfrm>
            <a:off x="1423442" y="3759597"/>
            <a:ext cx="1234971" cy="380513"/>
          </a:xfrm>
          <a:custGeom>
            <a:avLst/>
            <a:gdLst>
              <a:gd name="connsiteX0" fmla="*/ 0 w 1163409"/>
              <a:gd name="connsiteY0" fmla="*/ 0 h 704145"/>
              <a:gd name="connsiteX1" fmla="*/ 1163409 w 1163409"/>
              <a:gd name="connsiteY1" fmla="*/ 0 h 704145"/>
              <a:gd name="connsiteX2" fmla="*/ 1163409 w 1163409"/>
              <a:gd name="connsiteY2" fmla="*/ 704145 h 704145"/>
              <a:gd name="connsiteX3" fmla="*/ 0 w 1163409"/>
              <a:gd name="connsiteY3" fmla="*/ 704145 h 704145"/>
              <a:gd name="connsiteX4" fmla="*/ 0 w 1163409"/>
              <a:gd name="connsiteY4" fmla="*/ 0 h 7041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63409" h="704145">
                <a:moveTo>
                  <a:pt x="0" y="0"/>
                </a:moveTo>
                <a:lnTo>
                  <a:pt x="1163409" y="0"/>
                </a:lnTo>
                <a:lnTo>
                  <a:pt x="1163409" y="704145"/>
                </a:lnTo>
                <a:lnTo>
                  <a:pt x="0" y="704145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2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lIns="7620" tIns="7620" rIns="7620" bIns="7620" spcCol="1270" anchor="ctr"/>
          <a:lstStyle/>
          <a:p>
            <a:pPr algn="ctr" defTabSz="533400" fontAlgn="auto">
              <a:defRPr/>
            </a:pPr>
            <a:r>
              <a:rPr lang="en-US" sz="1100" b="1" dirty="0">
                <a:solidFill>
                  <a:srgbClr val="FF0000"/>
                </a:solidFill>
              </a:rPr>
              <a:t>Director</a:t>
            </a:r>
          </a:p>
          <a:p>
            <a:pPr algn="ctr" defTabSz="533400" fontAlgn="auto">
              <a:defRPr/>
            </a:pPr>
            <a:r>
              <a:rPr lang="en-US" sz="1100" b="1" u="sng" dirty="0">
                <a:solidFill>
                  <a:schemeClr val="tx1"/>
                </a:solidFill>
              </a:rPr>
              <a:t>Mimi Garza</a:t>
            </a:r>
          </a:p>
        </p:txBody>
      </p:sp>
      <p:sp>
        <p:nvSpPr>
          <p:cNvPr id="115" name="Freeform 58"/>
          <p:cNvSpPr/>
          <p:nvPr/>
        </p:nvSpPr>
        <p:spPr>
          <a:xfrm>
            <a:off x="1408950" y="2495878"/>
            <a:ext cx="1234971" cy="380513"/>
          </a:xfrm>
          <a:custGeom>
            <a:avLst/>
            <a:gdLst>
              <a:gd name="connsiteX0" fmla="*/ 0 w 1163409"/>
              <a:gd name="connsiteY0" fmla="*/ 0 h 704145"/>
              <a:gd name="connsiteX1" fmla="*/ 1163409 w 1163409"/>
              <a:gd name="connsiteY1" fmla="*/ 0 h 704145"/>
              <a:gd name="connsiteX2" fmla="*/ 1163409 w 1163409"/>
              <a:gd name="connsiteY2" fmla="*/ 704145 h 704145"/>
              <a:gd name="connsiteX3" fmla="*/ 0 w 1163409"/>
              <a:gd name="connsiteY3" fmla="*/ 704145 h 704145"/>
              <a:gd name="connsiteX4" fmla="*/ 0 w 1163409"/>
              <a:gd name="connsiteY4" fmla="*/ 0 h 7041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63409" h="704145">
                <a:moveTo>
                  <a:pt x="0" y="0"/>
                </a:moveTo>
                <a:lnTo>
                  <a:pt x="1163409" y="0"/>
                </a:lnTo>
                <a:lnTo>
                  <a:pt x="1163409" y="704145"/>
                </a:lnTo>
                <a:lnTo>
                  <a:pt x="0" y="704145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2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lIns="7620" tIns="7620" rIns="7620" bIns="7620" spcCol="1270" anchor="ctr"/>
          <a:lstStyle/>
          <a:p>
            <a:pPr algn="ctr" defTabSz="533400" fontAlgn="auto">
              <a:defRPr/>
            </a:pPr>
            <a:r>
              <a:rPr lang="en-US" sz="1100" dirty="0" err="1">
                <a:solidFill>
                  <a:schemeClr val="tx1"/>
                </a:solidFill>
              </a:rPr>
              <a:t>Sr</a:t>
            </a:r>
            <a:r>
              <a:rPr lang="en-US" sz="1100" dirty="0">
                <a:solidFill>
                  <a:schemeClr val="tx1"/>
                </a:solidFill>
              </a:rPr>
              <a:t> Res Award </a:t>
            </a:r>
            <a:r>
              <a:rPr lang="en-US" sz="1100" dirty="0" err="1">
                <a:solidFill>
                  <a:schemeClr val="tx1"/>
                </a:solidFill>
              </a:rPr>
              <a:t>Crd</a:t>
            </a:r>
            <a:r>
              <a:rPr lang="en-US" sz="1100" dirty="0">
                <a:solidFill>
                  <a:schemeClr val="tx1"/>
                </a:solidFill>
              </a:rPr>
              <a:t>.</a:t>
            </a:r>
          </a:p>
          <a:p>
            <a:pPr algn="ctr" defTabSz="533400" fontAlgn="auto">
              <a:defRPr/>
            </a:pPr>
            <a:r>
              <a:rPr lang="en-US" sz="1100" b="1" u="sng" dirty="0">
                <a:solidFill>
                  <a:schemeClr val="tx1"/>
                </a:solidFill>
              </a:rPr>
              <a:t>Angelika Rocha</a:t>
            </a:r>
          </a:p>
        </p:txBody>
      </p:sp>
      <p:sp>
        <p:nvSpPr>
          <p:cNvPr id="116" name="Freeform 59"/>
          <p:cNvSpPr/>
          <p:nvPr/>
        </p:nvSpPr>
        <p:spPr>
          <a:xfrm>
            <a:off x="1408950" y="2953565"/>
            <a:ext cx="1234971" cy="380513"/>
          </a:xfrm>
          <a:custGeom>
            <a:avLst/>
            <a:gdLst>
              <a:gd name="connsiteX0" fmla="*/ 0 w 1163409"/>
              <a:gd name="connsiteY0" fmla="*/ 0 h 704145"/>
              <a:gd name="connsiteX1" fmla="*/ 1163409 w 1163409"/>
              <a:gd name="connsiteY1" fmla="*/ 0 h 704145"/>
              <a:gd name="connsiteX2" fmla="*/ 1163409 w 1163409"/>
              <a:gd name="connsiteY2" fmla="*/ 704145 h 704145"/>
              <a:gd name="connsiteX3" fmla="*/ 0 w 1163409"/>
              <a:gd name="connsiteY3" fmla="*/ 704145 h 704145"/>
              <a:gd name="connsiteX4" fmla="*/ 0 w 1163409"/>
              <a:gd name="connsiteY4" fmla="*/ 0 h 7041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63409" h="704145">
                <a:moveTo>
                  <a:pt x="0" y="0"/>
                </a:moveTo>
                <a:lnTo>
                  <a:pt x="1163409" y="0"/>
                </a:lnTo>
                <a:lnTo>
                  <a:pt x="1163409" y="704145"/>
                </a:lnTo>
                <a:lnTo>
                  <a:pt x="0" y="704145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2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lIns="7620" tIns="7620" rIns="7620" bIns="7620" spcCol="1270" anchor="ctr"/>
          <a:lstStyle/>
          <a:p>
            <a:pPr algn="ctr" defTabSz="533400" fontAlgn="auto">
              <a:defRPr/>
            </a:pPr>
            <a:r>
              <a:rPr lang="en-US" sz="1100" dirty="0">
                <a:solidFill>
                  <a:schemeClr val="tx1"/>
                </a:solidFill>
              </a:rPr>
              <a:t>RAA Post-Award II</a:t>
            </a:r>
          </a:p>
          <a:p>
            <a:pPr algn="ctr" defTabSz="533400">
              <a:defRPr/>
            </a:pPr>
            <a:r>
              <a:rPr lang="en-US" sz="1100" b="1" u="sng" dirty="0">
                <a:solidFill>
                  <a:schemeClr val="tx1"/>
                </a:solidFill>
              </a:rPr>
              <a:t>Jennifer Latta</a:t>
            </a:r>
          </a:p>
        </p:txBody>
      </p:sp>
      <p:sp>
        <p:nvSpPr>
          <p:cNvPr id="117" name="Freeform 61"/>
          <p:cNvSpPr/>
          <p:nvPr/>
        </p:nvSpPr>
        <p:spPr>
          <a:xfrm>
            <a:off x="113267" y="2959331"/>
            <a:ext cx="1234971" cy="380513"/>
          </a:xfrm>
          <a:custGeom>
            <a:avLst/>
            <a:gdLst>
              <a:gd name="connsiteX0" fmla="*/ 0 w 1163409"/>
              <a:gd name="connsiteY0" fmla="*/ 0 h 704145"/>
              <a:gd name="connsiteX1" fmla="*/ 1163409 w 1163409"/>
              <a:gd name="connsiteY1" fmla="*/ 0 h 704145"/>
              <a:gd name="connsiteX2" fmla="*/ 1163409 w 1163409"/>
              <a:gd name="connsiteY2" fmla="*/ 704145 h 704145"/>
              <a:gd name="connsiteX3" fmla="*/ 0 w 1163409"/>
              <a:gd name="connsiteY3" fmla="*/ 704145 h 704145"/>
              <a:gd name="connsiteX4" fmla="*/ 0 w 1163409"/>
              <a:gd name="connsiteY4" fmla="*/ 0 h 7041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63409" h="704145">
                <a:moveTo>
                  <a:pt x="0" y="0"/>
                </a:moveTo>
                <a:lnTo>
                  <a:pt x="1163409" y="0"/>
                </a:lnTo>
                <a:lnTo>
                  <a:pt x="1163409" y="704145"/>
                </a:lnTo>
                <a:lnTo>
                  <a:pt x="0" y="704145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2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lIns="7620" tIns="7620" rIns="7620" bIns="7620" spcCol="1270" anchor="ctr"/>
          <a:lstStyle/>
          <a:p>
            <a:pPr algn="ctr" defTabSz="533400" fontAlgn="auto">
              <a:defRPr/>
            </a:pPr>
            <a:r>
              <a:rPr lang="en-US" sz="1100" dirty="0">
                <a:solidFill>
                  <a:schemeClr val="tx1"/>
                </a:solidFill>
              </a:rPr>
              <a:t>RAA Post-Award I</a:t>
            </a:r>
          </a:p>
          <a:p>
            <a:pPr algn="ctr" defTabSz="533400" fontAlgn="auto">
              <a:defRPr/>
            </a:pPr>
            <a:r>
              <a:rPr lang="en-US" sz="1100" b="1" u="sng" dirty="0">
                <a:solidFill>
                  <a:schemeClr val="tx1"/>
                </a:solidFill>
              </a:rPr>
              <a:t>Justin Marmolejo</a:t>
            </a:r>
          </a:p>
        </p:txBody>
      </p:sp>
      <p:sp>
        <p:nvSpPr>
          <p:cNvPr id="118" name="Freeform 63"/>
          <p:cNvSpPr/>
          <p:nvPr/>
        </p:nvSpPr>
        <p:spPr>
          <a:xfrm>
            <a:off x="112338" y="2501644"/>
            <a:ext cx="1234971" cy="380513"/>
          </a:xfrm>
          <a:custGeom>
            <a:avLst/>
            <a:gdLst>
              <a:gd name="connsiteX0" fmla="*/ 0 w 1163409"/>
              <a:gd name="connsiteY0" fmla="*/ 0 h 704145"/>
              <a:gd name="connsiteX1" fmla="*/ 1163409 w 1163409"/>
              <a:gd name="connsiteY1" fmla="*/ 0 h 704145"/>
              <a:gd name="connsiteX2" fmla="*/ 1163409 w 1163409"/>
              <a:gd name="connsiteY2" fmla="*/ 704145 h 704145"/>
              <a:gd name="connsiteX3" fmla="*/ 0 w 1163409"/>
              <a:gd name="connsiteY3" fmla="*/ 704145 h 704145"/>
              <a:gd name="connsiteX4" fmla="*/ 0 w 1163409"/>
              <a:gd name="connsiteY4" fmla="*/ 0 h 7041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63409" h="704145">
                <a:moveTo>
                  <a:pt x="0" y="0"/>
                </a:moveTo>
                <a:lnTo>
                  <a:pt x="1163409" y="0"/>
                </a:lnTo>
                <a:lnTo>
                  <a:pt x="1163409" y="704145"/>
                </a:lnTo>
                <a:lnTo>
                  <a:pt x="0" y="704145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2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lIns="7620" tIns="7620" rIns="7620" bIns="7620" spcCol="1270" anchor="ctr"/>
          <a:lstStyle/>
          <a:p>
            <a:pPr algn="ctr" defTabSz="533400" fontAlgn="auto">
              <a:defRPr/>
            </a:pPr>
            <a:r>
              <a:rPr lang="en-US" sz="1100" dirty="0" err="1">
                <a:solidFill>
                  <a:schemeClr val="tx1"/>
                </a:solidFill>
              </a:rPr>
              <a:t>Sr</a:t>
            </a:r>
            <a:r>
              <a:rPr lang="en-US" sz="1100" dirty="0">
                <a:solidFill>
                  <a:schemeClr val="tx1"/>
                </a:solidFill>
              </a:rPr>
              <a:t> Res Award </a:t>
            </a:r>
            <a:r>
              <a:rPr lang="en-US" sz="1100" dirty="0" err="1">
                <a:solidFill>
                  <a:schemeClr val="tx1"/>
                </a:solidFill>
              </a:rPr>
              <a:t>Crd</a:t>
            </a:r>
            <a:r>
              <a:rPr lang="en-US" sz="1100" dirty="0">
                <a:solidFill>
                  <a:schemeClr val="tx1"/>
                </a:solidFill>
              </a:rPr>
              <a:t>.</a:t>
            </a:r>
          </a:p>
          <a:p>
            <a:pPr algn="ctr" defTabSz="533400" fontAlgn="auto">
              <a:defRPr/>
            </a:pPr>
            <a:r>
              <a:rPr lang="en-US" sz="1100" b="1" u="sng" dirty="0">
                <a:solidFill>
                  <a:schemeClr val="tx1"/>
                </a:solidFill>
              </a:rPr>
              <a:t>Jesse Hernandez</a:t>
            </a:r>
          </a:p>
        </p:txBody>
      </p:sp>
      <p:sp>
        <p:nvSpPr>
          <p:cNvPr id="119" name="Freeform 64"/>
          <p:cNvSpPr/>
          <p:nvPr/>
        </p:nvSpPr>
        <p:spPr>
          <a:xfrm>
            <a:off x="2700828" y="2943127"/>
            <a:ext cx="1234971" cy="380513"/>
          </a:xfrm>
          <a:custGeom>
            <a:avLst/>
            <a:gdLst>
              <a:gd name="connsiteX0" fmla="*/ 0 w 1163409"/>
              <a:gd name="connsiteY0" fmla="*/ 0 h 704145"/>
              <a:gd name="connsiteX1" fmla="*/ 1163409 w 1163409"/>
              <a:gd name="connsiteY1" fmla="*/ 0 h 704145"/>
              <a:gd name="connsiteX2" fmla="*/ 1163409 w 1163409"/>
              <a:gd name="connsiteY2" fmla="*/ 704145 h 704145"/>
              <a:gd name="connsiteX3" fmla="*/ 0 w 1163409"/>
              <a:gd name="connsiteY3" fmla="*/ 704145 h 704145"/>
              <a:gd name="connsiteX4" fmla="*/ 0 w 1163409"/>
              <a:gd name="connsiteY4" fmla="*/ 0 h 7041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63409" h="704145">
                <a:moveTo>
                  <a:pt x="0" y="0"/>
                </a:moveTo>
                <a:lnTo>
                  <a:pt x="1163409" y="0"/>
                </a:lnTo>
                <a:lnTo>
                  <a:pt x="1163409" y="704145"/>
                </a:lnTo>
                <a:lnTo>
                  <a:pt x="0" y="704145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2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lIns="7620" tIns="7620" rIns="7620" bIns="7620" spcCol="1270" anchor="ctr"/>
          <a:lstStyle/>
          <a:p>
            <a:pPr algn="ctr" defTabSz="533400" fontAlgn="auto">
              <a:defRPr/>
            </a:pPr>
            <a:r>
              <a:rPr lang="en-US" sz="1100" dirty="0">
                <a:solidFill>
                  <a:schemeClr val="tx1"/>
                </a:solidFill>
              </a:rPr>
              <a:t>RAA Post-Award III</a:t>
            </a:r>
          </a:p>
          <a:p>
            <a:pPr algn="ctr" defTabSz="533400" fontAlgn="auto">
              <a:defRPr/>
            </a:pPr>
            <a:r>
              <a:rPr lang="en-US" sz="1100" b="1" u="sng" dirty="0">
                <a:solidFill>
                  <a:schemeClr val="tx1"/>
                </a:solidFill>
              </a:rPr>
              <a:t>Alicia Bernal</a:t>
            </a:r>
          </a:p>
        </p:txBody>
      </p:sp>
      <p:sp>
        <p:nvSpPr>
          <p:cNvPr id="120" name="Freeform 65"/>
          <p:cNvSpPr/>
          <p:nvPr/>
        </p:nvSpPr>
        <p:spPr>
          <a:xfrm>
            <a:off x="2699899" y="2502716"/>
            <a:ext cx="1234971" cy="380513"/>
          </a:xfrm>
          <a:custGeom>
            <a:avLst/>
            <a:gdLst>
              <a:gd name="connsiteX0" fmla="*/ 0 w 1163409"/>
              <a:gd name="connsiteY0" fmla="*/ 0 h 704145"/>
              <a:gd name="connsiteX1" fmla="*/ 1163409 w 1163409"/>
              <a:gd name="connsiteY1" fmla="*/ 0 h 704145"/>
              <a:gd name="connsiteX2" fmla="*/ 1163409 w 1163409"/>
              <a:gd name="connsiteY2" fmla="*/ 704145 h 704145"/>
              <a:gd name="connsiteX3" fmla="*/ 0 w 1163409"/>
              <a:gd name="connsiteY3" fmla="*/ 704145 h 704145"/>
              <a:gd name="connsiteX4" fmla="*/ 0 w 1163409"/>
              <a:gd name="connsiteY4" fmla="*/ 0 h 7041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63409" h="704145">
                <a:moveTo>
                  <a:pt x="0" y="0"/>
                </a:moveTo>
                <a:lnTo>
                  <a:pt x="1163409" y="0"/>
                </a:lnTo>
                <a:lnTo>
                  <a:pt x="1163409" y="704145"/>
                </a:lnTo>
                <a:lnTo>
                  <a:pt x="0" y="704145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2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lIns="7620" tIns="7620" rIns="7620" bIns="7620" spcCol="1270" anchor="ctr"/>
          <a:lstStyle/>
          <a:p>
            <a:pPr algn="ctr" defTabSz="533400" fontAlgn="auto">
              <a:defRPr/>
            </a:pPr>
            <a:r>
              <a:rPr lang="en-US" sz="1100" dirty="0" err="1">
                <a:solidFill>
                  <a:schemeClr val="tx1"/>
                </a:solidFill>
              </a:rPr>
              <a:t>Sr</a:t>
            </a:r>
            <a:r>
              <a:rPr lang="en-US" sz="1100" dirty="0">
                <a:solidFill>
                  <a:schemeClr val="tx1"/>
                </a:solidFill>
              </a:rPr>
              <a:t> Res Award </a:t>
            </a:r>
            <a:r>
              <a:rPr lang="en-US" sz="1100" dirty="0" err="1">
                <a:solidFill>
                  <a:schemeClr val="tx1"/>
                </a:solidFill>
              </a:rPr>
              <a:t>Crd</a:t>
            </a:r>
            <a:r>
              <a:rPr lang="en-US" sz="1100" dirty="0">
                <a:solidFill>
                  <a:schemeClr val="tx1"/>
                </a:solidFill>
              </a:rPr>
              <a:t>.</a:t>
            </a:r>
          </a:p>
          <a:p>
            <a:pPr algn="ctr" defTabSz="533400" fontAlgn="auto">
              <a:defRPr/>
            </a:pPr>
            <a:r>
              <a:rPr lang="en-US" sz="1100" b="1" u="sng" dirty="0">
                <a:solidFill>
                  <a:schemeClr val="tx1"/>
                </a:solidFill>
              </a:rPr>
              <a:t>Ramiro Cantu</a:t>
            </a:r>
          </a:p>
        </p:txBody>
      </p:sp>
      <p:sp>
        <p:nvSpPr>
          <p:cNvPr id="121" name="Freeform 66"/>
          <p:cNvSpPr/>
          <p:nvPr/>
        </p:nvSpPr>
        <p:spPr>
          <a:xfrm>
            <a:off x="107548" y="4670568"/>
            <a:ext cx="1234971" cy="380513"/>
          </a:xfrm>
          <a:custGeom>
            <a:avLst/>
            <a:gdLst>
              <a:gd name="connsiteX0" fmla="*/ 0 w 1163409"/>
              <a:gd name="connsiteY0" fmla="*/ 0 h 704145"/>
              <a:gd name="connsiteX1" fmla="*/ 1163409 w 1163409"/>
              <a:gd name="connsiteY1" fmla="*/ 0 h 704145"/>
              <a:gd name="connsiteX2" fmla="*/ 1163409 w 1163409"/>
              <a:gd name="connsiteY2" fmla="*/ 704145 h 704145"/>
              <a:gd name="connsiteX3" fmla="*/ 0 w 1163409"/>
              <a:gd name="connsiteY3" fmla="*/ 704145 h 704145"/>
              <a:gd name="connsiteX4" fmla="*/ 0 w 1163409"/>
              <a:gd name="connsiteY4" fmla="*/ 0 h 7041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63409" h="704145">
                <a:moveTo>
                  <a:pt x="0" y="0"/>
                </a:moveTo>
                <a:lnTo>
                  <a:pt x="1163409" y="0"/>
                </a:lnTo>
                <a:lnTo>
                  <a:pt x="1163409" y="704145"/>
                </a:lnTo>
                <a:lnTo>
                  <a:pt x="0" y="704145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2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lIns="7620" tIns="7620" rIns="7620" bIns="7620" spcCol="1270" anchor="ctr"/>
          <a:lstStyle/>
          <a:p>
            <a:pPr algn="ctr" defTabSz="533400" fontAlgn="auto">
              <a:defRPr/>
            </a:pPr>
            <a:r>
              <a:rPr lang="en-US" sz="1100" dirty="0">
                <a:solidFill>
                  <a:schemeClr val="tx1"/>
                </a:solidFill>
              </a:rPr>
              <a:t>RAA Pre-Award III</a:t>
            </a:r>
          </a:p>
          <a:p>
            <a:pPr algn="ctr" defTabSz="533400">
              <a:spcAft>
                <a:spcPct val="35000"/>
              </a:spcAft>
              <a:defRPr/>
            </a:pPr>
            <a:r>
              <a:rPr lang="en-US" sz="1100" b="1" u="sng" dirty="0">
                <a:solidFill>
                  <a:schemeClr val="tx1"/>
                </a:solidFill>
              </a:rPr>
              <a:t>Ernesto </a:t>
            </a:r>
            <a:r>
              <a:rPr lang="en-US" sz="1100" b="1" u="sng" dirty="0" err="1">
                <a:solidFill>
                  <a:schemeClr val="tx1"/>
                </a:solidFill>
              </a:rPr>
              <a:t>Tusa</a:t>
            </a:r>
            <a:endParaRPr lang="en-US" sz="1100" b="1" u="sng" dirty="0">
              <a:solidFill>
                <a:schemeClr val="tx1"/>
              </a:solidFill>
            </a:endParaRPr>
          </a:p>
        </p:txBody>
      </p:sp>
      <p:sp>
        <p:nvSpPr>
          <p:cNvPr id="122" name="Freeform 67"/>
          <p:cNvSpPr/>
          <p:nvPr/>
        </p:nvSpPr>
        <p:spPr>
          <a:xfrm>
            <a:off x="107548" y="4213368"/>
            <a:ext cx="1234971" cy="380513"/>
          </a:xfrm>
          <a:custGeom>
            <a:avLst/>
            <a:gdLst>
              <a:gd name="connsiteX0" fmla="*/ 0 w 1163409"/>
              <a:gd name="connsiteY0" fmla="*/ 0 h 704145"/>
              <a:gd name="connsiteX1" fmla="*/ 1163409 w 1163409"/>
              <a:gd name="connsiteY1" fmla="*/ 0 h 704145"/>
              <a:gd name="connsiteX2" fmla="*/ 1163409 w 1163409"/>
              <a:gd name="connsiteY2" fmla="*/ 704145 h 704145"/>
              <a:gd name="connsiteX3" fmla="*/ 0 w 1163409"/>
              <a:gd name="connsiteY3" fmla="*/ 704145 h 704145"/>
              <a:gd name="connsiteX4" fmla="*/ 0 w 1163409"/>
              <a:gd name="connsiteY4" fmla="*/ 0 h 7041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63409" h="704145">
                <a:moveTo>
                  <a:pt x="0" y="0"/>
                </a:moveTo>
                <a:lnTo>
                  <a:pt x="1163409" y="0"/>
                </a:lnTo>
                <a:lnTo>
                  <a:pt x="1163409" y="704145"/>
                </a:lnTo>
                <a:lnTo>
                  <a:pt x="0" y="704145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2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lIns="7620" tIns="7620" rIns="7620" bIns="7620" spcCol="1270" anchor="ctr"/>
          <a:lstStyle/>
          <a:p>
            <a:pPr algn="ctr" defTabSz="533400" fontAlgn="auto">
              <a:defRPr/>
            </a:pPr>
            <a:r>
              <a:rPr lang="en-US" sz="1100" dirty="0" err="1">
                <a:solidFill>
                  <a:schemeClr val="tx1"/>
                </a:solidFill>
              </a:rPr>
              <a:t>Sr</a:t>
            </a:r>
            <a:r>
              <a:rPr lang="en-US" sz="1100" dirty="0">
                <a:solidFill>
                  <a:schemeClr val="tx1"/>
                </a:solidFill>
              </a:rPr>
              <a:t> Res Award </a:t>
            </a:r>
            <a:r>
              <a:rPr lang="en-US" sz="1100" dirty="0" err="1">
                <a:solidFill>
                  <a:schemeClr val="tx1"/>
                </a:solidFill>
              </a:rPr>
              <a:t>Crd</a:t>
            </a:r>
            <a:r>
              <a:rPr lang="en-US" sz="1100" dirty="0">
                <a:solidFill>
                  <a:schemeClr val="tx1"/>
                </a:solidFill>
              </a:rPr>
              <a:t>.</a:t>
            </a:r>
          </a:p>
          <a:p>
            <a:pPr algn="ctr" defTabSz="533400" fontAlgn="auto">
              <a:defRPr/>
            </a:pPr>
            <a:r>
              <a:rPr lang="en-US" sz="1100" b="1" u="sng" dirty="0">
                <a:solidFill>
                  <a:schemeClr val="tx1"/>
                </a:solidFill>
              </a:rPr>
              <a:t>Miriam Colunga</a:t>
            </a:r>
          </a:p>
        </p:txBody>
      </p:sp>
      <p:sp>
        <p:nvSpPr>
          <p:cNvPr id="123" name="Freeform 68"/>
          <p:cNvSpPr/>
          <p:nvPr/>
        </p:nvSpPr>
        <p:spPr>
          <a:xfrm>
            <a:off x="107548" y="5127281"/>
            <a:ext cx="1234971" cy="380513"/>
          </a:xfrm>
          <a:custGeom>
            <a:avLst/>
            <a:gdLst>
              <a:gd name="connsiteX0" fmla="*/ 0 w 1163409"/>
              <a:gd name="connsiteY0" fmla="*/ 0 h 704145"/>
              <a:gd name="connsiteX1" fmla="*/ 1163409 w 1163409"/>
              <a:gd name="connsiteY1" fmla="*/ 0 h 704145"/>
              <a:gd name="connsiteX2" fmla="*/ 1163409 w 1163409"/>
              <a:gd name="connsiteY2" fmla="*/ 704145 h 704145"/>
              <a:gd name="connsiteX3" fmla="*/ 0 w 1163409"/>
              <a:gd name="connsiteY3" fmla="*/ 704145 h 704145"/>
              <a:gd name="connsiteX4" fmla="*/ 0 w 1163409"/>
              <a:gd name="connsiteY4" fmla="*/ 0 h 7041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63409" h="704145">
                <a:moveTo>
                  <a:pt x="0" y="0"/>
                </a:moveTo>
                <a:lnTo>
                  <a:pt x="1163409" y="0"/>
                </a:lnTo>
                <a:lnTo>
                  <a:pt x="1163409" y="704145"/>
                </a:lnTo>
                <a:lnTo>
                  <a:pt x="0" y="704145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2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lIns="7620" tIns="7620" rIns="7620" bIns="7620" spcCol="1270" anchor="ctr"/>
          <a:lstStyle/>
          <a:p>
            <a:pPr algn="ctr" defTabSz="533400" fontAlgn="auto">
              <a:defRPr/>
            </a:pPr>
            <a:r>
              <a:rPr lang="en-US" sz="1100" dirty="0">
                <a:solidFill>
                  <a:schemeClr val="tx1"/>
                </a:solidFill>
              </a:rPr>
              <a:t>RAA Pre-Award I</a:t>
            </a:r>
          </a:p>
          <a:p>
            <a:pPr algn="ctr" defTabSz="533400" fontAlgn="auto">
              <a:defRPr/>
            </a:pPr>
            <a:r>
              <a:rPr lang="en-US" sz="1100" b="1" u="sng" dirty="0">
                <a:solidFill>
                  <a:schemeClr val="tx1"/>
                </a:solidFill>
              </a:rPr>
              <a:t>Melanie Register</a:t>
            </a:r>
          </a:p>
        </p:txBody>
      </p:sp>
      <p:sp>
        <p:nvSpPr>
          <p:cNvPr id="124" name="Freeform 69"/>
          <p:cNvSpPr/>
          <p:nvPr/>
        </p:nvSpPr>
        <p:spPr>
          <a:xfrm>
            <a:off x="2721198" y="4743708"/>
            <a:ext cx="1234971" cy="380513"/>
          </a:xfrm>
          <a:custGeom>
            <a:avLst/>
            <a:gdLst>
              <a:gd name="connsiteX0" fmla="*/ 0 w 1163409"/>
              <a:gd name="connsiteY0" fmla="*/ 0 h 704145"/>
              <a:gd name="connsiteX1" fmla="*/ 1163409 w 1163409"/>
              <a:gd name="connsiteY1" fmla="*/ 0 h 704145"/>
              <a:gd name="connsiteX2" fmla="*/ 1163409 w 1163409"/>
              <a:gd name="connsiteY2" fmla="*/ 704145 h 704145"/>
              <a:gd name="connsiteX3" fmla="*/ 0 w 1163409"/>
              <a:gd name="connsiteY3" fmla="*/ 704145 h 704145"/>
              <a:gd name="connsiteX4" fmla="*/ 0 w 1163409"/>
              <a:gd name="connsiteY4" fmla="*/ 0 h 7041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63409" h="704145">
                <a:moveTo>
                  <a:pt x="0" y="0"/>
                </a:moveTo>
                <a:lnTo>
                  <a:pt x="1163409" y="0"/>
                </a:lnTo>
                <a:lnTo>
                  <a:pt x="1163409" y="704145"/>
                </a:lnTo>
                <a:lnTo>
                  <a:pt x="0" y="704145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2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lIns="7620" tIns="7620" rIns="7620" bIns="7620" spcCol="1270" anchor="ctr"/>
          <a:lstStyle/>
          <a:p>
            <a:pPr algn="ctr" defTabSz="533400" fontAlgn="auto">
              <a:defRPr/>
            </a:pPr>
            <a:r>
              <a:rPr lang="en-US" sz="1100" dirty="0">
                <a:solidFill>
                  <a:schemeClr val="tx1"/>
                </a:solidFill>
              </a:rPr>
              <a:t>RAA Post-Award III</a:t>
            </a:r>
          </a:p>
          <a:p>
            <a:pPr algn="ctr" defTabSz="533400" fontAlgn="auto">
              <a:defRPr/>
            </a:pPr>
            <a:r>
              <a:rPr lang="en-US" sz="1100" b="1" u="sng" dirty="0">
                <a:solidFill>
                  <a:schemeClr val="tx1"/>
                </a:solidFill>
              </a:rPr>
              <a:t>Margot Oviedo</a:t>
            </a:r>
          </a:p>
        </p:txBody>
      </p:sp>
      <p:sp>
        <p:nvSpPr>
          <p:cNvPr id="125" name="Freeform 70"/>
          <p:cNvSpPr/>
          <p:nvPr/>
        </p:nvSpPr>
        <p:spPr>
          <a:xfrm>
            <a:off x="2720269" y="4303297"/>
            <a:ext cx="1234971" cy="380513"/>
          </a:xfrm>
          <a:custGeom>
            <a:avLst/>
            <a:gdLst>
              <a:gd name="connsiteX0" fmla="*/ 0 w 1163409"/>
              <a:gd name="connsiteY0" fmla="*/ 0 h 704145"/>
              <a:gd name="connsiteX1" fmla="*/ 1163409 w 1163409"/>
              <a:gd name="connsiteY1" fmla="*/ 0 h 704145"/>
              <a:gd name="connsiteX2" fmla="*/ 1163409 w 1163409"/>
              <a:gd name="connsiteY2" fmla="*/ 704145 h 704145"/>
              <a:gd name="connsiteX3" fmla="*/ 0 w 1163409"/>
              <a:gd name="connsiteY3" fmla="*/ 704145 h 704145"/>
              <a:gd name="connsiteX4" fmla="*/ 0 w 1163409"/>
              <a:gd name="connsiteY4" fmla="*/ 0 h 7041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63409" h="704145">
                <a:moveTo>
                  <a:pt x="0" y="0"/>
                </a:moveTo>
                <a:lnTo>
                  <a:pt x="1163409" y="0"/>
                </a:lnTo>
                <a:lnTo>
                  <a:pt x="1163409" y="704145"/>
                </a:lnTo>
                <a:lnTo>
                  <a:pt x="0" y="704145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2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lIns="7620" tIns="7620" rIns="7620" bIns="7620" spcCol="1270" anchor="ctr"/>
          <a:lstStyle/>
          <a:p>
            <a:pPr algn="ctr" defTabSz="533400" fontAlgn="auto">
              <a:defRPr/>
            </a:pPr>
            <a:r>
              <a:rPr lang="en-US" sz="1100" dirty="0" err="1">
                <a:solidFill>
                  <a:schemeClr val="tx1"/>
                </a:solidFill>
              </a:rPr>
              <a:t>Sr</a:t>
            </a:r>
            <a:r>
              <a:rPr lang="en-US" sz="1100" dirty="0">
                <a:solidFill>
                  <a:schemeClr val="tx1"/>
                </a:solidFill>
              </a:rPr>
              <a:t> Res Award </a:t>
            </a:r>
            <a:r>
              <a:rPr lang="en-US" sz="1100" dirty="0" err="1">
                <a:solidFill>
                  <a:schemeClr val="tx1"/>
                </a:solidFill>
              </a:rPr>
              <a:t>Crd</a:t>
            </a:r>
            <a:r>
              <a:rPr lang="en-US" sz="1100" dirty="0">
                <a:solidFill>
                  <a:schemeClr val="tx1"/>
                </a:solidFill>
              </a:rPr>
              <a:t>.</a:t>
            </a:r>
          </a:p>
          <a:p>
            <a:pPr algn="ctr" defTabSz="533400" fontAlgn="auto">
              <a:defRPr/>
            </a:pPr>
            <a:r>
              <a:rPr lang="en-US" sz="1100" b="1" u="sng" dirty="0">
                <a:solidFill>
                  <a:schemeClr val="tx1"/>
                </a:solidFill>
                <a:highlight>
                  <a:srgbClr val="FFFF00"/>
                </a:highlight>
              </a:rPr>
              <a:t>VACANT</a:t>
            </a:r>
          </a:p>
        </p:txBody>
      </p:sp>
      <p:sp>
        <p:nvSpPr>
          <p:cNvPr id="126" name="Freeform 71"/>
          <p:cNvSpPr/>
          <p:nvPr/>
        </p:nvSpPr>
        <p:spPr>
          <a:xfrm>
            <a:off x="2721198" y="5200908"/>
            <a:ext cx="1234971" cy="380513"/>
          </a:xfrm>
          <a:custGeom>
            <a:avLst/>
            <a:gdLst>
              <a:gd name="connsiteX0" fmla="*/ 0 w 1163409"/>
              <a:gd name="connsiteY0" fmla="*/ 0 h 704145"/>
              <a:gd name="connsiteX1" fmla="*/ 1163409 w 1163409"/>
              <a:gd name="connsiteY1" fmla="*/ 0 h 704145"/>
              <a:gd name="connsiteX2" fmla="*/ 1163409 w 1163409"/>
              <a:gd name="connsiteY2" fmla="*/ 704145 h 704145"/>
              <a:gd name="connsiteX3" fmla="*/ 0 w 1163409"/>
              <a:gd name="connsiteY3" fmla="*/ 704145 h 704145"/>
              <a:gd name="connsiteX4" fmla="*/ 0 w 1163409"/>
              <a:gd name="connsiteY4" fmla="*/ 0 h 7041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63409" h="704145">
                <a:moveTo>
                  <a:pt x="0" y="0"/>
                </a:moveTo>
                <a:lnTo>
                  <a:pt x="1163409" y="0"/>
                </a:lnTo>
                <a:lnTo>
                  <a:pt x="1163409" y="704145"/>
                </a:lnTo>
                <a:lnTo>
                  <a:pt x="0" y="704145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2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lIns="7620" tIns="7620" rIns="7620" bIns="7620" spcCol="1270" anchor="ctr"/>
          <a:lstStyle/>
          <a:p>
            <a:pPr algn="ctr" defTabSz="533400" fontAlgn="auto">
              <a:defRPr/>
            </a:pPr>
            <a:r>
              <a:rPr lang="en-US" sz="1100" dirty="0">
                <a:solidFill>
                  <a:schemeClr val="tx1"/>
                </a:solidFill>
              </a:rPr>
              <a:t>RAA Pre-Award II</a:t>
            </a:r>
          </a:p>
          <a:p>
            <a:pPr algn="ctr" defTabSz="533400" fontAlgn="auto">
              <a:defRPr/>
            </a:pPr>
            <a:r>
              <a:rPr lang="en-US" sz="1100" b="1" u="sng" dirty="0">
                <a:solidFill>
                  <a:schemeClr val="tx1"/>
                </a:solidFill>
              </a:rPr>
              <a:t>Kerri Glaspie</a:t>
            </a:r>
          </a:p>
        </p:txBody>
      </p:sp>
      <p:sp>
        <p:nvSpPr>
          <p:cNvPr id="127" name="Freeform 72"/>
          <p:cNvSpPr/>
          <p:nvPr/>
        </p:nvSpPr>
        <p:spPr>
          <a:xfrm>
            <a:off x="1423442" y="4218451"/>
            <a:ext cx="1234971" cy="380513"/>
          </a:xfrm>
          <a:custGeom>
            <a:avLst/>
            <a:gdLst>
              <a:gd name="connsiteX0" fmla="*/ 0 w 1163409"/>
              <a:gd name="connsiteY0" fmla="*/ 0 h 704145"/>
              <a:gd name="connsiteX1" fmla="*/ 1163409 w 1163409"/>
              <a:gd name="connsiteY1" fmla="*/ 0 h 704145"/>
              <a:gd name="connsiteX2" fmla="*/ 1163409 w 1163409"/>
              <a:gd name="connsiteY2" fmla="*/ 704145 h 704145"/>
              <a:gd name="connsiteX3" fmla="*/ 0 w 1163409"/>
              <a:gd name="connsiteY3" fmla="*/ 704145 h 704145"/>
              <a:gd name="connsiteX4" fmla="*/ 0 w 1163409"/>
              <a:gd name="connsiteY4" fmla="*/ 0 h 7041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63409" h="704145">
                <a:moveTo>
                  <a:pt x="0" y="0"/>
                </a:moveTo>
                <a:lnTo>
                  <a:pt x="1163409" y="0"/>
                </a:lnTo>
                <a:lnTo>
                  <a:pt x="1163409" y="704145"/>
                </a:lnTo>
                <a:lnTo>
                  <a:pt x="0" y="704145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2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lIns="7620" tIns="7620" rIns="7620" bIns="7620" spcCol="1270" anchor="ctr"/>
          <a:lstStyle/>
          <a:p>
            <a:pPr algn="ctr" defTabSz="533400" fontAlgn="auto">
              <a:defRPr/>
            </a:pPr>
            <a:r>
              <a:rPr lang="en-US" sz="1100" dirty="0" err="1">
                <a:solidFill>
                  <a:schemeClr val="tx1"/>
                </a:solidFill>
              </a:rPr>
              <a:t>Sr</a:t>
            </a:r>
            <a:r>
              <a:rPr lang="en-US" sz="1100" dirty="0">
                <a:solidFill>
                  <a:schemeClr val="tx1"/>
                </a:solidFill>
              </a:rPr>
              <a:t> Res Award </a:t>
            </a:r>
            <a:r>
              <a:rPr lang="en-US" sz="1100" dirty="0" err="1">
                <a:solidFill>
                  <a:schemeClr val="tx1"/>
                </a:solidFill>
              </a:rPr>
              <a:t>Crd</a:t>
            </a:r>
            <a:r>
              <a:rPr lang="en-US" sz="1100" dirty="0">
                <a:solidFill>
                  <a:schemeClr val="tx1"/>
                </a:solidFill>
              </a:rPr>
              <a:t>.</a:t>
            </a:r>
          </a:p>
          <a:p>
            <a:pPr algn="ctr" defTabSz="533400" fontAlgn="auto">
              <a:defRPr/>
            </a:pPr>
            <a:r>
              <a:rPr lang="en-US" sz="1100" b="1" u="sng" dirty="0">
                <a:solidFill>
                  <a:schemeClr val="tx1"/>
                </a:solidFill>
              </a:rPr>
              <a:t>Nanette McKinney</a:t>
            </a:r>
          </a:p>
        </p:txBody>
      </p:sp>
      <p:sp>
        <p:nvSpPr>
          <p:cNvPr id="128" name="Freeform 73"/>
          <p:cNvSpPr/>
          <p:nvPr/>
        </p:nvSpPr>
        <p:spPr>
          <a:xfrm>
            <a:off x="1423442" y="4675164"/>
            <a:ext cx="1234971" cy="380513"/>
          </a:xfrm>
          <a:custGeom>
            <a:avLst/>
            <a:gdLst>
              <a:gd name="connsiteX0" fmla="*/ 0 w 1163409"/>
              <a:gd name="connsiteY0" fmla="*/ 0 h 704145"/>
              <a:gd name="connsiteX1" fmla="*/ 1163409 w 1163409"/>
              <a:gd name="connsiteY1" fmla="*/ 0 h 704145"/>
              <a:gd name="connsiteX2" fmla="*/ 1163409 w 1163409"/>
              <a:gd name="connsiteY2" fmla="*/ 704145 h 704145"/>
              <a:gd name="connsiteX3" fmla="*/ 0 w 1163409"/>
              <a:gd name="connsiteY3" fmla="*/ 704145 h 704145"/>
              <a:gd name="connsiteX4" fmla="*/ 0 w 1163409"/>
              <a:gd name="connsiteY4" fmla="*/ 0 h 7041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63409" h="704145">
                <a:moveTo>
                  <a:pt x="0" y="0"/>
                </a:moveTo>
                <a:lnTo>
                  <a:pt x="1163409" y="0"/>
                </a:lnTo>
                <a:lnTo>
                  <a:pt x="1163409" y="704145"/>
                </a:lnTo>
                <a:lnTo>
                  <a:pt x="0" y="704145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2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lIns="7620" tIns="7620" rIns="7620" bIns="7620" spcCol="1270" anchor="ctr"/>
          <a:lstStyle/>
          <a:p>
            <a:pPr algn="ctr" defTabSz="533400" fontAlgn="auto">
              <a:defRPr/>
            </a:pPr>
            <a:r>
              <a:rPr lang="en-US" sz="1100" dirty="0">
                <a:solidFill>
                  <a:schemeClr val="tx1"/>
                </a:solidFill>
              </a:rPr>
              <a:t>RAA Pre-Award II</a:t>
            </a:r>
          </a:p>
          <a:p>
            <a:pPr algn="ctr" defTabSz="533400" fontAlgn="auto">
              <a:defRPr/>
            </a:pPr>
            <a:r>
              <a:rPr lang="en-US" sz="1100" b="1" u="sng" dirty="0">
                <a:solidFill>
                  <a:schemeClr val="tx1"/>
                </a:solidFill>
              </a:rPr>
              <a:t>Nancy Markum</a:t>
            </a:r>
          </a:p>
        </p:txBody>
      </p:sp>
      <p:sp>
        <p:nvSpPr>
          <p:cNvPr id="129" name="Freeform 74"/>
          <p:cNvSpPr/>
          <p:nvPr/>
        </p:nvSpPr>
        <p:spPr>
          <a:xfrm>
            <a:off x="1423442" y="5110143"/>
            <a:ext cx="1234971" cy="380513"/>
          </a:xfrm>
          <a:custGeom>
            <a:avLst/>
            <a:gdLst>
              <a:gd name="connsiteX0" fmla="*/ 0 w 1163409"/>
              <a:gd name="connsiteY0" fmla="*/ 0 h 704145"/>
              <a:gd name="connsiteX1" fmla="*/ 1163409 w 1163409"/>
              <a:gd name="connsiteY1" fmla="*/ 0 h 704145"/>
              <a:gd name="connsiteX2" fmla="*/ 1163409 w 1163409"/>
              <a:gd name="connsiteY2" fmla="*/ 704145 h 704145"/>
              <a:gd name="connsiteX3" fmla="*/ 0 w 1163409"/>
              <a:gd name="connsiteY3" fmla="*/ 704145 h 704145"/>
              <a:gd name="connsiteX4" fmla="*/ 0 w 1163409"/>
              <a:gd name="connsiteY4" fmla="*/ 0 h 7041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63409" h="704145">
                <a:moveTo>
                  <a:pt x="0" y="0"/>
                </a:moveTo>
                <a:lnTo>
                  <a:pt x="1163409" y="0"/>
                </a:lnTo>
                <a:lnTo>
                  <a:pt x="1163409" y="704145"/>
                </a:lnTo>
                <a:lnTo>
                  <a:pt x="0" y="704145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2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lIns="7620" tIns="7620" rIns="7620" bIns="7620" spcCol="1270" anchor="ctr"/>
          <a:lstStyle/>
          <a:p>
            <a:pPr algn="ctr" defTabSz="533400" fontAlgn="auto">
              <a:defRPr/>
            </a:pPr>
            <a:r>
              <a:rPr lang="en-US" sz="1100" dirty="0">
                <a:solidFill>
                  <a:schemeClr val="tx1"/>
                </a:solidFill>
              </a:rPr>
              <a:t>RAA Post-Award II</a:t>
            </a:r>
          </a:p>
          <a:p>
            <a:pPr algn="ctr" defTabSz="533400" fontAlgn="auto">
              <a:defRPr/>
            </a:pPr>
            <a:r>
              <a:rPr lang="en-US" sz="1100" b="1" u="sng" dirty="0">
                <a:solidFill>
                  <a:schemeClr val="tx1"/>
                </a:solidFill>
              </a:rPr>
              <a:t>Mary </a:t>
            </a:r>
            <a:r>
              <a:rPr lang="en-US" sz="1100" b="1" u="sng" dirty="0" err="1">
                <a:solidFill>
                  <a:schemeClr val="tx1"/>
                </a:solidFill>
              </a:rPr>
              <a:t>Reidel</a:t>
            </a:r>
            <a:endParaRPr lang="en-US" sz="1100" b="1" u="sng" dirty="0">
              <a:solidFill>
                <a:schemeClr val="tx1"/>
              </a:solidFill>
            </a:endParaRPr>
          </a:p>
        </p:txBody>
      </p:sp>
      <p:sp>
        <p:nvSpPr>
          <p:cNvPr id="130" name="Freeform 75"/>
          <p:cNvSpPr/>
          <p:nvPr/>
        </p:nvSpPr>
        <p:spPr>
          <a:xfrm>
            <a:off x="1423442" y="5567343"/>
            <a:ext cx="1234971" cy="380513"/>
          </a:xfrm>
          <a:custGeom>
            <a:avLst/>
            <a:gdLst>
              <a:gd name="connsiteX0" fmla="*/ 0 w 1163409"/>
              <a:gd name="connsiteY0" fmla="*/ 0 h 704145"/>
              <a:gd name="connsiteX1" fmla="*/ 1163409 w 1163409"/>
              <a:gd name="connsiteY1" fmla="*/ 0 h 704145"/>
              <a:gd name="connsiteX2" fmla="*/ 1163409 w 1163409"/>
              <a:gd name="connsiteY2" fmla="*/ 704145 h 704145"/>
              <a:gd name="connsiteX3" fmla="*/ 0 w 1163409"/>
              <a:gd name="connsiteY3" fmla="*/ 704145 h 704145"/>
              <a:gd name="connsiteX4" fmla="*/ 0 w 1163409"/>
              <a:gd name="connsiteY4" fmla="*/ 0 h 7041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63409" h="704145">
                <a:moveTo>
                  <a:pt x="0" y="0"/>
                </a:moveTo>
                <a:lnTo>
                  <a:pt x="1163409" y="0"/>
                </a:lnTo>
                <a:lnTo>
                  <a:pt x="1163409" y="704145"/>
                </a:lnTo>
                <a:lnTo>
                  <a:pt x="0" y="704145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2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lIns="7620" tIns="7620" rIns="7620" bIns="7620" spcCol="1270" anchor="ctr"/>
          <a:lstStyle/>
          <a:p>
            <a:pPr algn="ctr" defTabSz="533400" fontAlgn="auto">
              <a:defRPr/>
            </a:pPr>
            <a:r>
              <a:rPr lang="en-US" sz="1100" dirty="0">
                <a:solidFill>
                  <a:schemeClr val="tx1"/>
                </a:solidFill>
              </a:rPr>
              <a:t>RAA Pre-Award I</a:t>
            </a:r>
          </a:p>
          <a:p>
            <a:pPr algn="ctr" defTabSz="533400" fontAlgn="auto">
              <a:defRPr/>
            </a:pPr>
            <a:r>
              <a:rPr lang="en-US" sz="1100" b="1" u="sng" dirty="0">
                <a:solidFill>
                  <a:schemeClr val="tx1"/>
                </a:solidFill>
              </a:rPr>
              <a:t>Cedric Williams</a:t>
            </a:r>
          </a:p>
        </p:txBody>
      </p:sp>
      <p:sp>
        <p:nvSpPr>
          <p:cNvPr id="131" name="TextBox 130"/>
          <p:cNvSpPr txBox="1"/>
          <p:nvPr/>
        </p:nvSpPr>
        <p:spPr>
          <a:xfrm>
            <a:off x="2895600" y="671122"/>
            <a:ext cx="3398209" cy="46166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 defTabSz="622300" fontAlgn="auto">
              <a:defRPr/>
            </a:pPr>
            <a:r>
              <a:rPr lang="en-US" sz="1200" b="1" dirty="0">
                <a:solidFill>
                  <a:srgbClr val="FF0000"/>
                </a:solidFill>
              </a:rPr>
              <a:t>Associate VP</a:t>
            </a:r>
            <a:r>
              <a:rPr lang="en-US" sz="1200" dirty="0"/>
              <a:t> for Sponsored Project Administration</a:t>
            </a:r>
          </a:p>
          <a:p>
            <a:pPr algn="ctr" defTabSz="622300" fontAlgn="auto">
              <a:defRPr/>
            </a:pPr>
            <a:r>
              <a:rPr lang="en-US" sz="1200" b="1" u="sng" dirty="0"/>
              <a:t>Can Saygin </a:t>
            </a:r>
          </a:p>
        </p:txBody>
      </p:sp>
      <p:cxnSp>
        <p:nvCxnSpPr>
          <p:cNvPr id="132" name="Elbow Connector 100"/>
          <p:cNvCxnSpPr>
            <a:stCxn id="87" idx="0"/>
            <a:endCxn id="131" idx="2"/>
          </p:cNvCxnSpPr>
          <p:nvPr/>
        </p:nvCxnSpPr>
        <p:spPr>
          <a:xfrm rot="16200000" flipV="1">
            <a:off x="5272069" y="455424"/>
            <a:ext cx="382789" cy="1737515"/>
          </a:xfrm>
          <a:prstGeom prst="bentConnector3">
            <a:avLst>
              <a:gd name="adj1" fmla="val 50000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3" name="Elbow Connector 152"/>
          <p:cNvCxnSpPr>
            <a:stCxn id="134" idx="1"/>
            <a:endCxn id="131" idx="3"/>
          </p:cNvCxnSpPr>
          <p:nvPr/>
        </p:nvCxnSpPr>
        <p:spPr>
          <a:xfrm rot="10800000">
            <a:off x="6293809" y="901955"/>
            <a:ext cx="397748" cy="202780"/>
          </a:xfrm>
          <a:prstGeom prst="bentConnector3">
            <a:avLst>
              <a:gd name="adj1" fmla="val 50000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4" name="TextBox 133"/>
          <p:cNvSpPr txBox="1"/>
          <p:nvPr/>
        </p:nvSpPr>
        <p:spPr>
          <a:xfrm>
            <a:off x="6691557" y="889291"/>
            <a:ext cx="1476962" cy="43088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 defTabSz="533400" fontAlgn="auto">
              <a:defRPr/>
            </a:pPr>
            <a:r>
              <a:rPr lang="en-US" sz="1100" dirty="0"/>
              <a:t>Sr. Admin. Associate </a:t>
            </a:r>
          </a:p>
          <a:p>
            <a:pPr algn="ctr" defTabSz="533400" fontAlgn="auto">
              <a:defRPr/>
            </a:pPr>
            <a:r>
              <a:rPr lang="en-US" sz="1100" b="1" u="sng" dirty="0"/>
              <a:t>Sylvia Rayko </a:t>
            </a:r>
          </a:p>
        </p:txBody>
      </p:sp>
      <p:sp>
        <p:nvSpPr>
          <p:cNvPr id="135" name="TextBox 134"/>
          <p:cNvSpPr txBox="1"/>
          <p:nvPr/>
        </p:nvSpPr>
        <p:spPr>
          <a:xfrm>
            <a:off x="5625762" y="2134982"/>
            <a:ext cx="1371600" cy="44627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 defTabSz="533400" fontAlgn="auto">
              <a:defRPr/>
            </a:pPr>
            <a:r>
              <a:rPr lang="en-US" sz="1100" b="1" dirty="0">
                <a:solidFill>
                  <a:srgbClr val="FF0000"/>
                </a:solidFill>
              </a:rPr>
              <a:t>Director</a:t>
            </a:r>
            <a:endParaRPr lang="en-US" sz="1200" dirty="0"/>
          </a:p>
          <a:p>
            <a:pPr algn="ctr" defTabSz="533400">
              <a:defRPr/>
            </a:pPr>
            <a:r>
              <a:rPr lang="en-US" sz="1200" b="1" u="sng" dirty="0"/>
              <a:t>Stacy Williams</a:t>
            </a:r>
            <a:endParaRPr lang="en-US" sz="1200" b="1" u="sng" dirty="0">
              <a:solidFill>
                <a:srgbClr val="FF0000"/>
              </a:solidFill>
            </a:endParaRPr>
          </a:p>
        </p:txBody>
      </p:sp>
      <p:sp>
        <p:nvSpPr>
          <p:cNvPr id="136" name="TextBox 135"/>
          <p:cNvSpPr txBox="1"/>
          <p:nvPr/>
        </p:nvSpPr>
        <p:spPr>
          <a:xfrm>
            <a:off x="107386" y="2044444"/>
            <a:ext cx="1234440" cy="43088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lIns="0" rIns="0" rtlCol="0">
            <a:spAutoFit/>
          </a:bodyPr>
          <a:lstStyle/>
          <a:p>
            <a:pPr algn="ctr" defTabSz="533400" fontAlgn="auto">
              <a:defRPr/>
            </a:pPr>
            <a:r>
              <a:rPr lang="en-US" sz="1100" b="1" dirty="0">
                <a:solidFill>
                  <a:srgbClr val="FF0000"/>
                </a:solidFill>
              </a:rPr>
              <a:t>Director</a:t>
            </a:r>
          </a:p>
          <a:p>
            <a:pPr algn="ctr" defTabSz="533400">
              <a:defRPr/>
            </a:pPr>
            <a:r>
              <a:rPr lang="en-US" sz="1100" b="1" u="sng" dirty="0"/>
              <a:t>Juliet Ray</a:t>
            </a:r>
            <a:endParaRPr lang="en-US" sz="1100" b="1" u="sng" dirty="0">
              <a:solidFill>
                <a:srgbClr val="FF0000"/>
              </a:solidFill>
            </a:endParaRPr>
          </a:p>
        </p:txBody>
      </p:sp>
      <p:sp>
        <p:nvSpPr>
          <p:cNvPr id="137" name="TextBox 52"/>
          <p:cNvSpPr txBox="1">
            <a:spLocks noChangeArrowheads="1"/>
          </p:cNvSpPr>
          <p:nvPr/>
        </p:nvSpPr>
        <p:spPr bwMode="auto">
          <a:xfrm>
            <a:off x="78116" y="1524000"/>
            <a:ext cx="3960484" cy="261610"/>
          </a:xfrm>
          <a:prstGeom prst="rect">
            <a:avLst/>
          </a:prstGeom>
          <a:solidFill>
            <a:srgbClr val="FFFF00"/>
          </a:solidFill>
          <a:ln>
            <a:noFill/>
          </a:ln>
          <a:extLst/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en-US" sz="1100" b="1" dirty="0">
                <a:latin typeface="Calibri" pitchFamily="34" charset="0"/>
              </a:rPr>
              <a:t>Research Service Centers (RSC)</a:t>
            </a:r>
            <a:endParaRPr lang="en-US" sz="1400" b="1" dirty="0">
              <a:solidFill>
                <a:srgbClr val="FF0000"/>
              </a:solidFill>
              <a:latin typeface="Calibri" pitchFamily="34" charset="0"/>
            </a:endParaRPr>
          </a:p>
        </p:txBody>
      </p:sp>
      <p:sp>
        <p:nvSpPr>
          <p:cNvPr id="138" name="Rectangle 137"/>
          <p:cNvSpPr/>
          <p:nvPr/>
        </p:nvSpPr>
        <p:spPr>
          <a:xfrm>
            <a:off x="69366" y="1818263"/>
            <a:ext cx="3969234" cy="4206280"/>
          </a:xfrm>
          <a:prstGeom prst="rect">
            <a:avLst/>
          </a:prstGeom>
          <a:noFill/>
          <a:ln w="6350">
            <a:solidFill>
              <a:srgbClr val="0000FF"/>
            </a:solidFill>
            <a:prstDash val="lg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39" name="Rectangle 138"/>
          <p:cNvSpPr/>
          <p:nvPr/>
        </p:nvSpPr>
        <p:spPr>
          <a:xfrm>
            <a:off x="5562600" y="1987523"/>
            <a:ext cx="1530722" cy="4413277"/>
          </a:xfrm>
          <a:prstGeom prst="rect">
            <a:avLst/>
          </a:prstGeom>
          <a:noFill/>
          <a:ln w="6350">
            <a:solidFill>
              <a:srgbClr val="0000FF"/>
            </a:solidFill>
            <a:prstDash val="lg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40" name="Oval 139"/>
          <p:cNvSpPr/>
          <p:nvPr/>
        </p:nvSpPr>
        <p:spPr>
          <a:xfrm>
            <a:off x="4776188" y="1508760"/>
            <a:ext cx="91440" cy="91440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1" name="Rectangle 140"/>
          <p:cNvSpPr/>
          <p:nvPr/>
        </p:nvSpPr>
        <p:spPr>
          <a:xfrm>
            <a:off x="4171811" y="2149836"/>
            <a:ext cx="1314589" cy="1431564"/>
          </a:xfrm>
          <a:prstGeom prst="rect">
            <a:avLst/>
          </a:prstGeom>
          <a:noFill/>
          <a:ln w="6350">
            <a:solidFill>
              <a:srgbClr val="0000FF"/>
            </a:solidFill>
            <a:prstDash val="lg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42" name="Freeform 78"/>
          <p:cNvSpPr/>
          <p:nvPr/>
        </p:nvSpPr>
        <p:spPr>
          <a:xfrm>
            <a:off x="4214454" y="2209800"/>
            <a:ext cx="1234440" cy="384048"/>
          </a:xfrm>
          <a:custGeom>
            <a:avLst/>
            <a:gdLst>
              <a:gd name="connsiteX0" fmla="*/ 0 w 1467447"/>
              <a:gd name="connsiteY0" fmla="*/ 0 h 561680"/>
              <a:gd name="connsiteX1" fmla="*/ 1467447 w 1467447"/>
              <a:gd name="connsiteY1" fmla="*/ 0 h 561680"/>
              <a:gd name="connsiteX2" fmla="*/ 1467447 w 1467447"/>
              <a:gd name="connsiteY2" fmla="*/ 561680 h 561680"/>
              <a:gd name="connsiteX3" fmla="*/ 0 w 1467447"/>
              <a:gd name="connsiteY3" fmla="*/ 561680 h 561680"/>
              <a:gd name="connsiteX4" fmla="*/ 0 w 1467447"/>
              <a:gd name="connsiteY4" fmla="*/ 0 h 5616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67447" h="561680">
                <a:moveTo>
                  <a:pt x="0" y="0"/>
                </a:moveTo>
                <a:lnTo>
                  <a:pt x="1467447" y="0"/>
                </a:lnTo>
                <a:lnTo>
                  <a:pt x="1467447" y="561680"/>
                </a:lnTo>
                <a:lnTo>
                  <a:pt x="0" y="561680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2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lIns="7620" tIns="7620" rIns="7620" bIns="7620" spcCol="1270" anchor="ctr"/>
          <a:lstStyle/>
          <a:p>
            <a:pPr algn="ctr" defTabSz="533400" fontAlgn="auto">
              <a:defRPr/>
            </a:pPr>
            <a:r>
              <a:rPr lang="en-US" sz="1100" b="1" dirty="0">
                <a:solidFill>
                  <a:srgbClr val="FF0000"/>
                </a:solidFill>
              </a:rPr>
              <a:t>Director</a:t>
            </a:r>
            <a:r>
              <a:rPr lang="en-US" sz="1100" dirty="0">
                <a:solidFill>
                  <a:schemeClr val="tx1"/>
                </a:solidFill>
              </a:rPr>
              <a:t> </a:t>
            </a:r>
          </a:p>
          <a:p>
            <a:pPr algn="ctr" defTabSz="533400" fontAlgn="auto">
              <a:defRPr/>
            </a:pPr>
            <a:r>
              <a:rPr lang="en-US" sz="1100" b="1" u="sng" dirty="0">
                <a:solidFill>
                  <a:schemeClr val="tx1"/>
                </a:solidFill>
              </a:rPr>
              <a:t>Jessica Fernandez</a:t>
            </a:r>
          </a:p>
        </p:txBody>
      </p:sp>
      <p:sp>
        <p:nvSpPr>
          <p:cNvPr id="143" name="Freeform 84"/>
          <p:cNvSpPr/>
          <p:nvPr/>
        </p:nvSpPr>
        <p:spPr>
          <a:xfrm>
            <a:off x="4214454" y="2667000"/>
            <a:ext cx="1234440" cy="384048"/>
          </a:xfrm>
          <a:custGeom>
            <a:avLst/>
            <a:gdLst>
              <a:gd name="connsiteX0" fmla="*/ 0 w 1467447"/>
              <a:gd name="connsiteY0" fmla="*/ 0 h 561680"/>
              <a:gd name="connsiteX1" fmla="*/ 1467447 w 1467447"/>
              <a:gd name="connsiteY1" fmla="*/ 0 h 561680"/>
              <a:gd name="connsiteX2" fmla="*/ 1467447 w 1467447"/>
              <a:gd name="connsiteY2" fmla="*/ 561680 h 561680"/>
              <a:gd name="connsiteX3" fmla="*/ 0 w 1467447"/>
              <a:gd name="connsiteY3" fmla="*/ 561680 h 561680"/>
              <a:gd name="connsiteX4" fmla="*/ 0 w 1467447"/>
              <a:gd name="connsiteY4" fmla="*/ 0 h 5616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67447" h="561680">
                <a:moveTo>
                  <a:pt x="0" y="0"/>
                </a:moveTo>
                <a:lnTo>
                  <a:pt x="1467447" y="0"/>
                </a:lnTo>
                <a:lnTo>
                  <a:pt x="1467447" y="561680"/>
                </a:lnTo>
                <a:lnTo>
                  <a:pt x="0" y="561680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2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lIns="7620" tIns="7620" rIns="7620" bIns="7620" spcCol="1270" anchor="ctr"/>
          <a:lstStyle/>
          <a:p>
            <a:pPr algn="ctr" defTabSz="533400" fontAlgn="auto">
              <a:defRPr/>
            </a:pPr>
            <a:r>
              <a:rPr lang="en-US" sz="1100" dirty="0">
                <a:solidFill>
                  <a:schemeClr val="tx1"/>
                </a:solidFill>
              </a:rPr>
              <a:t>Contract Negotiator</a:t>
            </a:r>
          </a:p>
          <a:p>
            <a:pPr algn="ctr" defTabSz="533400" fontAlgn="auto">
              <a:defRPr/>
            </a:pPr>
            <a:r>
              <a:rPr lang="en-US" sz="1100" b="1" u="sng" dirty="0">
                <a:solidFill>
                  <a:schemeClr val="tx1"/>
                </a:solidFill>
                <a:highlight>
                  <a:srgbClr val="FFFF00"/>
                </a:highlight>
              </a:rPr>
              <a:t>VACANT</a:t>
            </a:r>
          </a:p>
        </p:txBody>
      </p:sp>
      <p:cxnSp>
        <p:nvCxnSpPr>
          <p:cNvPr id="144" name="Elbow Connector 85"/>
          <p:cNvCxnSpPr>
            <a:stCxn id="83" idx="0"/>
            <a:endCxn id="131" idx="2"/>
          </p:cNvCxnSpPr>
          <p:nvPr/>
        </p:nvCxnSpPr>
        <p:spPr>
          <a:xfrm rot="16200000" flipV="1">
            <a:off x="4514951" y="1212542"/>
            <a:ext cx="391213" cy="231703"/>
          </a:xfrm>
          <a:prstGeom prst="bentConnector3">
            <a:avLst>
              <a:gd name="adj1" fmla="val 50000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5" name="Oval 144"/>
          <p:cNvSpPr/>
          <p:nvPr/>
        </p:nvSpPr>
        <p:spPr>
          <a:xfrm>
            <a:off x="6286502" y="1490035"/>
            <a:ext cx="91440" cy="91440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46" name="Elbow Connector 60"/>
          <p:cNvCxnSpPr>
            <a:stCxn id="137" idx="0"/>
            <a:endCxn id="131" idx="2"/>
          </p:cNvCxnSpPr>
          <p:nvPr/>
        </p:nvCxnSpPr>
        <p:spPr>
          <a:xfrm rot="5400000" flipH="1" flipV="1">
            <a:off x="3130925" y="60221"/>
            <a:ext cx="391213" cy="2536347"/>
          </a:xfrm>
          <a:prstGeom prst="bentConnector3">
            <a:avLst>
              <a:gd name="adj1" fmla="val 50001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7" name="Oval 146"/>
          <p:cNvSpPr/>
          <p:nvPr/>
        </p:nvSpPr>
        <p:spPr>
          <a:xfrm>
            <a:off x="2020271" y="1478279"/>
            <a:ext cx="91440" cy="91440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0" name="TextBox 52"/>
          <p:cNvSpPr txBox="1">
            <a:spLocks noChangeArrowheads="1"/>
          </p:cNvSpPr>
          <p:nvPr/>
        </p:nvSpPr>
        <p:spPr bwMode="auto">
          <a:xfrm>
            <a:off x="7254240" y="1517242"/>
            <a:ext cx="1764446" cy="430887"/>
          </a:xfrm>
          <a:prstGeom prst="rect">
            <a:avLst/>
          </a:prstGeom>
          <a:solidFill>
            <a:srgbClr val="FFFF00"/>
          </a:solidFill>
          <a:ln>
            <a:noFill/>
          </a:ln>
          <a:extLst/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en-US" sz="1100" b="1" dirty="0">
                <a:latin typeface="Calibri" pitchFamily="34" charset="0"/>
              </a:rPr>
              <a:t>Information Systems and Technology (IST)</a:t>
            </a:r>
            <a:endParaRPr lang="en-US" sz="1400" b="1" dirty="0">
              <a:solidFill>
                <a:srgbClr val="FF0000"/>
              </a:solidFill>
              <a:latin typeface="Calibri" pitchFamily="34" charset="0"/>
            </a:endParaRPr>
          </a:p>
        </p:txBody>
      </p:sp>
      <p:sp>
        <p:nvSpPr>
          <p:cNvPr id="61" name="Rectangle 60"/>
          <p:cNvSpPr/>
          <p:nvPr/>
        </p:nvSpPr>
        <p:spPr>
          <a:xfrm>
            <a:off x="7235606" y="1981497"/>
            <a:ext cx="1783080" cy="1959333"/>
          </a:xfrm>
          <a:prstGeom prst="rect">
            <a:avLst/>
          </a:prstGeom>
          <a:noFill/>
          <a:ln w="6350">
            <a:solidFill>
              <a:srgbClr val="0000FF"/>
            </a:solidFill>
            <a:prstDash val="lg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2" name="Freeform 78"/>
          <p:cNvSpPr/>
          <p:nvPr/>
        </p:nvSpPr>
        <p:spPr>
          <a:xfrm>
            <a:off x="7285444" y="2070417"/>
            <a:ext cx="1682372" cy="393192"/>
          </a:xfrm>
          <a:custGeom>
            <a:avLst/>
            <a:gdLst>
              <a:gd name="connsiteX0" fmla="*/ 0 w 1467447"/>
              <a:gd name="connsiteY0" fmla="*/ 0 h 561680"/>
              <a:gd name="connsiteX1" fmla="*/ 1467447 w 1467447"/>
              <a:gd name="connsiteY1" fmla="*/ 0 h 561680"/>
              <a:gd name="connsiteX2" fmla="*/ 1467447 w 1467447"/>
              <a:gd name="connsiteY2" fmla="*/ 561680 h 561680"/>
              <a:gd name="connsiteX3" fmla="*/ 0 w 1467447"/>
              <a:gd name="connsiteY3" fmla="*/ 561680 h 561680"/>
              <a:gd name="connsiteX4" fmla="*/ 0 w 1467447"/>
              <a:gd name="connsiteY4" fmla="*/ 0 h 5616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67447" h="561680">
                <a:moveTo>
                  <a:pt x="0" y="0"/>
                </a:moveTo>
                <a:lnTo>
                  <a:pt x="1467447" y="0"/>
                </a:lnTo>
                <a:lnTo>
                  <a:pt x="1467447" y="561680"/>
                </a:lnTo>
                <a:lnTo>
                  <a:pt x="0" y="561680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2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lIns="7620" tIns="7620" rIns="7620" bIns="7620" spcCol="1270" anchor="ctr"/>
          <a:lstStyle/>
          <a:p>
            <a:pPr algn="ctr" defTabSz="533400" fontAlgn="auto">
              <a:defRPr/>
            </a:pPr>
            <a:r>
              <a:rPr lang="en-US" sz="1100" b="1" dirty="0">
                <a:solidFill>
                  <a:srgbClr val="FF0000"/>
                </a:solidFill>
              </a:rPr>
              <a:t>Director</a:t>
            </a:r>
            <a:r>
              <a:rPr lang="en-US" sz="1100" dirty="0">
                <a:solidFill>
                  <a:schemeClr val="tx1"/>
                </a:solidFill>
              </a:rPr>
              <a:t> </a:t>
            </a:r>
          </a:p>
          <a:p>
            <a:pPr algn="ctr" defTabSz="533400" fontAlgn="auto">
              <a:defRPr/>
            </a:pPr>
            <a:r>
              <a:rPr lang="en-US" sz="1100" b="1" u="sng" dirty="0">
                <a:solidFill>
                  <a:schemeClr val="tx1"/>
                </a:solidFill>
                <a:highlight>
                  <a:srgbClr val="FFFF00"/>
                </a:highlight>
              </a:rPr>
              <a:t>VACANT</a:t>
            </a:r>
          </a:p>
        </p:txBody>
      </p:sp>
      <p:sp>
        <p:nvSpPr>
          <p:cNvPr id="63" name="Freeform 84"/>
          <p:cNvSpPr/>
          <p:nvPr/>
        </p:nvSpPr>
        <p:spPr>
          <a:xfrm>
            <a:off x="7279035" y="2521035"/>
            <a:ext cx="1674266" cy="393192"/>
          </a:xfrm>
          <a:custGeom>
            <a:avLst/>
            <a:gdLst>
              <a:gd name="connsiteX0" fmla="*/ 0 w 1467447"/>
              <a:gd name="connsiteY0" fmla="*/ 0 h 561680"/>
              <a:gd name="connsiteX1" fmla="*/ 1467447 w 1467447"/>
              <a:gd name="connsiteY1" fmla="*/ 0 h 561680"/>
              <a:gd name="connsiteX2" fmla="*/ 1467447 w 1467447"/>
              <a:gd name="connsiteY2" fmla="*/ 561680 h 561680"/>
              <a:gd name="connsiteX3" fmla="*/ 0 w 1467447"/>
              <a:gd name="connsiteY3" fmla="*/ 561680 h 561680"/>
              <a:gd name="connsiteX4" fmla="*/ 0 w 1467447"/>
              <a:gd name="connsiteY4" fmla="*/ 0 h 5616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67447" h="561680">
                <a:moveTo>
                  <a:pt x="0" y="0"/>
                </a:moveTo>
                <a:lnTo>
                  <a:pt x="1467447" y="0"/>
                </a:lnTo>
                <a:lnTo>
                  <a:pt x="1467447" y="561680"/>
                </a:lnTo>
                <a:lnTo>
                  <a:pt x="0" y="561680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2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lIns="7620" tIns="7620" rIns="7620" bIns="7620" spcCol="1270" anchor="ctr"/>
          <a:lstStyle/>
          <a:p>
            <a:pPr algn="ctr" defTabSz="533400" fontAlgn="auto">
              <a:defRPr/>
            </a:pPr>
            <a:r>
              <a:rPr lang="en-US" sz="1100" dirty="0">
                <a:solidFill>
                  <a:schemeClr val="tx1"/>
                </a:solidFill>
              </a:rPr>
              <a:t>Software System Specialist III</a:t>
            </a:r>
          </a:p>
          <a:p>
            <a:pPr algn="ctr" defTabSz="533400" fontAlgn="auto">
              <a:defRPr/>
            </a:pPr>
            <a:r>
              <a:rPr lang="en-US" sz="1100" b="1" u="sng" dirty="0">
                <a:solidFill>
                  <a:schemeClr val="tx1"/>
                </a:solidFill>
              </a:rPr>
              <a:t>Yu Ning </a:t>
            </a:r>
          </a:p>
        </p:txBody>
      </p:sp>
      <p:sp>
        <p:nvSpPr>
          <p:cNvPr id="64" name="Oval 63"/>
          <p:cNvSpPr/>
          <p:nvPr/>
        </p:nvSpPr>
        <p:spPr>
          <a:xfrm>
            <a:off x="8080910" y="1490035"/>
            <a:ext cx="91440" cy="91440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5" name="Freeform 84"/>
          <p:cNvSpPr/>
          <p:nvPr/>
        </p:nvSpPr>
        <p:spPr>
          <a:xfrm>
            <a:off x="7279035" y="2974820"/>
            <a:ext cx="1674266" cy="393192"/>
          </a:xfrm>
          <a:custGeom>
            <a:avLst/>
            <a:gdLst>
              <a:gd name="connsiteX0" fmla="*/ 0 w 1467447"/>
              <a:gd name="connsiteY0" fmla="*/ 0 h 561680"/>
              <a:gd name="connsiteX1" fmla="*/ 1467447 w 1467447"/>
              <a:gd name="connsiteY1" fmla="*/ 0 h 561680"/>
              <a:gd name="connsiteX2" fmla="*/ 1467447 w 1467447"/>
              <a:gd name="connsiteY2" fmla="*/ 561680 h 561680"/>
              <a:gd name="connsiteX3" fmla="*/ 0 w 1467447"/>
              <a:gd name="connsiteY3" fmla="*/ 561680 h 561680"/>
              <a:gd name="connsiteX4" fmla="*/ 0 w 1467447"/>
              <a:gd name="connsiteY4" fmla="*/ 0 h 5616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67447" h="561680">
                <a:moveTo>
                  <a:pt x="0" y="0"/>
                </a:moveTo>
                <a:lnTo>
                  <a:pt x="1467447" y="0"/>
                </a:lnTo>
                <a:lnTo>
                  <a:pt x="1467447" y="561680"/>
                </a:lnTo>
                <a:lnTo>
                  <a:pt x="0" y="561680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2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lIns="7620" tIns="7620" rIns="7620" bIns="7620" spcCol="1270" anchor="ctr"/>
          <a:lstStyle/>
          <a:p>
            <a:pPr algn="ctr" defTabSz="533400" fontAlgn="auto">
              <a:defRPr/>
            </a:pPr>
            <a:r>
              <a:rPr lang="en-US" sz="1100" dirty="0">
                <a:solidFill>
                  <a:schemeClr val="tx1"/>
                </a:solidFill>
              </a:rPr>
              <a:t>IT </a:t>
            </a:r>
            <a:r>
              <a:rPr lang="en-US" sz="1100" dirty="0" err="1">
                <a:solidFill>
                  <a:schemeClr val="tx1"/>
                </a:solidFill>
              </a:rPr>
              <a:t>Assoc</a:t>
            </a:r>
            <a:r>
              <a:rPr lang="en-US" sz="1100" dirty="0">
                <a:solidFill>
                  <a:schemeClr val="tx1"/>
                </a:solidFill>
              </a:rPr>
              <a:t> II/Help Desk</a:t>
            </a:r>
          </a:p>
          <a:p>
            <a:pPr algn="ctr" defTabSz="533400" fontAlgn="auto">
              <a:defRPr/>
            </a:pPr>
            <a:r>
              <a:rPr lang="en-US" sz="1100" b="1" u="sng" dirty="0">
                <a:solidFill>
                  <a:schemeClr val="tx1"/>
                </a:solidFill>
              </a:rPr>
              <a:t>Victor Smith</a:t>
            </a:r>
          </a:p>
        </p:txBody>
      </p:sp>
      <p:cxnSp>
        <p:nvCxnSpPr>
          <p:cNvPr id="78" name="Elbow Connector 100"/>
          <p:cNvCxnSpPr>
            <a:stCxn id="64" idx="0"/>
            <a:endCxn id="131" idx="2"/>
          </p:cNvCxnSpPr>
          <p:nvPr/>
        </p:nvCxnSpPr>
        <p:spPr>
          <a:xfrm rot="16200000" flipV="1">
            <a:off x="6182044" y="-454552"/>
            <a:ext cx="357248" cy="3531925"/>
          </a:xfrm>
          <a:prstGeom prst="bentConnector3">
            <a:avLst>
              <a:gd name="adj1" fmla="val 45732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7" name="Freeform 31"/>
          <p:cNvSpPr/>
          <p:nvPr/>
        </p:nvSpPr>
        <p:spPr>
          <a:xfrm>
            <a:off x="5638800" y="5943600"/>
            <a:ext cx="1371600" cy="393192"/>
          </a:xfrm>
          <a:custGeom>
            <a:avLst/>
            <a:gdLst>
              <a:gd name="connsiteX0" fmla="*/ 0 w 1467447"/>
              <a:gd name="connsiteY0" fmla="*/ 0 h 561680"/>
              <a:gd name="connsiteX1" fmla="*/ 1467447 w 1467447"/>
              <a:gd name="connsiteY1" fmla="*/ 0 h 561680"/>
              <a:gd name="connsiteX2" fmla="*/ 1467447 w 1467447"/>
              <a:gd name="connsiteY2" fmla="*/ 561680 h 561680"/>
              <a:gd name="connsiteX3" fmla="*/ 0 w 1467447"/>
              <a:gd name="connsiteY3" fmla="*/ 561680 h 561680"/>
              <a:gd name="connsiteX4" fmla="*/ 0 w 1467447"/>
              <a:gd name="connsiteY4" fmla="*/ 0 h 5616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67447" h="561680">
                <a:moveTo>
                  <a:pt x="0" y="0"/>
                </a:moveTo>
                <a:lnTo>
                  <a:pt x="1467447" y="0"/>
                </a:lnTo>
                <a:lnTo>
                  <a:pt x="1467447" y="561680"/>
                </a:lnTo>
                <a:lnTo>
                  <a:pt x="0" y="561680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2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lIns="7620" tIns="7620" rIns="7620" bIns="7620" spcCol="1270" anchor="ctr"/>
          <a:lstStyle/>
          <a:p>
            <a:pPr algn="ctr" defTabSz="533400" fontAlgn="auto">
              <a:spcAft>
                <a:spcPct val="35000"/>
              </a:spcAft>
              <a:defRPr/>
            </a:pPr>
            <a:endParaRPr lang="en-US" sz="1100" b="1" dirty="0">
              <a:solidFill>
                <a:schemeClr val="tx1"/>
              </a:solidFill>
            </a:endParaRPr>
          </a:p>
          <a:p>
            <a:pPr algn="ctr" defTabSz="533400" fontAlgn="auto">
              <a:defRPr/>
            </a:pPr>
            <a:r>
              <a:rPr lang="en-US" sz="1100" dirty="0">
                <a:solidFill>
                  <a:schemeClr val="tx1"/>
                </a:solidFill>
              </a:rPr>
              <a:t>Grant Accountant II </a:t>
            </a:r>
          </a:p>
          <a:p>
            <a:pPr algn="ctr" defTabSz="533400" fontAlgn="auto">
              <a:defRPr/>
            </a:pPr>
            <a:r>
              <a:rPr lang="en-US" sz="1100" b="1" u="sng" dirty="0">
                <a:solidFill>
                  <a:schemeClr val="tx1"/>
                </a:solidFill>
              </a:rPr>
              <a:t>Carmen Montalvo</a:t>
            </a:r>
          </a:p>
          <a:p>
            <a:pPr algn="ctr" defTabSz="533400" fontAlgn="auto">
              <a:spcAft>
                <a:spcPct val="35000"/>
              </a:spcAft>
              <a:defRPr/>
            </a:pPr>
            <a:endParaRPr lang="en-US" sz="1100" dirty="0">
              <a:solidFill>
                <a:schemeClr val="tx1"/>
              </a:solidFill>
            </a:endParaRPr>
          </a:p>
        </p:txBody>
      </p:sp>
      <p:sp>
        <p:nvSpPr>
          <p:cNvPr id="68" name="Freeform 84"/>
          <p:cNvSpPr/>
          <p:nvPr/>
        </p:nvSpPr>
        <p:spPr>
          <a:xfrm>
            <a:off x="7285444" y="3428821"/>
            <a:ext cx="1674266" cy="393192"/>
          </a:xfrm>
          <a:custGeom>
            <a:avLst/>
            <a:gdLst>
              <a:gd name="connsiteX0" fmla="*/ 0 w 1467447"/>
              <a:gd name="connsiteY0" fmla="*/ 0 h 561680"/>
              <a:gd name="connsiteX1" fmla="*/ 1467447 w 1467447"/>
              <a:gd name="connsiteY1" fmla="*/ 0 h 561680"/>
              <a:gd name="connsiteX2" fmla="*/ 1467447 w 1467447"/>
              <a:gd name="connsiteY2" fmla="*/ 561680 h 561680"/>
              <a:gd name="connsiteX3" fmla="*/ 0 w 1467447"/>
              <a:gd name="connsiteY3" fmla="*/ 561680 h 561680"/>
              <a:gd name="connsiteX4" fmla="*/ 0 w 1467447"/>
              <a:gd name="connsiteY4" fmla="*/ 0 h 5616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67447" h="561680">
                <a:moveTo>
                  <a:pt x="0" y="0"/>
                </a:moveTo>
                <a:lnTo>
                  <a:pt x="1467447" y="0"/>
                </a:lnTo>
                <a:lnTo>
                  <a:pt x="1467447" y="561680"/>
                </a:lnTo>
                <a:lnTo>
                  <a:pt x="0" y="561680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2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lIns="7620" tIns="7620" rIns="7620" bIns="7620" spcCol="1270" anchor="ctr"/>
          <a:lstStyle/>
          <a:p>
            <a:pPr algn="ctr" defTabSz="533400" fontAlgn="auto">
              <a:defRPr/>
            </a:pPr>
            <a:r>
              <a:rPr lang="en-US" sz="1100" dirty="0">
                <a:solidFill>
                  <a:schemeClr val="tx1"/>
                </a:solidFill>
              </a:rPr>
              <a:t>Data Analyst</a:t>
            </a:r>
          </a:p>
          <a:p>
            <a:pPr algn="ctr" defTabSz="533400" fontAlgn="auto">
              <a:defRPr/>
            </a:pPr>
            <a:r>
              <a:rPr lang="en-US" sz="1100" b="1" u="sng" dirty="0">
                <a:solidFill>
                  <a:schemeClr val="tx1"/>
                </a:solidFill>
                <a:highlight>
                  <a:srgbClr val="FFFF00"/>
                </a:highlight>
              </a:rPr>
              <a:t>VACANT</a:t>
            </a:r>
          </a:p>
        </p:txBody>
      </p:sp>
      <p:sp>
        <p:nvSpPr>
          <p:cNvPr id="69" name="Freeform 84"/>
          <p:cNvSpPr/>
          <p:nvPr/>
        </p:nvSpPr>
        <p:spPr>
          <a:xfrm>
            <a:off x="4191000" y="3124200"/>
            <a:ext cx="1234440" cy="384048"/>
          </a:xfrm>
          <a:custGeom>
            <a:avLst/>
            <a:gdLst>
              <a:gd name="connsiteX0" fmla="*/ 0 w 1467447"/>
              <a:gd name="connsiteY0" fmla="*/ 0 h 561680"/>
              <a:gd name="connsiteX1" fmla="*/ 1467447 w 1467447"/>
              <a:gd name="connsiteY1" fmla="*/ 0 h 561680"/>
              <a:gd name="connsiteX2" fmla="*/ 1467447 w 1467447"/>
              <a:gd name="connsiteY2" fmla="*/ 561680 h 561680"/>
              <a:gd name="connsiteX3" fmla="*/ 0 w 1467447"/>
              <a:gd name="connsiteY3" fmla="*/ 561680 h 561680"/>
              <a:gd name="connsiteX4" fmla="*/ 0 w 1467447"/>
              <a:gd name="connsiteY4" fmla="*/ 0 h 5616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67447" h="561680">
                <a:moveTo>
                  <a:pt x="0" y="0"/>
                </a:moveTo>
                <a:lnTo>
                  <a:pt x="1467447" y="0"/>
                </a:lnTo>
                <a:lnTo>
                  <a:pt x="1467447" y="561680"/>
                </a:lnTo>
                <a:lnTo>
                  <a:pt x="0" y="561680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2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lIns="7620" tIns="7620" rIns="7620" bIns="7620" spcCol="1270" anchor="ctr"/>
          <a:lstStyle/>
          <a:p>
            <a:pPr algn="ctr" defTabSz="533400" fontAlgn="auto">
              <a:defRPr/>
            </a:pPr>
            <a:r>
              <a:rPr lang="en-US" sz="1100" dirty="0">
                <a:solidFill>
                  <a:schemeClr val="tx1"/>
                </a:solidFill>
              </a:rPr>
              <a:t>Contract Negotiator</a:t>
            </a:r>
          </a:p>
          <a:p>
            <a:pPr algn="ctr" defTabSz="533400" fontAlgn="auto">
              <a:defRPr/>
            </a:pPr>
            <a:r>
              <a:rPr lang="en-US" sz="1100" b="1" u="sng" dirty="0">
                <a:solidFill>
                  <a:schemeClr val="tx1"/>
                </a:solidFill>
                <a:highlight>
                  <a:srgbClr val="FFFF00"/>
                </a:highlight>
              </a:rPr>
              <a:t>VACANT</a:t>
            </a:r>
          </a:p>
        </p:txBody>
      </p:sp>
      <p:sp>
        <p:nvSpPr>
          <p:cNvPr id="70" name="TextBox 69">
            <a:extLst>
              <a:ext uri="{FF2B5EF4-FFF2-40B4-BE49-F238E27FC236}">
                <a16:creationId xmlns:a16="http://schemas.microsoft.com/office/drawing/2014/main" id="{D53D9FD8-C09D-489D-9B51-6C8661F72D80}"/>
              </a:ext>
            </a:extLst>
          </p:cNvPr>
          <p:cNvSpPr txBox="1"/>
          <p:nvPr/>
        </p:nvSpPr>
        <p:spPr>
          <a:xfrm>
            <a:off x="7491120" y="228600"/>
            <a:ext cx="1474526" cy="261610"/>
          </a:xfrm>
          <a:prstGeom prst="rect">
            <a:avLst/>
          </a:prstGeom>
          <a:solidFill>
            <a:srgbClr val="00B050"/>
          </a:solidFill>
        </p:spPr>
        <p:txBody>
          <a:bodyPr wrap="square" rtlCol="0">
            <a:spAutoFit/>
          </a:bodyPr>
          <a:lstStyle/>
          <a:p>
            <a:r>
              <a:rPr lang="en-US" sz="1100" b="1" dirty="0">
                <a:solidFill>
                  <a:schemeClr val="bg1"/>
                </a:solidFill>
              </a:rPr>
              <a:t>Revised 9/1/2017</a:t>
            </a:r>
          </a:p>
        </p:txBody>
      </p:sp>
    </p:spTree>
    <p:extLst>
      <p:ext uri="{BB962C8B-B14F-4D97-AF65-F5344CB8AC3E}">
        <p14:creationId xmlns:p14="http://schemas.microsoft.com/office/powerpoint/2010/main" val="122925450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Rounded Rectangle 128"/>
          <p:cNvSpPr/>
          <p:nvPr/>
        </p:nvSpPr>
        <p:spPr>
          <a:xfrm>
            <a:off x="304800" y="2514600"/>
            <a:ext cx="1752600" cy="1524000"/>
          </a:xfrm>
          <a:prstGeom prst="roundRect">
            <a:avLst>
              <a:gd name="adj" fmla="val 8946"/>
            </a:avLst>
          </a:prstGeom>
          <a:solidFill>
            <a:schemeClr val="accent6">
              <a:lumMod val="75000"/>
            </a:schemeClr>
          </a:solidFill>
          <a:ln w="12700"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2" name="Rounded Rectangle 61"/>
          <p:cNvSpPr/>
          <p:nvPr/>
        </p:nvSpPr>
        <p:spPr>
          <a:xfrm>
            <a:off x="5791200" y="838200"/>
            <a:ext cx="3048000" cy="2230398"/>
          </a:xfrm>
          <a:prstGeom prst="roundRect">
            <a:avLst>
              <a:gd name="adj" fmla="val 9213"/>
            </a:avLst>
          </a:prstGeom>
          <a:solidFill>
            <a:schemeClr val="accent5">
              <a:lumMod val="20000"/>
              <a:lumOff val="80000"/>
            </a:schemeClr>
          </a:solidFill>
          <a:ln w="12700"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ounded Rectangle 10"/>
          <p:cNvSpPr/>
          <p:nvPr/>
        </p:nvSpPr>
        <p:spPr>
          <a:xfrm>
            <a:off x="4876800" y="3659088"/>
            <a:ext cx="3992880" cy="1827312"/>
          </a:xfrm>
          <a:prstGeom prst="roundRect">
            <a:avLst>
              <a:gd name="adj" fmla="val 8946"/>
            </a:avLst>
          </a:prstGeom>
          <a:solidFill>
            <a:schemeClr val="accent2">
              <a:lumMod val="20000"/>
              <a:lumOff val="80000"/>
            </a:schemeClr>
          </a:solidFill>
          <a:ln w="12700"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2" name="Rounded Rectangle 111"/>
          <p:cNvSpPr/>
          <p:nvPr/>
        </p:nvSpPr>
        <p:spPr>
          <a:xfrm>
            <a:off x="2362200" y="3943290"/>
            <a:ext cx="1447800" cy="1371600"/>
          </a:xfrm>
          <a:prstGeom prst="roundRect">
            <a:avLst>
              <a:gd name="adj" fmla="val 8946"/>
            </a:avLst>
          </a:prstGeom>
          <a:solidFill>
            <a:schemeClr val="bg1">
              <a:lumMod val="85000"/>
            </a:schemeClr>
          </a:solidFill>
          <a:ln w="12700"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9" name="Rounded Rectangle 198"/>
          <p:cNvSpPr/>
          <p:nvPr/>
        </p:nvSpPr>
        <p:spPr>
          <a:xfrm>
            <a:off x="1524000" y="228600"/>
            <a:ext cx="1524000" cy="1600200"/>
          </a:xfrm>
          <a:prstGeom prst="roundRect">
            <a:avLst>
              <a:gd name="adj" fmla="val 8946"/>
            </a:avLst>
          </a:prstGeom>
          <a:solidFill>
            <a:srgbClr val="FFFF00"/>
          </a:solidFill>
          <a:ln w="12700"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3" name="Rounded Rectangle 312"/>
          <p:cNvSpPr/>
          <p:nvPr/>
        </p:nvSpPr>
        <p:spPr>
          <a:xfrm>
            <a:off x="6400800" y="4572000"/>
            <a:ext cx="1371600" cy="609600"/>
          </a:xfrm>
          <a:prstGeom prst="roundRect">
            <a:avLst>
              <a:gd name="adj" fmla="val 8946"/>
            </a:avLst>
          </a:prstGeom>
          <a:solidFill>
            <a:schemeClr val="accent4">
              <a:lumMod val="20000"/>
              <a:lumOff val="80000"/>
            </a:schemeClr>
          </a:solidFill>
          <a:ln w="12700"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2" name="Rounded Rectangle 311"/>
          <p:cNvSpPr/>
          <p:nvPr/>
        </p:nvSpPr>
        <p:spPr>
          <a:xfrm>
            <a:off x="6324600" y="6096000"/>
            <a:ext cx="1981200" cy="533400"/>
          </a:xfrm>
          <a:prstGeom prst="roundRect">
            <a:avLst>
              <a:gd name="adj" fmla="val 8946"/>
            </a:avLst>
          </a:prstGeom>
          <a:solidFill>
            <a:schemeClr val="accent4">
              <a:lumMod val="20000"/>
              <a:lumOff val="80000"/>
            </a:schemeClr>
          </a:solidFill>
          <a:ln w="12700"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8" name="Rounded Rectangle 197"/>
          <p:cNvSpPr/>
          <p:nvPr/>
        </p:nvSpPr>
        <p:spPr>
          <a:xfrm>
            <a:off x="304800" y="228600"/>
            <a:ext cx="1143000" cy="1600200"/>
          </a:xfrm>
          <a:prstGeom prst="roundRect">
            <a:avLst>
              <a:gd name="adj" fmla="val 8946"/>
            </a:avLst>
          </a:prstGeom>
          <a:solidFill>
            <a:schemeClr val="accent4">
              <a:lumMod val="20000"/>
              <a:lumOff val="80000"/>
            </a:schemeClr>
          </a:solidFill>
          <a:ln w="12700"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20340" y="2611398"/>
            <a:ext cx="731520" cy="56431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ounded Rectangle 3"/>
          <p:cNvSpPr/>
          <p:nvPr/>
        </p:nvSpPr>
        <p:spPr>
          <a:xfrm>
            <a:off x="2514600" y="4084578"/>
            <a:ext cx="1143000" cy="381000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>
                <a:solidFill>
                  <a:schemeClr val="tx1"/>
                </a:solidFill>
              </a:rPr>
              <a:t>Electronic Routing Form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2514600" y="4846578"/>
            <a:ext cx="1143000" cy="381000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>
                <a:solidFill>
                  <a:schemeClr val="tx1"/>
                </a:solidFill>
              </a:rPr>
              <a:t>CAYUSE</a:t>
            </a:r>
          </a:p>
        </p:txBody>
      </p:sp>
      <p:cxnSp>
        <p:nvCxnSpPr>
          <p:cNvPr id="7" name="Straight Arrow Connector 6"/>
          <p:cNvCxnSpPr>
            <a:stCxn id="4" idx="2"/>
            <a:endCxn id="5" idx="0"/>
          </p:cNvCxnSpPr>
          <p:nvPr/>
        </p:nvCxnSpPr>
        <p:spPr>
          <a:xfrm>
            <a:off x="3086100" y="4465578"/>
            <a:ext cx="0" cy="381000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ounded Rectangle 7"/>
          <p:cNvSpPr/>
          <p:nvPr/>
        </p:nvSpPr>
        <p:spPr>
          <a:xfrm>
            <a:off x="5029200" y="4045089"/>
            <a:ext cx="1188720" cy="457200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>
                <a:solidFill>
                  <a:schemeClr val="tx1"/>
                </a:solidFill>
              </a:rPr>
              <a:t>Proposal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6248400" y="4054614"/>
            <a:ext cx="1188720" cy="457200"/>
          </a:xfrm>
          <a:prstGeom prst="roundRect">
            <a:avLst/>
          </a:prstGeom>
          <a:solidFill>
            <a:schemeClr val="accent3">
              <a:lumMod val="60000"/>
              <a:lumOff val="40000"/>
            </a:schemeClr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>
                <a:solidFill>
                  <a:schemeClr val="tx1"/>
                </a:solidFill>
              </a:rPr>
              <a:t>Award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467600" y="4064139"/>
            <a:ext cx="1188720" cy="457200"/>
          </a:xfrm>
          <a:prstGeom prst="roundRect">
            <a:avLst/>
          </a:prstGeom>
          <a:solidFill>
            <a:srgbClr val="92D050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>
                <a:solidFill>
                  <a:schemeClr val="tx1"/>
                </a:solidFill>
              </a:rPr>
              <a:t>Project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876800" y="3659088"/>
            <a:ext cx="3962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chemeClr val="bg1">
                    <a:lumMod val="65000"/>
                  </a:schemeClr>
                </a:solidFill>
              </a:rPr>
              <a:t>PeopleSoft</a:t>
            </a:r>
          </a:p>
        </p:txBody>
      </p:sp>
      <p:cxnSp>
        <p:nvCxnSpPr>
          <p:cNvPr id="13" name="Straight Arrow Connector 12"/>
          <p:cNvCxnSpPr>
            <a:stCxn id="5" idx="2"/>
          </p:cNvCxnSpPr>
          <p:nvPr/>
        </p:nvCxnSpPr>
        <p:spPr>
          <a:xfrm rot="5400000">
            <a:off x="2890044" y="5423634"/>
            <a:ext cx="392112" cy="1588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Elbow Connector 21"/>
          <p:cNvCxnSpPr>
            <a:stCxn id="137" idx="1"/>
            <a:endCxn id="4" idx="1"/>
          </p:cNvCxnSpPr>
          <p:nvPr/>
        </p:nvCxnSpPr>
        <p:spPr>
          <a:xfrm rot="10800000">
            <a:off x="2514600" y="4275078"/>
            <a:ext cx="1588" cy="1649412"/>
          </a:xfrm>
          <a:prstGeom prst="bentConnector3">
            <a:avLst>
              <a:gd name="adj1" fmla="val 23992451"/>
            </a:avLst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Arrow Connector 22"/>
          <p:cNvCxnSpPr>
            <a:stCxn id="4" idx="0"/>
            <a:endCxn id="1027" idx="2"/>
          </p:cNvCxnSpPr>
          <p:nvPr/>
        </p:nvCxnSpPr>
        <p:spPr>
          <a:xfrm rot="5400000" flipH="1" flipV="1">
            <a:off x="2631668" y="3630146"/>
            <a:ext cx="908864" cy="1588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Box 17"/>
          <p:cNvSpPr txBox="1"/>
          <p:nvPr/>
        </p:nvSpPr>
        <p:spPr>
          <a:xfrm>
            <a:off x="2286000" y="2373868"/>
            <a:ext cx="1600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chemeClr val="bg1">
                    <a:lumMod val="65000"/>
                  </a:schemeClr>
                </a:solidFill>
              </a:rPr>
              <a:t>Dashboard</a:t>
            </a:r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2600" y="4846578"/>
            <a:ext cx="233895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9" name="Straight Arrow Connector 18"/>
          <p:cNvCxnSpPr>
            <a:stCxn id="4" idx="3"/>
            <a:endCxn id="8" idx="1"/>
          </p:cNvCxnSpPr>
          <p:nvPr/>
        </p:nvCxnSpPr>
        <p:spPr>
          <a:xfrm flipV="1">
            <a:off x="3657600" y="4273689"/>
            <a:ext cx="1371600" cy="1389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Left-Right Arrow 24"/>
          <p:cNvSpPr/>
          <p:nvPr/>
        </p:nvSpPr>
        <p:spPr>
          <a:xfrm>
            <a:off x="6019800" y="4267200"/>
            <a:ext cx="457200" cy="228600"/>
          </a:xfrm>
          <a:prstGeom prst="leftRightArrow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Left-Right Arrow 25"/>
          <p:cNvSpPr/>
          <p:nvPr/>
        </p:nvSpPr>
        <p:spPr>
          <a:xfrm>
            <a:off x="7239000" y="4267200"/>
            <a:ext cx="457200" cy="228600"/>
          </a:xfrm>
          <a:prstGeom prst="leftRightArrow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TextBox 37"/>
          <p:cNvSpPr txBox="1"/>
          <p:nvPr/>
        </p:nvSpPr>
        <p:spPr>
          <a:xfrm>
            <a:off x="457200" y="2133600"/>
            <a:ext cx="9906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/>
              <a:t>Proposal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1371600" y="1219200"/>
            <a:ext cx="1905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u="sng" dirty="0"/>
              <a:t>ADMIN</a:t>
            </a:r>
          </a:p>
          <a:p>
            <a:pPr algn="ctr"/>
            <a:r>
              <a:rPr lang="en-US" sz="1200" dirty="0"/>
              <a:t>Fiscal </a:t>
            </a:r>
          </a:p>
          <a:p>
            <a:pPr algn="ctr"/>
            <a:r>
              <a:rPr lang="en-US" sz="1200" dirty="0"/>
              <a:t>Capacity &amp; Capability</a:t>
            </a:r>
          </a:p>
        </p:txBody>
      </p:sp>
      <p:sp>
        <p:nvSpPr>
          <p:cNvPr id="55" name="TextBox 54"/>
          <p:cNvSpPr txBox="1"/>
          <p:nvPr/>
        </p:nvSpPr>
        <p:spPr>
          <a:xfrm>
            <a:off x="7315200" y="2458998"/>
            <a:ext cx="1143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/>
              <a:t>       F&amp;A Return</a:t>
            </a:r>
          </a:p>
        </p:txBody>
      </p:sp>
      <p:sp>
        <p:nvSpPr>
          <p:cNvPr id="57" name="TextBox 56"/>
          <p:cNvSpPr txBox="1"/>
          <p:nvPr/>
        </p:nvSpPr>
        <p:spPr>
          <a:xfrm>
            <a:off x="7391400" y="2743199"/>
            <a:ext cx="1325880" cy="2834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/>
              <a:t>Expenditures</a:t>
            </a:r>
          </a:p>
        </p:txBody>
      </p:sp>
      <p:sp>
        <p:nvSpPr>
          <p:cNvPr id="61" name="TextBox 60"/>
          <p:cNvSpPr txBox="1"/>
          <p:nvPr/>
        </p:nvSpPr>
        <p:spPr>
          <a:xfrm>
            <a:off x="1524000" y="235803"/>
            <a:ext cx="16002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/>
              <a:t>Department</a:t>
            </a:r>
          </a:p>
          <a:p>
            <a:pPr algn="ctr"/>
            <a:r>
              <a:rPr lang="en-US" sz="1200" dirty="0"/>
              <a:t>College</a:t>
            </a:r>
          </a:p>
          <a:p>
            <a:pPr algn="ctr"/>
            <a:r>
              <a:rPr lang="en-US" sz="1200" dirty="0"/>
              <a:t>Centers &amp; Institutes</a:t>
            </a:r>
          </a:p>
          <a:p>
            <a:pPr algn="ctr"/>
            <a:r>
              <a:rPr lang="en-US" sz="1200" u="sng" dirty="0"/>
              <a:t>FACULTY</a:t>
            </a:r>
          </a:p>
        </p:txBody>
      </p:sp>
      <p:sp>
        <p:nvSpPr>
          <p:cNvPr id="63" name="TextBox 62"/>
          <p:cNvSpPr txBox="1"/>
          <p:nvPr/>
        </p:nvSpPr>
        <p:spPr>
          <a:xfrm>
            <a:off x="5867400" y="801469"/>
            <a:ext cx="2895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chemeClr val="bg1">
                    <a:lumMod val="65000"/>
                  </a:schemeClr>
                </a:solidFill>
              </a:rPr>
              <a:t>Processing Outside PeopleSoft</a:t>
            </a:r>
          </a:p>
        </p:txBody>
      </p:sp>
      <p:cxnSp>
        <p:nvCxnSpPr>
          <p:cNvPr id="64" name="Straight Arrow Connector 63"/>
          <p:cNvCxnSpPr>
            <a:stCxn id="57" idx="1"/>
            <a:endCxn id="1027" idx="3"/>
          </p:cNvCxnSpPr>
          <p:nvPr/>
        </p:nvCxnSpPr>
        <p:spPr>
          <a:xfrm rot="10800000" flipV="1">
            <a:off x="3451860" y="2893554"/>
            <a:ext cx="3939540" cy="0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Elbow Connector 71"/>
          <p:cNvCxnSpPr>
            <a:stCxn id="129" idx="2"/>
            <a:endCxn id="4" idx="1"/>
          </p:cNvCxnSpPr>
          <p:nvPr/>
        </p:nvCxnSpPr>
        <p:spPr>
          <a:xfrm rot="16200000" flipH="1">
            <a:off x="1729611" y="3490089"/>
            <a:ext cx="236478" cy="1333500"/>
          </a:xfrm>
          <a:prstGeom prst="bentConnector2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5" name="Straight Arrow Connector 74"/>
          <p:cNvCxnSpPr/>
          <p:nvPr/>
        </p:nvCxnSpPr>
        <p:spPr>
          <a:xfrm rot="5400000" flipH="1" flipV="1">
            <a:off x="1714500" y="5113278"/>
            <a:ext cx="838200" cy="1588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1" name="Elbow Connector 80"/>
          <p:cNvCxnSpPr>
            <a:stCxn id="40" idx="2"/>
            <a:endCxn id="18" idx="0"/>
          </p:cNvCxnSpPr>
          <p:nvPr/>
        </p:nvCxnSpPr>
        <p:spPr>
          <a:xfrm rot="16200000" flipH="1">
            <a:off x="2450932" y="1738699"/>
            <a:ext cx="508337" cy="762000"/>
          </a:xfrm>
          <a:prstGeom prst="bentConnector3">
            <a:avLst>
              <a:gd name="adj1" fmla="val 50000"/>
            </a:avLst>
          </a:prstGeom>
          <a:ln w="19050">
            <a:solidFill>
              <a:schemeClr val="tx1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0" name="Straight Arrow Connector 89"/>
          <p:cNvCxnSpPr>
            <a:stCxn id="10" idx="0"/>
            <a:endCxn id="57" idx="2"/>
          </p:cNvCxnSpPr>
          <p:nvPr/>
        </p:nvCxnSpPr>
        <p:spPr>
          <a:xfrm rot="16200000" flipV="1">
            <a:off x="7539412" y="3541591"/>
            <a:ext cx="1037476" cy="7620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3" name="Elbow Connector 92"/>
          <p:cNvCxnSpPr>
            <a:stCxn id="10" idx="0"/>
            <a:endCxn id="55" idx="3"/>
          </p:cNvCxnSpPr>
          <p:nvPr/>
        </p:nvCxnSpPr>
        <p:spPr>
          <a:xfrm rot="5400000" flipH="1" flipV="1">
            <a:off x="7526760" y="3132699"/>
            <a:ext cx="1466641" cy="396240"/>
          </a:xfrm>
          <a:prstGeom prst="bentConnector4">
            <a:avLst>
              <a:gd name="adj1" fmla="val 45278"/>
              <a:gd name="adj2" fmla="val 157692"/>
            </a:avLst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0" name="Elbow Connector 92"/>
          <p:cNvCxnSpPr>
            <a:stCxn id="55" idx="1"/>
          </p:cNvCxnSpPr>
          <p:nvPr/>
        </p:nvCxnSpPr>
        <p:spPr>
          <a:xfrm rot="10800000">
            <a:off x="3124200" y="1143000"/>
            <a:ext cx="4191000" cy="1454498"/>
          </a:xfrm>
          <a:prstGeom prst="bentConnector3">
            <a:avLst>
              <a:gd name="adj1" fmla="val 52550"/>
            </a:avLst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9" name="TextBox 108"/>
          <p:cNvSpPr txBox="1"/>
          <p:nvPr/>
        </p:nvSpPr>
        <p:spPr>
          <a:xfrm>
            <a:off x="4876800" y="4495800"/>
            <a:ext cx="17526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b="1" dirty="0">
                <a:solidFill>
                  <a:srgbClr val="0070C0"/>
                </a:solidFill>
              </a:rPr>
              <a:t>Account Set Up</a:t>
            </a:r>
          </a:p>
          <a:p>
            <a:pPr algn="ctr"/>
            <a:r>
              <a:rPr lang="en-US" sz="1000" b="1" dirty="0">
                <a:solidFill>
                  <a:srgbClr val="0070C0"/>
                </a:solidFill>
              </a:rPr>
              <a:t>Expenditures</a:t>
            </a:r>
          </a:p>
          <a:p>
            <a:pPr algn="ctr"/>
            <a:r>
              <a:rPr lang="en-US" sz="1000" b="1" dirty="0">
                <a:solidFill>
                  <a:srgbClr val="0070C0"/>
                </a:solidFill>
              </a:rPr>
              <a:t>Invoicing</a:t>
            </a:r>
          </a:p>
          <a:p>
            <a:pPr algn="ctr"/>
            <a:r>
              <a:rPr lang="en-US" sz="1000" b="1" dirty="0">
                <a:solidFill>
                  <a:srgbClr val="0070C0"/>
                </a:solidFill>
              </a:rPr>
              <a:t>Technical Reports</a:t>
            </a:r>
          </a:p>
          <a:p>
            <a:pPr algn="ctr"/>
            <a:r>
              <a:rPr lang="en-US" sz="1000" b="1" dirty="0">
                <a:solidFill>
                  <a:srgbClr val="0070C0"/>
                </a:solidFill>
              </a:rPr>
              <a:t>Financial Reports</a:t>
            </a:r>
          </a:p>
          <a:p>
            <a:pPr algn="ctr"/>
            <a:r>
              <a:rPr lang="en-US" sz="1000" b="1" dirty="0">
                <a:solidFill>
                  <a:srgbClr val="0070C0"/>
                </a:solidFill>
              </a:rPr>
              <a:t>Close Outs</a:t>
            </a:r>
          </a:p>
        </p:txBody>
      </p:sp>
      <p:cxnSp>
        <p:nvCxnSpPr>
          <p:cNvPr id="115" name="Elbow Connector 92"/>
          <p:cNvCxnSpPr>
            <a:stCxn id="57" idx="1"/>
          </p:cNvCxnSpPr>
          <p:nvPr/>
        </p:nvCxnSpPr>
        <p:spPr>
          <a:xfrm rot="10800000">
            <a:off x="3124200" y="1503403"/>
            <a:ext cx="4267200" cy="1381529"/>
          </a:xfrm>
          <a:prstGeom prst="bentConnector3">
            <a:avLst>
              <a:gd name="adj1" fmla="val 58906"/>
            </a:avLst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2" name="TextBox 121"/>
          <p:cNvSpPr txBox="1"/>
          <p:nvPr/>
        </p:nvSpPr>
        <p:spPr>
          <a:xfrm>
            <a:off x="3505200" y="2667000"/>
            <a:ext cx="1371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/>
              <a:t>Expenditure Data</a:t>
            </a:r>
          </a:p>
        </p:txBody>
      </p:sp>
      <p:sp>
        <p:nvSpPr>
          <p:cNvPr id="123" name="TextBox 122"/>
          <p:cNvSpPr txBox="1"/>
          <p:nvPr/>
        </p:nvSpPr>
        <p:spPr>
          <a:xfrm>
            <a:off x="3048000" y="1247001"/>
            <a:ext cx="1524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/>
              <a:t>Burn Rate Report</a:t>
            </a:r>
          </a:p>
        </p:txBody>
      </p:sp>
      <p:sp>
        <p:nvSpPr>
          <p:cNvPr id="125" name="TextBox 124"/>
          <p:cNvSpPr txBox="1"/>
          <p:nvPr/>
        </p:nvSpPr>
        <p:spPr>
          <a:xfrm>
            <a:off x="3108960" y="914400"/>
            <a:ext cx="108204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/>
              <a:t>F&amp;A Return</a:t>
            </a:r>
          </a:p>
        </p:txBody>
      </p:sp>
      <p:sp>
        <p:nvSpPr>
          <p:cNvPr id="126" name="TextBox 125"/>
          <p:cNvSpPr txBox="1"/>
          <p:nvPr/>
        </p:nvSpPr>
        <p:spPr>
          <a:xfrm>
            <a:off x="609600" y="2971800"/>
            <a:ext cx="13716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69863" indent="-169863"/>
            <a:r>
              <a:rPr lang="en-US" sz="1000" b="1" u="sng" dirty="0">
                <a:solidFill>
                  <a:schemeClr val="bg1"/>
                </a:solidFill>
              </a:rPr>
              <a:t>PI/Co-PI Info</a:t>
            </a:r>
          </a:p>
          <a:p>
            <a:pPr marL="282575" indent="-282575">
              <a:buFont typeface="Arial" pitchFamily="34" charset="0"/>
              <a:buChar char="•"/>
            </a:pPr>
            <a:r>
              <a:rPr lang="en-US" sz="1000" dirty="0">
                <a:solidFill>
                  <a:schemeClr val="bg1"/>
                </a:solidFill>
              </a:rPr>
              <a:t>Shared Credit %</a:t>
            </a:r>
          </a:p>
          <a:p>
            <a:pPr marL="282575" indent="-282575">
              <a:buFont typeface="Arial" pitchFamily="34" charset="0"/>
              <a:buChar char="•"/>
            </a:pPr>
            <a:endParaRPr lang="en-US" sz="1000" dirty="0">
              <a:solidFill>
                <a:schemeClr val="bg1"/>
              </a:solidFill>
            </a:endParaRPr>
          </a:p>
          <a:p>
            <a:pPr marL="282575" indent="-282575"/>
            <a:r>
              <a:rPr lang="en-US" sz="1000" dirty="0">
                <a:solidFill>
                  <a:schemeClr val="bg1"/>
                </a:solidFill>
              </a:rPr>
              <a:t>	Dept</a:t>
            </a:r>
          </a:p>
          <a:p>
            <a:pPr marL="282575" indent="-282575">
              <a:buFont typeface="Arial" pitchFamily="34" charset="0"/>
              <a:buChar char="•"/>
            </a:pPr>
            <a:r>
              <a:rPr lang="en-US" sz="1000" dirty="0">
                <a:solidFill>
                  <a:schemeClr val="bg1"/>
                </a:solidFill>
              </a:rPr>
              <a:t>College</a:t>
            </a:r>
          </a:p>
          <a:p>
            <a:pPr marL="282575" indent="-282575"/>
            <a:r>
              <a:rPr lang="en-US" sz="1000" dirty="0">
                <a:solidFill>
                  <a:schemeClr val="bg1"/>
                </a:solidFill>
              </a:rPr>
              <a:t>	Center/Institute</a:t>
            </a:r>
          </a:p>
        </p:txBody>
      </p:sp>
      <p:sp>
        <p:nvSpPr>
          <p:cNvPr id="127" name="Rectangle 126"/>
          <p:cNvSpPr/>
          <p:nvPr/>
        </p:nvSpPr>
        <p:spPr>
          <a:xfrm rot="16200000">
            <a:off x="540305" y="3574496"/>
            <a:ext cx="689612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169863" indent="-169863"/>
            <a:r>
              <a:rPr lang="en-US" sz="1000" dirty="0">
                <a:solidFill>
                  <a:schemeClr val="bg1"/>
                </a:solidFill>
              </a:rPr>
              <a:t>Affiliation</a:t>
            </a:r>
          </a:p>
        </p:txBody>
      </p:sp>
      <p:pic>
        <p:nvPicPr>
          <p:cNvPr id="131" name="Picture 4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0" y="2616319"/>
            <a:ext cx="182880" cy="2792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" name="Picture 4" descr="C:\Users\user\Dropbox\A1 - My Presentations\icons pictures stuff\Percentage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143000" y="2667000"/>
            <a:ext cx="182880" cy="210889"/>
          </a:xfrm>
          <a:prstGeom prst="rect">
            <a:avLst/>
          </a:prstGeom>
          <a:noFill/>
        </p:spPr>
      </p:pic>
      <p:pic>
        <p:nvPicPr>
          <p:cNvPr id="134" name="Picture 5" descr="C:\Users\user\Dropbox\A1 - My Presentations\icons pictures stuff\Business-Department-icon.pn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1371600" y="2590800"/>
            <a:ext cx="365760" cy="365760"/>
          </a:xfrm>
          <a:prstGeom prst="rect">
            <a:avLst/>
          </a:prstGeom>
          <a:noFill/>
        </p:spPr>
      </p:pic>
      <p:sp>
        <p:nvSpPr>
          <p:cNvPr id="135" name="TextBox 134"/>
          <p:cNvSpPr txBox="1"/>
          <p:nvPr/>
        </p:nvSpPr>
        <p:spPr>
          <a:xfrm>
            <a:off x="1524000" y="4648200"/>
            <a:ext cx="762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Award</a:t>
            </a:r>
          </a:p>
        </p:txBody>
      </p:sp>
      <p:sp>
        <p:nvSpPr>
          <p:cNvPr id="137" name="Rounded Rectangle 136"/>
          <p:cNvSpPr/>
          <p:nvPr/>
        </p:nvSpPr>
        <p:spPr>
          <a:xfrm>
            <a:off x="2514600" y="5619690"/>
            <a:ext cx="1143000" cy="609600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>
                <a:solidFill>
                  <a:schemeClr val="tx1"/>
                </a:solidFill>
              </a:rPr>
              <a:t>FUNDING</a:t>
            </a:r>
          </a:p>
          <a:p>
            <a:pPr algn="ctr"/>
            <a:r>
              <a:rPr lang="en-US" sz="1200" dirty="0">
                <a:solidFill>
                  <a:schemeClr val="tx1"/>
                </a:solidFill>
              </a:rPr>
              <a:t>SOURCE</a:t>
            </a:r>
          </a:p>
          <a:p>
            <a:pPr algn="ctr"/>
            <a:r>
              <a:rPr lang="en-US" sz="1200" dirty="0">
                <a:solidFill>
                  <a:schemeClr val="tx1"/>
                </a:solidFill>
              </a:rPr>
              <a:t>(Agency)</a:t>
            </a:r>
          </a:p>
        </p:txBody>
      </p:sp>
      <p:pic>
        <p:nvPicPr>
          <p:cNvPr id="140" name="Picture 4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84320" y="3892609"/>
            <a:ext cx="182880" cy="2792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2" name="Picture 4" descr="C:\Users\user\Dropbox\A1 - My Presentations\icons pictures stuff\Percentage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267200" y="3943290"/>
            <a:ext cx="182880" cy="210889"/>
          </a:xfrm>
          <a:prstGeom prst="rect">
            <a:avLst/>
          </a:prstGeom>
          <a:noFill/>
        </p:spPr>
      </p:pic>
      <p:pic>
        <p:nvPicPr>
          <p:cNvPr id="143" name="Picture 5" descr="C:\Users\user\Dropbox\A1 - My Presentations\icons pictures stuff\Business-Department-icon.pn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495800" y="3867090"/>
            <a:ext cx="365760" cy="365760"/>
          </a:xfrm>
          <a:prstGeom prst="rect">
            <a:avLst/>
          </a:prstGeom>
          <a:noFill/>
        </p:spPr>
      </p:pic>
      <p:cxnSp>
        <p:nvCxnSpPr>
          <p:cNvPr id="144" name="Elbow Connector 143"/>
          <p:cNvCxnSpPr>
            <a:stCxn id="109" idx="2"/>
            <a:endCxn id="137" idx="3"/>
          </p:cNvCxnSpPr>
          <p:nvPr/>
        </p:nvCxnSpPr>
        <p:spPr>
          <a:xfrm rot="5400000">
            <a:off x="4498837" y="4670226"/>
            <a:ext cx="413027" cy="2095500"/>
          </a:xfrm>
          <a:prstGeom prst="bentConnector2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7" name="TextBox 146"/>
          <p:cNvSpPr txBox="1"/>
          <p:nvPr/>
        </p:nvSpPr>
        <p:spPr>
          <a:xfrm>
            <a:off x="3810000" y="5486400"/>
            <a:ext cx="17526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b="1" dirty="0">
                <a:solidFill>
                  <a:srgbClr val="0070C0"/>
                </a:solidFill>
              </a:rPr>
              <a:t>Invoices &amp; Reports</a:t>
            </a:r>
          </a:p>
          <a:p>
            <a:pPr algn="ctr"/>
            <a:r>
              <a:rPr lang="en-US" sz="1000" b="1" dirty="0">
                <a:solidFill>
                  <a:srgbClr val="0070C0"/>
                </a:solidFill>
              </a:rPr>
              <a:t>&amp; Misc Requests</a:t>
            </a:r>
          </a:p>
        </p:txBody>
      </p:sp>
      <p:sp>
        <p:nvSpPr>
          <p:cNvPr id="151" name="TextBox 150"/>
          <p:cNvSpPr txBox="1"/>
          <p:nvPr/>
        </p:nvSpPr>
        <p:spPr>
          <a:xfrm>
            <a:off x="3048000" y="3505200"/>
            <a:ext cx="685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/>
              <a:t>Award Data</a:t>
            </a:r>
          </a:p>
        </p:txBody>
      </p:sp>
      <p:sp>
        <p:nvSpPr>
          <p:cNvPr id="156" name="TextBox 155"/>
          <p:cNvSpPr txBox="1"/>
          <p:nvPr/>
        </p:nvSpPr>
        <p:spPr>
          <a:xfrm>
            <a:off x="3200400" y="1828800"/>
            <a:ext cx="1066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Proposal</a:t>
            </a:r>
          </a:p>
          <a:p>
            <a:r>
              <a:rPr lang="en-US" sz="1200" dirty="0"/>
              <a:t>Award</a:t>
            </a:r>
          </a:p>
          <a:p>
            <a:r>
              <a:rPr lang="en-US" sz="1200" dirty="0"/>
              <a:t>Expenditure</a:t>
            </a:r>
          </a:p>
        </p:txBody>
      </p:sp>
      <p:pic>
        <p:nvPicPr>
          <p:cNvPr id="1030" name="Picture 6" descr="C:\Users\user\Dropbox\A1 - My Presentations\icons pictures stuff\report-icon.gif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3886200" y="1981200"/>
            <a:ext cx="274320" cy="306632"/>
          </a:xfrm>
          <a:prstGeom prst="rect">
            <a:avLst/>
          </a:prstGeom>
          <a:noFill/>
        </p:spPr>
      </p:pic>
      <p:pic>
        <p:nvPicPr>
          <p:cNvPr id="182" name="Picture 2" descr="C:\Users\user\Dropbox\A1 - My Presentations\icons pictures stuff\personbuddysymbol-lightblue-hi.pn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1600200" y="803316"/>
            <a:ext cx="274320" cy="415884"/>
          </a:xfrm>
          <a:prstGeom prst="rect">
            <a:avLst/>
          </a:prstGeom>
          <a:noFill/>
        </p:spPr>
      </p:pic>
      <p:sp>
        <p:nvSpPr>
          <p:cNvPr id="183" name="TextBox 182"/>
          <p:cNvSpPr txBox="1"/>
          <p:nvPr/>
        </p:nvSpPr>
        <p:spPr>
          <a:xfrm>
            <a:off x="228600" y="533400"/>
            <a:ext cx="10668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/>
              <a:t>Research Service Center</a:t>
            </a:r>
          </a:p>
          <a:p>
            <a:pPr algn="ctr"/>
            <a:r>
              <a:rPr lang="en-US" sz="1200" dirty="0"/>
              <a:t>(RSC)</a:t>
            </a:r>
          </a:p>
          <a:p>
            <a:pPr algn="ctr"/>
            <a:r>
              <a:rPr lang="en-US" sz="1200" u="sng" dirty="0"/>
              <a:t>TEAM</a:t>
            </a:r>
          </a:p>
        </p:txBody>
      </p:sp>
      <p:pic>
        <p:nvPicPr>
          <p:cNvPr id="184" name="Picture 2" descr="C:\Users\user\Dropbox\A1 - My Presentations\icons pictures stuff\personbuddysymbol-lightblue-hi.pn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1066800" y="990600"/>
            <a:ext cx="274320" cy="415884"/>
          </a:xfrm>
          <a:prstGeom prst="rect">
            <a:avLst/>
          </a:prstGeom>
          <a:noFill/>
        </p:spPr>
      </p:pic>
      <p:cxnSp>
        <p:nvCxnSpPr>
          <p:cNvPr id="188" name="Straight Arrow Connector 187"/>
          <p:cNvCxnSpPr>
            <a:stCxn id="182" idx="1"/>
            <a:endCxn id="184" idx="3"/>
          </p:cNvCxnSpPr>
          <p:nvPr/>
        </p:nvCxnSpPr>
        <p:spPr>
          <a:xfrm rot="10800000" flipV="1">
            <a:off x="1341120" y="1011258"/>
            <a:ext cx="259080" cy="187284"/>
          </a:xfrm>
          <a:prstGeom prst="straightConnector1">
            <a:avLst/>
          </a:prstGeom>
          <a:ln w="1905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2" name="TextBox 201"/>
          <p:cNvSpPr txBox="1"/>
          <p:nvPr/>
        </p:nvSpPr>
        <p:spPr>
          <a:xfrm>
            <a:off x="5791200" y="1399401"/>
            <a:ext cx="22098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Monthly Account Reconciliation</a:t>
            </a:r>
          </a:p>
        </p:txBody>
      </p:sp>
      <p:sp>
        <p:nvSpPr>
          <p:cNvPr id="203" name="TextBox 202"/>
          <p:cNvSpPr txBox="1"/>
          <p:nvPr/>
        </p:nvSpPr>
        <p:spPr>
          <a:xfrm>
            <a:off x="5791200" y="1748135"/>
            <a:ext cx="2971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Faculty/Personnel  Contracts (Appointments) </a:t>
            </a:r>
          </a:p>
          <a:p>
            <a:r>
              <a:rPr lang="en-US" sz="1200" dirty="0"/>
              <a:t>Summer &amp; Academic Year</a:t>
            </a:r>
          </a:p>
        </p:txBody>
      </p:sp>
      <p:cxnSp>
        <p:nvCxnSpPr>
          <p:cNvPr id="204" name="Elbow Connector 80"/>
          <p:cNvCxnSpPr>
            <a:stCxn id="202" idx="3"/>
            <a:endCxn id="10" idx="3"/>
          </p:cNvCxnSpPr>
          <p:nvPr/>
        </p:nvCxnSpPr>
        <p:spPr>
          <a:xfrm>
            <a:off x="8001000" y="1537901"/>
            <a:ext cx="655320" cy="2754838"/>
          </a:xfrm>
          <a:prstGeom prst="bentConnector3">
            <a:avLst>
              <a:gd name="adj1" fmla="val 142133"/>
            </a:avLst>
          </a:prstGeom>
          <a:ln w="19050">
            <a:solidFill>
              <a:schemeClr val="tx1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9" name="Elbow Connector 80"/>
          <p:cNvCxnSpPr>
            <a:stCxn id="203" idx="3"/>
            <a:endCxn id="10" idx="3"/>
          </p:cNvCxnSpPr>
          <p:nvPr/>
        </p:nvCxnSpPr>
        <p:spPr>
          <a:xfrm flipH="1">
            <a:off x="8656320" y="1978968"/>
            <a:ext cx="106680" cy="2313771"/>
          </a:xfrm>
          <a:prstGeom prst="bentConnector3">
            <a:avLst>
              <a:gd name="adj1" fmla="val -214286"/>
            </a:avLst>
          </a:prstGeom>
          <a:ln w="19050">
            <a:solidFill>
              <a:schemeClr val="tx1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4" name="Elbow Connector 92"/>
          <p:cNvCxnSpPr>
            <a:stCxn id="203" idx="1"/>
          </p:cNvCxnSpPr>
          <p:nvPr/>
        </p:nvCxnSpPr>
        <p:spPr>
          <a:xfrm rot="10800000">
            <a:off x="3124200" y="838200"/>
            <a:ext cx="2667000" cy="1140768"/>
          </a:xfrm>
          <a:prstGeom prst="bentConnector3">
            <a:avLst>
              <a:gd name="adj1" fmla="val 29963"/>
            </a:avLst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2" name="Elbow Connector 92"/>
          <p:cNvCxnSpPr>
            <a:stCxn id="202" idx="1"/>
          </p:cNvCxnSpPr>
          <p:nvPr/>
        </p:nvCxnSpPr>
        <p:spPr>
          <a:xfrm rot="10800000">
            <a:off x="3124200" y="533401"/>
            <a:ext cx="2667000" cy="1004501"/>
          </a:xfrm>
          <a:prstGeom prst="bentConnector3">
            <a:avLst>
              <a:gd name="adj1" fmla="val 20167"/>
            </a:avLst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2" name="TextBox 241"/>
          <p:cNvSpPr txBox="1"/>
          <p:nvPr/>
        </p:nvSpPr>
        <p:spPr>
          <a:xfrm>
            <a:off x="3185160" y="561201"/>
            <a:ext cx="108204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Appointments</a:t>
            </a:r>
          </a:p>
        </p:txBody>
      </p:sp>
      <p:sp>
        <p:nvSpPr>
          <p:cNvPr id="243" name="TextBox 242"/>
          <p:cNvSpPr txBox="1"/>
          <p:nvPr/>
        </p:nvSpPr>
        <p:spPr>
          <a:xfrm>
            <a:off x="3185160" y="256401"/>
            <a:ext cx="207264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Verify Expenditures</a:t>
            </a:r>
          </a:p>
        </p:txBody>
      </p:sp>
      <p:pic>
        <p:nvPicPr>
          <p:cNvPr id="1031" name="Picture 7" descr="C:\Users\user\Dropbox\A1 - My Presentations\icons pictures stuff\group-of-people.png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381000" y="2518413"/>
            <a:ext cx="457200" cy="457200"/>
          </a:xfrm>
          <a:prstGeom prst="rect">
            <a:avLst/>
          </a:prstGeom>
          <a:noFill/>
        </p:spPr>
      </p:pic>
      <p:pic>
        <p:nvPicPr>
          <p:cNvPr id="256" name="Picture 7" descr="C:\Users\user\Dropbox\A1 - My Presentations\icons pictures stuff\group-of-people.png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3657600" y="3810000"/>
            <a:ext cx="457200" cy="457200"/>
          </a:xfrm>
          <a:prstGeom prst="rect">
            <a:avLst/>
          </a:prstGeom>
          <a:noFill/>
        </p:spPr>
      </p:pic>
      <p:pic>
        <p:nvPicPr>
          <p:cNvPr id="257" name="Picture 4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08520" y="3225919"/>
            <a:ext cx="182880" cy="2792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8" name="Picture 4" descr="C:\Users\user\Dropbox\A1 - My Presentations\icons pictures stuff\Percentage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391400" y="3276600"/>
            <a:ext cx="182880" cy="210889"/>
          </a:xfrm>
          <a:prstGeom prst="rect">
            <a:avLst/>
          </a:prstGeom>
          <a:noFill/>
        </p:spPr>
      </p:pic>
      <p:pic>
        <p:nvPicPr>
          <p:cNvPr id="259" name="Picture 5" descr="C:\Users\user\Dropbox\A1 - My Presentations\icons pictures stuff\Business-Department-icon.pn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620000" y="3200400"/>
            <a:ext cx="365760" cy="365760"/>
          </a:xfrm>
          <a:prstGeom prst="rect">
            <a:avLst/>
          </a:prstGeom>
          <a:noFill/>
        </p:spPr>
      </p:pic>
      <p:pic>
        <p:nvPicPr>
          <p:cNvPr id="260" name="Picture 7" descr="C:\Users\user\Dropbox\A1 - My Presentations\icons pictures stuff\group-of-people.png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6781800" y="3143310"/>
            <a:ext cx="457200" cy="457200"/>
          </a:xfrm>
          <a:prstGeom prst="rect">
            <a:avLst/>
          </a:prstGeom>
          <a:noFill/>
        </p:spPr>
      </p:pic>
      <p:pic>
        <p:nvPicPr>
          <p:cNvPr id="271" name="Picture 2" descr="C:\Users\user\Dropbox\A1 - My Presentations\icons pictures stuff\personbuddysymbol-lightblue-hi.pn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1600200" y="1219200"/>
            <a:ext cx="274320" cy="415884"/>
          </a:xfrm>
          <a:prstGeom prst="rect">
            <a:avLst/>
          </a:prstGeom>
          <a:noFill/>
        </p:spPr>
      </p:pic>
      <p:cxnSp>
        <p:nvCxnSpPr>
          <p:cNvPr id="274" name="Straight Arrow Connector 273"/>
          <p:cNvCxnSpPr>
            <a:stCxn id="271" idx="1"/>
            <a:endCxn id="184" idx="3"/>
          </p:cNvCxnSpPr>
          <p:nvPr/>
        </p:nvCxnSpPr>
        <p:spPr>
          <a:xfrm rot="10800000">
            <a:off x="1341120" y="1198542"/>
            <a:ext cx="259080" cy="228600"/>
          </a:xfrm>
          <a:prstGeom prst="straightConnector1">
            <a:avLst/>
          </a:prstGeom>
          <a:ln w="1905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7" name="Straight Arrow Connector 276"/>
          <p:cNvCxnSpPr>
            <a:stCxn id="182" idx="1"/>
            <a:endCxn id="271" idx="1"/>
          </p:cNvCxnSpPr>
          <p:nvPr/>
        </p:nvCxnSpPr>
        <p:spPr>
          <a:xfrm rot="10800000" flipV="1">
            <a:off x="1600200" y="1011258"/>
            <a:ext cx="1588" cy="415884"/>
          </a:xfrm>
          <a:prstGeom prst="straightConnector1">
            <a:avLst/>
          </a:prstGeom>
          <a:ln w="1905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0" name="Straight Arrow Connector 279"/>
          <p:cNvCxnSpPr/>
          <p:nvPr/>
        </p:nvCxnSpPr>
        <p:spPr>
          <a:xfrm>
            <a:off x="4573588" y="455612"/>
            <a:ext cx="455612" cy="1588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2" name="Straight Arrow Connector 281"/>
          <p:cNvCxnSpPr/>
          <p:nvPr/>
        </p:nvCxnSpPr>
        <p:spPr>
          <a:xfrm>
            <a:off x="4268788" y="760412"/>
            <a:ext cx="455612" cy="1588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5" name="Straight Arrow Connector 284"/>
          <p:cNvCxnSpPr/>
          <p:nvPr/>
        </p:nvCxnSpPr>
        <p:spPr>
          <a:xfrm>
            <a:off x="5335588" y="1446212"/>
            <a:ext cx="455612" cy="1588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6" name="Straight Arrow Connector 285"/>
          <p:cNvCxnSpPr/>
          <p:nvPr/>
        </p:nvCxnSpPr>
        <p:spPr>
          <a:xfrm>
            <a:off x="5334000" y="1903412"/>
            <a:ext cx="455612" cy="1588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32" name="Picture 8" descr="C:\Users\user\Dropbox\A1 - My Presentations\icons pictures stuff\arrow.png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914400" y="1524000"/>
            <a:ext cx="640080" cy="640080"/>
          </a:xfrm>
          <a:prstGeom prst="rect">
            <a:avLst/>
          </a:prstGeom>
          <a:noFill/>
        </p:spPr>
      </p:pic>
      <p:sp>
        <p:nvSpPr>
          <p:cNvPr id="306" name="TextBox 305"/>
          <p:cNvSpPr txBox="1"/>
          <p:nvPr/>
        </p:nvSpPr>
        <p:spPr>
          <a:xfrm rot="16200000">
            <a:off x="2729301" y="1995101"/>
            <a:ext cx="9144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u="sng" dirty="0"/>
              <a:t>Visibility</a:t>
            </a:r>
          </a:p>
        </p:txBody>
      </p:sp>
      <p:pic>
        <p:nvPicPr>
          <p:cNvPr id="308" name="Picture 8" descr="C:\Users\user\Dropbox\A1 - My Presentations\icons pictures stuff\arrow.png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6934200" y="5486400"/>
            <a:ext cx="640080" cy="640080"/>
          </a:xfrm>
          <a:prstGeom prst="rect">
            <a:avLst/>
          </a:prstGeom>
          <a:noFill/>
        </p:spPr>
      </p:pic>
      <p:pic>
        <p:nvPicPr>
          <p:cNvPr id="309" name="Picture 8" descr="C:\Users\user\Dropbox\A1 - My Presentations\icons pictures stuff\arrow.png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 rot="10800000">
            <a:off x="7239000" y="5410200"/>
            <a:ext cx="640080" cy="640080"/>
          </a:xfrm>
          <a:prstGeom prst="rect">
            <a:avLst/>
          </a:prstGeom>
          <a:noFill/>
        </p:spPr>
      </p:pic>
      <p:sp>
        <p:nvSpPr>
          <p:cNvPr id="310" name="TextBox 309"/>
          <p:cNvSpPr txBox="1"/>
          <p:nvPr/>
        </p:nvSpPr>
        <p:spPr>
          <a:xfrm>
            <a:off x="6324600" y="6096000"/>
            <a:ext cx="1981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/>
              <a:t>Quality Assurance and Risk Management Queries</a:t>
            </a:r>
            <a:endParaRPr lang="en-US" sz="1200" u="sng" dirty="0"/>
          </a:p>
        </p:txBody>
      </p:sp>
      <p:sp>
        <p:nvSpPr>
          <p:cNvPr id="311" name="TextBox 310"/>
          <p:cNvSpPr txBox="1"/>
          <p:nvPr/>
        </p:nvSpPr>
        <p:spPr>
          <a:xfrm>
            <a:off x="6324600" y="4572000"/>
            <a:ext cx="1524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/>
              <a:t>Grants and Contracts Financial Services (GCFS) TEAM</a:t>
            </a:r>
            <a:endParaRPr lang="en-US" sz="1200" u="sng" dirty="0"/>
          </a:p>
        </p:txBody>
      </p:sp>
      <p:cxnSp>
        <p:nvCxnSpPr>
          <p:cNvPr id="314" name="Elbow Connector 313"/>
          <p:cNvCxnSpPr>
            <a:stCxn id="198" idx="1"/>
            <a:endCxn id="310" idx="1"/>
          </p:cNvCxnSpPr>
          <p:nvPr/>
        </p:nvCxnSpPr>
        <p:spPr>
          <a:xfrm rot="10800000" flipH="1" flipV="1">
            <a:off x="304800" y="1028699"/>
            <a:ext cx="6019800" cy="5298133"/>
          </a:xfrm>
          <a:prstGeom prst="bentConnector3">
            <a:avLst>
              <a:gd name="adj1" fmla="val -2416"/>
            </a:avLst>
          </a:prstGeom>
          <a:ln w="19050">
            <a:solidFill>
              <a:schemeClr val="tx1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9" name="TextBox 318"/>
          <p:cNvSpPr txBox="1"/>
          <p:nvPr/>
        </p:nvSpPr>
        <p:spPr>
          <a:xfrm>
            <a:off x="533400" y="228600"/>
            <a:ext cx="685800" cy="369332"/>
          </a:xfrm>
          <a:prstGeom prst="rect">
            <a:avLst/>
          </a:prstGeom>
          <a:solidFill>
            <a:srgbClr val="00B0F0"/>
          </a:solidFill>
        </p:spPr>
        <p:txBody>
          <a:bodyPr wrap="square" rtlCol="0">
            <a:spAutoFit/>
          </a:bodyPr>
          <a:lstStyle/>
          <a:p>
            <a:r>
              <a:rPr lang="en-US" dirty="0"/>
              <a:t>OSPA</a:t>
            </a:r>
          </a:p>
        </p:txBody>
      </p:sp>
      <p:sp>
        <p:nvSpPr>
          <p:cNvPr id="320" name="TextBox 319"/>
          <p:cNvSpPr txBox="1"/>
          <p:nvPr/>
        </p:nvSpPr>
        <p:spPr>
          <a:xfrm>
            <a:off x="7772400" y="4724400"/>
            <a:ext cx="685800" cy="369332"/>
          </a:xfrm>
          <a:prstGeom prst="rect">
            <a:avLst/>
          </a:prstGeom>
          <a:solidFill>
            <a:srgbClr val="00B0F0"/>
          </a:solidFill>
        </p:spPr>
        <p:txBody>
          <a:bodyPr wrap="square" rtlCol="0">
            <a:spAutoFit/>
          </a:bodyPr>
          <a:lstStyle/>
          <a:p>
            <a:r>
              <a:rPr lang="en-US" dirty="0"/>
              <a:t>OSPA</a:t>
            </a:r>
          </a:p>
        </p:txBody>
      </p:sp>
      <p:sp>
        <p:nvSpPr>
          <p:cNvPr id="321" name="TextBox 320"/>
          <p:cNvSpPr txBox="1"/>
          <p:nvPr/>
        </p:nvSpPr>
        <p:spPr>
          <a:xfrm>
            <a:off x="8305800" y="6172200"/>
            <a:ext cx="685800" cy="369332"/>
          </a:xfrm>
          <a:prstGeom prst="rect">
            <a:avLst/>
          </a:prstGeom>
          <a:solidFill>
            <a:srgbClr val="00B0F0"/>
          </a:solidFill>
        </p:spPr>
        <p:txBody>
          <a:bodyPr wrap="square" rtlCol="0">
            <a:spAutoFit/>
          </a:bodyPr>
          <a:lstStyle/>
          <a:p>
            <a:r>
              <a:rPr lang="en-US" dirty="0"/>
              <a:t>OSPA</a:t>
            </a:r>
          </a:p>
        </p:txBody>
      </p:sp>
      <p:sp>
        <p:nvSpPr>
          <p:cNvPr id="327" name="Oval 326"/>
          <p:cNvSpPr/>
          <p:nvPr/>
        </p:nvSpPr>
        <p:spPr>
          <a:xfrm>
            <a:off x="2133600" y="4343400"/>
            <a:ext cx="365760" cy="365760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/>
              <a:t>5</a:t>
            </a:r>
          </a:p>
        </p:txBody>
      </p:sp>
      <p:sp>
        <p:nvSpPr>
          <p:cNvPr id="328" name="Oval 327"/>
          <p:cNvSpPr/>
          <p:nvPr/>
        </p:nvSpPr>
        <p:spPr>
          <a:xfrm>
            <a:off x="1295400" y="1600200"/>
            <a:ext cx="365760" cy="365760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/>
              <a:t>1</a:t>
            </a:r>
          </a:p>
        </p:txBody>
      </p:sp>
      <p:sp>
        <p:nvSpPr>
          <p:cNvPr id="329" name="Oval 328"/>
          <p:cNvSpPr/>
          <p:nvPr/>
        </p:nvSpPr>
        <p:spPr>
          <a:xfrm>
            <a:off x="2362200" y="5486400"/>
            <a:ext cx="365760" cy="365760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/>
              <a:t>4</a:t>
            </a:r>
          </a:p>
        </p:txBody>
      </p:sp>
      <p:sp>
        <p:nvSpPr>
          <p:cNvPr id="330" name="Oval 329"/>
          <p:cNvSpPr/>
          <p:nvPr/>
        </p:nvSpPr>
        <p:spPr>
          <a:xfrm>
            <a:off x="3352800" y="4648200"/>
            <a:ext cx="365760" cy="365760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/>
              <a:t>3</a:t>
            </a:r>
          </a:p>
        </p:txBody>
      </p:sp>
      <p:sp>
        <p:nvSpPr>
          <p:cNvPr id="331" name="Oval 330"/>
          <p:cNvSpPr/>
          <p:nvPr/>
        </p:nvSpPr>
        <p:spPr>
          <a:xfrm>
            <a:off x="1524000" y="4114800"/>
            <a:ext cx="365760" cy="365760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/>
              <a:t>2</a:t>
            </a:r>
          </a:p>
        </p:txBody>
      </p:sp>
      <p:sp>
        <p:nvSpPr>
          <p:cNvPr id="332" name="Oval 331"/>
          <p:cNvSpPr/>
          <p:nvPr/>
        </p:nvSpPr>
        <p:spPr>
          <a:xfrm>
            <a:off x="4114800" y="4267200"/>
            <a:ext cx="365760" cy="365760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/>
              <a:t>7</a:t>
            </a:r>
          </a:p>
        </p:txBody>
      </p:sp>
      <p:sp>
        <p:nvSpPr>
          <p:cNvPr id="333" name="Oval 332"/>
          <p:cNvSpPr/>
          <p:nvPr/>
        </p:nvSpPr>
        <p:spPr>
          <a:xfrm>
            <a:off x="6019800" y="3886200"/>
            <a:ext cx="365760" cy="365760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/>
              <a:t>8</a:t>
            </a:r>
          </a:p>
        </p:txBody>
      </p:sp>
      <p:sp>
        <p:nvSpPr>
          <p:cNvPr id="334" name="Oval 333"/>
          <p:cNvSpPr/>
          <p:nvPr/>
        </p:nvSpPr>
        <p:spPr>
          <a:xfrm>
            <a:off x="7315200" y="3886200"/>
            <a:ext cx="365760" cy="365760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/>
              <a:t>9</a:t>
            </a:r>
          </a:p>
        </p:txBody>
      </p:sp>
      <p:sp>
        <p:nvSpPr>
          <p:cNvPr id="335" name="Oval 334"/>
          <p:cNvSpPr/>
          <p:nvPr/>
        </p:nvSpPr>
        <p:spPr>
          <a:xfrm>
            <a:off x="5421630" y="5486400"/>
            <a:ext cx="598170" cy="365760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/>
              <a:t>10</a:t>
            </a:r>
          </a:p>
        </p:txBody>
      </p:sp>
      <p:sp>
        <p:nvSpPr>
          <p:cNvPr id="336" name="TextBox 335"/>
          <p:cNvSpPr txBox="1"/>
          <p:nvPr/>
        </p:nvSpPr>
        <p:spPr>
          <a:xfrm>
            <a:off x="5410200" y="0"/>
            <a:ext cx="3733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i="1" u="sng" dirty="0">
                <a:latin typeface="Arial Narrow" pitchFamily="34" charset="0"/>
              </a:rPr>
              <a:t>Basic Process Flow</a:t>
            </a:r>
          </a:p>
        </p:txBody>
      </p:sp>
      <p:sp>
        <p:nvSpPr>
          <p:cNvPr id="337" name="Oval 336"/>
          <p:cNvSpPr/>
          <p:nvPr/>
        </p:nvSpPr>
        <p:spPr>
          <a:xfrm>
            <a:off x="2590800" y="3200400"/>
            <a:ext cx="365760" cy="365760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/>
              <a:t>4</a:t>
            </a:r>
          </a:p>
        </p:txBody>
      </p:sp>
      <p:sp>
        <p:nvSpPr>
          <p:cNvPr id="105" name="Oval 104"/>
          <p:cNvSpPr/>
          <p:nvPr/>
        </p:nvSpPr>
        <p:spPr>
          <a:xfrm>
            <a:off x="3215640" y="3200400"/>
            <a:ext cx="365760" cy="365760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/>
              <a:t>6</a:t>
            </a:r>
          </a:p>
        </p:txBody>
      </p:sp>
      <p:sp>
        <p:nvSpPr>
          <p:cNvPr id="106" name="TextBox 105"/>
          <p:cNvSpPr txBox="1"/>
          <p:nvPr/>
        </p:nvSpPr>
        <p:spPr>
          <a:xfrm>
            <a:off x="2385060" y="3505200"/>
            <a:ext cx="7391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/>
              <a:t>Proposal Data</a:t>
            </a:r>
          </a:p>
        </p:txBody>
      </p:sp>
      <p:sp>
        <p:nvSpPr>
          <p:cNvPr id="107" name="TextBox 106"/>
          <p:cNvSpPr txBox="1"/>
          <p:nvPr/>
        </p:nvSpPr>
        <p:spPr>
          <a:xfrm>
            <a:off x="1295400" y="2057400"/>
            <a:ext cx="990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19063" indent="-119063">
              <a:buFont typeface="Arial" pitchFamily="34" charset="0"/>
              <a:buChar char="•"/>
            </a:pPr>
            <a:r>
              <a:rPr lang="en-US" sz="1400" dirty="0"/>
              <a:t>Grant</a:t>
            </a:r>
          </a:p>
          <a:p>
            <a:pPr marL="119063" indent="-119063">
              <a:buFont typeface="Arial" pitchFamily="34" charset="0"/>
              <a:buChar char="•"/>
            </a:pPr>
            <a:r>
              <a:rPr lang="en-US" sz="1400" dirty="0"/>
              <a:t>Contract</a:t>
            </a:r>
          </a:p>
        </p:txBody>
      </p:sp>
    </p:spTree>
    <p:extLst>
      <p:ext uri="{BB962C8B-B14F-4D97-AF65-F5344CB8AC3E}">
        <p14:creationId xmlns:p14="http://schemas.microsoft.com/office/powerpoint/2010/main" val="8292212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0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3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3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3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3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3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3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7" grpId="0" animBg="1"/>
      <p:bldP spid="328" grpId="0" animBg="1"/>
      <p:bldP spid="329" grpId="0" animBg="1"/>
      <p:bldP spid="330" grpId="0" animBg="1"/>
      <p:bldP spid="331" grpId="0" animBg="1"/>
      <p:bldP spid="332" grpId="0" animBg="1"/>
      <p:bldP spid="333" grpId="0" animBg="1"/>
      <p:bldP spid="334" grpId="0" animBg="1"/>
      <p:bldP spid="335" grpId="0" animBg="1"/>
      <p:bldP spid="337" grpId="0" animBg="1"/>
      <p:bldP spid="105" grpId="0" uiExpand="1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“Account” in PeopleSoft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95400"/>
            <a:ext cx="8229600" cy="2667000"/>
          </a:xfrm>
        </p:spPr>
        <p:txBody>
          <a:bodyPr/>
          <a:lstStyle/>
          <a:p>
            <a:r>
              <a:rPr lang="en-US" dirty="0"/>
              <a:t>All (externally) sponsored grants and contracts are set up as “Projects” </a:t>
            </a:r>
            <a:r>
              <a:rPr lang="en-US" dirty="0">
                <a:sym typeface="Wingdings" panose="05000000000000000000" pitchFamily="2" charset="2"/>
              </a:rPr>
              <a:t> </a:t>
            </a:r>
            <a:r>
              <a:rPr lang="en-US" dirty="0">
                <a:highlight>
                  <a:srgbClr val="FFFF00"/>
                </a:highlight>
                <a:sym typeface="Wingdings" panose="05000000000000000000" pitchFamily="2" charset="2"/>
              </a:rPr>
              <a:t>Project ID</a:t>
            </a:r>
          </a:p>
          <a:p>
            <a:r>
              <a:rPr lang="en-US" dirty="0">
                <a:sym typeface="Wingdings" panose="05000000000000000000" pitchFamily="2" charset="2"/>
              </a:rPr>
              <a:t>Internal accounts and cost sharing for sponsored projects are set up as </a:t>
            </a:r>
            <a:r>
              <a:rPr lang="en-US" dirty="0">
                <a:highlight>
                  <a:srgbClr val="FFFF00"/>
                </a:highlight>
                <a:sym typeface="Wingdings" panose="05000000000000000000" pitchFamily="2" charset="2"/>
              </a:rPr>
              <a:t>Cost Centers</a:t>
            </a:r>
            <a:endParaRPr lang="en-US" dirty="0">
              <a:sym typeface="Wingdings" panose="05000000000000000000" pitchFamily="2" charset="2"/>
            </a:endParaRPr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76600" y="3505200"/>
            <a:ext cx="2143125" cy="2143125"/>
          </a:xfrm>
          <a:prstGeom prst="rect">
            <a:avLst/>
          </a:prstGeom>
        </p:spPr>
      </p:pic>
      <p:cxnSp>
        <p:nvCxnSpPr>
          <p:cNvPr id="6" name="Straight Arrow Connector 5"/>
          <p:cNvCxnSpPr>
            <a:endCxn id="4" idx="1"/>
          </p:cNvCxnSpPr>
          <p:nvPr/>
        </p:nvCxnSpPr>
        <p:spPr>
          <a:xfrm flipV="1">
            <a:off x="1371600" y="4576763"/>
            <a:ext cx="1905000" cy="0"/>
          </a:xfrm>
          <a:prstGeom prst="straightConnector1">
            <a:avLst/>
          </a:prstGeom>
          <a:ln w="762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/>
          <p:cNvCxnSpPr>
            <a:stCxn id="4" idx="3"/>
          </p:cNvCxnSpPr>
          <p:nvPr/>
        </p:nvCxnSpPr>
        <p:spPr>
          <a:xfrm>
            <a:off x="5419725" y="4576763"/>
            <a:ext cx="1819275" cy="0"/>
          </a:xfrm>
          <a:prstGeom prst="straightConnector1">
            <a:avLst/>
          </a:prstGeom>
          <a:ln w="762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/>
        </p:nvSpPr>
        <p:spPr>
          <a:xfrm>
            <a:off x="1600200" y="3774895"/>
            <a:ext cx="14478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200" b="1" dirty="0"/>
              <a:t>Source of </a:t>
            </a:r>
            <a:r>
              <a:rPr lang="en-US" sz="2200" b="1" u="sng" dirty="0">
                <a:solidFill>
                  <a:srgbClr val="FF0000"/>
                </a:solidFill>
              </a:rPr>
              <a:t>Fund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5562600" y="3774895"/>
            <a:ext cx="14478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200" b="1" dirty="0"/>
              <a:t>Main </a:t>
            </a:r>
            <a:r>
              <a:rPr lang="en-US" sz="2200" b="1" u="sng" dirty="0">
                <a:solidFill>
                  <a:srgbClr val="FF0000"/>
                </a:solidFill>
              </a:rPr>
              <a:t>Function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3024288" y="5495964"/>
            <a:ext cx="2647747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200" b="1" dirty="0"/>
              <a:t>Allowable Budget Categories:</a:t>
            </a:r>
          </a:p>
          <a:p>
            <a:pPr algn="ctr"/>
            <a:r>
              <a:rPr lang="en-US" sz="2200" b="1" u="sng" dirty="0">
                <a:solidFill>
                  <a:srgbClr val="FF0000"/>
                </a:solidFill>
              </a:rPr>
              <a:t>Expense Accounts </a:t>
            </a:r>
          </a:p>
        </p:txBody>
      </p:sp>
    </p:spTree>
    <p:extLst>
      <p:ext uri="{BB962C8B-B14F-4D97-AF65-F5344CB8AC3E}">
        <p14:creationId xmlns:p14="http://schemas.microsoft.com/office/powerpoint/2010/main" val="90158605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“Account” in PeopleSoft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29000" y="1219200"/>
            <a:ext cx="2143125" cy="2143125"/>
          </a:xfrm>
          <a:prstGeom prst="rect">
            <a:avLst/>
          </a:prstGeom>
        </p:spPr>
      </p:pic>
      <p:cxnSp>
        <p:nvCxnSpPr>
          <p:cNvPr id="6" name="Straight Arrow Connector 5"/>
          <p:cNvCxnSpPr>
            <a:endCxn id="4" idx="1"/>
          </p:cNvCxnSpPr>
          <p:nvPr/>
        </p:nvCxnSpPr>
        <p:spPr>
          <a:xfrm>
            <a:off x="166638" y="2290762"/>
            <a:ext cx="3262362" cy="1"/>
          </a:xfrm>
          <a:prstGeom prst="straightConnector1">
            <a:avLst/>
          </a:prstGeom>
          <a:ln w="762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/>
          <p:cNvCxnSpPr>
            <a:stCxn id="4" idx="3"/>
          </p:cNvCxnSpPr>
          <p:nvPr/>
        </p:nvCxnSpPr>
        <p:spPr>
          <a:xfrm flipV="1">
            <a:off x="5572125" y="2253545"/>
            <a:ext cx="3343275" cy="0"/>
          </a:xfrm>
          <a:prstGeom prst="straightConnector1">
            <a:avLst/>
          </a:prstGeom>
          <a:ln w="762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/>
        </p:nvSpPr>
        <p:spPr>
          <a:xfrm>
            <a:off x="166638" y="1822658"/>
            <a:ext cx="303376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200" b="1" dirty="0"/>
              <a:t>Source of </a:t>
            </a:r>
            <a:r>
              <a:rPr lang="en-US" sz="2200" b="1" u="sng" dirty="0">
                <a:solidFill>
                  <a:srgbClr val="FF0000"/>
                </a:solidFill>
              </a:rPr>
              <a:t>Fund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5769211" y="1761691"/>
            <a:ext cx="297180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200" b="1" dirty="0"/>
              <a:t>Main </a:t>
            </a:r>
            <a:r>
              <a:rPr lang="en-US" sz="2200" b="1" u="sng" dirty="0">
                <a:solidFill>
                  <a:srgbClr val="FF0000"/>
                </a:solidFill>
              </a:rPr>
              <a:t>Function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3176688" y="3209964"/>
            <a:ext cx="2647747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200" b="1" dirty="0"/>
              <a:t>Allowable Budget Categories:</a:t>
            </a:r>
          </a:p>
          <a:p>
            <a:pPr algn="ctr"/>
            <a:r>
              <a:rPr lang="en-US" sz="2200" b="1" u="sng" dirty="0">
                <a:solidFill>
                  <a:srgbClr val="FF0000"/>
                </a:solidFill>
              </a:rPr>
              <a:t>Expense Accounts 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429000" y="4235450"/>
            <a:ext cx="3452712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50101 Salary &amp; Wages Faculty</a:t>
            </a:r>
          </a:p>
          <a:p>
            <a:r>
              <a:rPr lang="en-US" sz="1400" dirty="0"/>
              <a:t>53201 </a:t>
            </a:r>
            <a:r>
              <a:rPr lang="en-US" sz="1400" dirty="0"/>
              <a:t>Salary &amp; Wages Student</a:t>
            </a:r>
          </a:p>
          <a:p>
            <a:r>
              <a:rPr lang="en-US" sz="1400" dirty="0"/>
              <a:t>62104 Travel</a:t>
            </a:r>
          </a:p>
          <a:p>
            <a:r>
              <a:rPr lang="en-US" sz="1400" dirty="0"/>
              <a:t>64601 Scholarship</a:t>
            </a:r>
          </a:p>
          <a:p>
            <a:r>
              <a:rPr lang="en-US" sz="1400" dirty="0"/>
              <a:t>74010 F&amp;A Cost</a:t>
            </a:r>
          </a:p>
          <a:p>
            <a:r>
              <a:rPr lang="en-US" sz="1400" i="1" dirty="0"/>
              <a:t>(There are 282 of these in </a:t>
            </a:r>
            <a:r>
              <a:rPr lang="en-US" sz="1400" i="1" dirty="0" err="1"/>
              <a:t>Psoft</a:t>
            </a:r>
            <a:r>
              <a:rPr lang="en-US" sz="1400" i="1" dirty="0"/>
              <a:t>)</a:t>
            </a:r>
          </a:p>
        </p:txBody>
      </p:sp>
      <p:sp>
        <p:nvSpPr>
          <p:cNvPr id="8" name="Rectangle 7"/>
          <p:cNvSpPr/>
          <p:nvPr/>
        </p:nvSpPr>
        <p:spPr>
          <a:xfrm>
            <a:off x="6019800" y="2253545"/>
            <a:ext cx="3088735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/>
              <a:t>100 - Instruction</a:t>
            </a:r>
          </a:p>
          <a:p>
            <a:r>
              <a:rPr lang="en-US" sz="1400" dirty="0"/>
              <a:t>200 - Research</a:t>
            </a:r>
          </a:p>
          <a:p>
            <a:r>
              <a:rPr lang="en-US" sz="1400" dirty="0"/>
              <a:t>300 - Public Service</a:t>
            </a:r>
          </a:p>
          <a:p>
            <a:r>
              <a:rPr lang="en-US" sz="1400" dirty="0"/>
              <a:t>400 - Academic Support</a:t>
            </a:r>
          </a:p>
          <a:p>
            <a:r>
              <a:rPr lang="en-US" sz="1400" dirty="0"/>
              <a:t>997 - Scholarships and Fellowships</a:t>
            </a:r>
          </a:p>
          <a:p>
            <a:r>
              <a:rPr lang="en-US" sz="1400" dirty="0"/>
              <a:t>700 - Institutional Support</a:t>
            </a:r>
            <a:endParaRPr lang="en-US" sz="1400" dirty="0"/>
          </a:p>
        </p:txBody>
      </p:sp>
      <p:sp>
        <p:nvSpPr>
          <p:cNvPr id="9" name="Rectangle 8"/>
          <p:cNvSpPr/>
          <p:nvPr/>
        </p:nvSpPr>
        <p:spPr>
          <a:xfrm>
            <a:off x="166638" y="2362200"/>
            <a:ext cx="3552925" cy="37548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b="1" dirty="0"/>
              <a:t>EXTERNAL</a:t>
            </a:r>
          </a:p>
          <a:p>
            <a:r>
              <a:rPr lang="en-US" sz="1400" dirty="0"/>
              <a:t>5100 - Federal</a:t>
            </a:r>
          </a:p>
          <a:p>
            <a:r>
              <a:rPr lang="en-US" sz="1400" dirty="0"/>
              <a:t>5200 - State</a:t>
            </a:r>
          </a:p>
          <a:p>
            <a:r>
              <a:rPr lang="en-US" sz="1400" dirty="0"/>
              <a:t>5300 - Local</a:t>
            </a:r>
          </a:p>
          <a:p>
            <a:r>
              <a:rPr lang="en-US" sz="1400" dirty="0"/>
              <a:t>5400 - Private &amp; Industry</a:t>
            </a:r>
          </a:p>
          <a:p>
            <a:r>
              <a:rPr lang="en-US" sz="1400" dirty="0"/>
              <a:t>5500 - Development &amp; Gifts</a:t>
            </a:r>
          </a:p>
          <a:p>
            <a:r>
              <a:rPr lang="en-US" sz="1400" dirty="0"/>
              <a:t>5600 - Development &amp; Gifts for Endowments</a:t>
            </a:r>
          </a:p>
          <a:p>
            <a:r>
              <a:rPr lang="en-US" sz="1400" b="1" dirty="0"/>
              <a:t>INTERNAL</a:t>
            </a:r>
          </a:p>
          <a:p>
            <a:r>
              <a:rPr lang="en-US" sz="1400" dirty="0"/>
              <a:t>2100 - General Funds </a:t>
            </a:r>
          </a:p>
          <a:p>
            <a:r>
              <a:rPr lang="en-US" sz="1400" dirty="0"/>
              <a:t>2110 - Research Development </a:t>
            </a:r>
          </a:p>
          <a:p>
            <a:r>
              <a:rPr lang="en-US" sz="1400" dirty="0"/>
              <a:t>2115 - Special Items (</a:t>
            </a:r>
            <a:r>
              <a:rPr lang="en-US" sz="1400" dirty="0" err="1"/>
              <a:t>ex.SALSI</a:t>
            </a:r>
            <a:r>
              <a:rPr lang="en-US" sz="1400" dirty="0"/>
              <a:t>) </a:t>
            </a:r>
          </a:p>
          <a:p>
            <a:r>
              <a:rPr lang="en-US" sz="1400" dirty="0"/>
              <a:t>2120 - State Pass Through </a:t>
            </a:r>
          </a:p>
          <a:p>
            <a:r>
              <a:rPr lang="en-US" sz="1400" dirty="0"/>
              <a:t>3100 - Organized Educational Activities </a:t>
            </a:r>
          </a:p>
          <a:p>
            <a:r>
              <a:rPr lang="en-US" sz="1400" dirty="0"/>
              <a:t>3105 - Designated Tuition </a:t>
            </a:r>
          </a:p>
          <a:p>
            <a:r>
              <a:rPr lang="en-US" sz="1400" dirty="0"/>
              <a:t>3200 - Net Service Funds </a:t>
            </a:r>
          </a:p>
          <a:p>
            <a:endParaRPr lang="en-US" sz="1400" dirty="0"/>
          </a:p>
          <a:p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59057633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“Shared Credit”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b="1" dirty="0">
                <a:highlight>
                  <a:srgbClr val="FFFF00"/>
                </a:highlight>
              </a:rPr>
              <a:t>SHOW Shared Credit Memo</a:t>
            </a:r>
          </a:p>
          <a:p>
            <a:pPr marL="0" indent="0">
              <a:buNone/>
            </a:pPr>
            <a:r>
              <a:rPr lang="en-US" b="1" u="sng" dirty="0"/>
              <a:t>What it affects: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Proposal Credit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Award Credit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Expenditure Credit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F&amp;A return distribution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Fixed Price Contract balance distribution after close out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Items 1,2,3 are provided to colleges &amp; departments for annual </a:t>
            </a:r>
            <a:r>
              <a:rPr lang="en-US" dirty="0" err="1"/>
              <a:t>evals</a:t>
            </a:r>
            <a:r>
              <a:rPr lang="en-US" dirty="0"/>
              <a:t> and P&amp;T</a:t>
            </a:r>
          </a:p>
          <a:p>
            <a:pPr marL="514350" indent="-514350">
              <a:buFont typeface="+mj-lt"/>
              <a:buAutoNum type="arabicPeriod"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9984242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19200" y="1295400"/>
            <a:ext cx="7181850" cy="4973347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F&amp;A Return Distribution</a:t>
            </a:r>
          </a:p>
        </p:txBody>
      </p:sp>
    </p:spTree>
    <p:extLst>
      <p:ext uri="{BB962C8B-B14F-4D97-AF65-F5344CB8AC3E}">
        <p14:creationId xmlns:p14="http://schemas.microsoft.com/office/powerpoint/2010/main" val="249263847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4ACB9C-A8C8-4B08-9005-D4CC5ECA05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1506" y="959644"/>
            <a:ext cx="7886700" cy="994172"/>
          </a:xfrm>
        </p:spPr>
        <p:txBody>
          <a:bodyPr>
            <a:normAutofit/>
          </a:bodyPr>
          <a:lstStyle/>
          <a:p>
            <a:r>
              <a:rPr lang="en-US" sz="2250" b="1" dirty="0"/>
              <a:t>Operational Awareness through Metrics across Life Cycle of Proposals, Awards, Expenditures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47795456-7843-4912-86DC-FD2386269A04}"/>
              </a:ext>
            </a:extLst>
          </p:cNvPr>
          <p:cNvSpPr/>
          <p:nvPr/>
        </p:nvSpPr>
        <p:spPr>
          <a:xfrm>
            <a:off x="1600200" y="1978819"/>
            <a:ext cx="1293019" cy="350044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350" dirty="0">
                <a:solidFill>
                  <a:schemeClr val="tx1"/>
                </a:solidFill>
              </a:rPr>
              <a:t>Proposal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908FAACC-70BF-4A68-BD65-CF3D34AF817E}"/>
              </a:ext>
            </a:extLst>
          </p:cNvPr>
          <p:cNvSpPr/>
          <p:nvPr/>
        </p:nvSpPr>
        <p:spPr>
          <a:xfrm>
            <a:off x="3679032" y="1978818"/>
            <a:ext cx="1293019" cy="350044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350" dirty="0">
                <a:solidFill>
                  <a:schemeClr val="tx1"/>
                </a:solidFill>
              </a:rPr>
              <a:t>Award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DBA48066-C99A-4CE5-89F5-B07A069E9284}"/>
              </a:ext>
            </a:extLst>
          </p:cNvPr>
          <p:cNvSpPr/>
          <p:nvPr/>
        </p:nvSpPr>
        <p:spPr>
          <a:xfrm>
            <a:off x="5664994" y="1978818"/>
            <a:ext cx="1293019" cy="350044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350" dirty="0">
                <a:solidFill>
                  <a:schemeClr val="tx1"/>
                </a:solidFill>
              </a:rPr>
              <a:t>Expenditure</a:t>
            </a:r>
          </a:p>
        </p:txBody>
      </p: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08E9A695-8CA2-443E-A8BC-47FB96C37A30}"/>
              </a:ext>
            </a:extLst>
          </p:cNvPr>
          <p:cNvCxnSpPr>
            <a:stCxn id="4" idx="3"/>
            <a:endCxn id="5" idx="1"/>
          </p:cNvCxnSpPr>
          <p:nvPr/>
        </p:nvCxnSpPr>
        <p:spPr>
          <a:xfrm flipV="1">
            <a:off x="2893219" y="2153841"/>
            <a:ext cx="785813" cy="1"/>
          </a:xfrm>
          <a:prstGeom prst="straightConnector1">
            <a:avLst/>
          </a:prstGeom>
          <a:ln w="31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6CDBE798-8A10-49FD-99FC-C6297830B16C}"/>
              </a:ext>
            </a:extLst>
          </p:cNvPr>
          <p:cNvCxnSpPr>
            <a:cxnSpLocks/>
            <a:stCxn id="5" idx="3"/>
            <a:endCxn id="6" idx="1"/>
          </p:cNvCxnSpPr>
          <p:nvPr/>
        </p:nvCxnSpPr>
        <p:spPr>
          <a:xfrm>
            <a:off x="4972050" y="2153840"/>
            <a:ext cx="692944" cy="0"/>
          </a:xfrm>
          <a:prstGeom prst="straightConnector1">
            <a:avLst/>
          </a:prstGeom>
          <a:ln w="31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Left Brace 11">
            <a:extLst>
              <a:ext uri="{FF2B5EF4-FFF2-40B4-BE49-F238E27FC236}">
                <a16:creationId xmlns:a16="http://schemas.microsoft.com/office/drawing/2014/main" id="{6B7C6D5C-69CF-4AD0-88BE-FA0F585B1250}"/>
              </a:ext>
            </a:extLst>
          </p:cNvPr>
          <p:cNvSpPr/>
          <p:nvPr/>
        </p:nvSpPr>
        <p:spPr>
          <a:xfrm rot="16200000">
            <a:off x="3114675" y="1042987"/>
            <a:ext cx="342900" cy="3371850"/>
          </a:xfrm>
          <a:prstGeom prst="lef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13" name="Left Brace 12">
            <a:extLst>
              <a:ext uri="{FF2B5EF4-FFF2-40B4-BE49-F238E27FC236}">
                <a16:creationId xmlns:a16="http://schemas.microsoft.com/office/drawing/2014/main" id="{6BB57118-7E2D-4FA8-BC04-B4D4D44ADE81}"/>
              </a:ext>
            </a:extLst>
          </p:cNvPr>
          <p:cNvSpPr/>
          <p:nvPr/>
        </p:nvSpPr>
        <p:spPr>
          <a:xfrm rot="16200000">
            <a:off x="6165056" y="1707354"/>
            <a:ext cx="342900" cy="2035969"/>
          </a:xfrm>
          <a:prstGeom prst="lef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0DE701B2-1BB0-4E5F-8893-B12BA1794C06}"/>
              </a:ext>
            </a:extLst>
          </p:cNvPr>
          <p:cNvSpPr txBox="1"/>
          <p:nvPr/>
        </p:nvSpPr>
        <p:spPr>
          <a:xfrm>
            <a:off x="2028825" y="2992359"/>
            <a:ext cx="25288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57175" indent="-257175">
              <a:buFont typeface="Arial" panose="020B0604020202020204" pitchFamily="34" charset="0"/>
              <a:buChar char="•"/>
            </a:pPr>
            <a:r>
              <a:rPr lang="en-US" dirty="0"/>
              <a:t>Research Dashboard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7A2861EB-8C53-4EBE-BE15-9AF9A43C93F7}"/>
              </a:ext>
            </a:extLst>
          </p:cNvPr>
          <p:cNvSpPr txBox="1"/>
          <p:nvPr/>
        </p:nvSpPr>
        <p:spPr>
          <a:xfrm>
            <a:off x="5022056" y="2992360"/>
            <a:ext cx="278606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57175" indent="-257175">
              <a:buFont typeface="Arial" panose="020B0604020202020204" pitchFamily="34" charset="0"/>
              <a:buChar char="•"/>
            </a:pPr>
            <a:r>
              <a:rPr lang="en-US" dirty="0"/>
              <a:t>Expenditures Dashboard</a:t>
            </a:r>
          </a:p>
          <a:p>
            <a:pPr marL="257175" indent="-257175">
              <a:buFont typeface="Arial" panose="020B0604020202020204" pitchFamily="34" charset="0"/>
              <a:buChar char="•"/>
            </a:pPr>
            <a:r>
              <a:rPr lang="en-US" dirty="0"/>
              <a:t>Burn Rate Dashboard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4886E738-C9C5-4936-B206-BF5E6EAEE72E}"/>
              </a:ext>
            </a:extLst>
          </p:cNvPr>
          <p:cNvSpPr txBox="1"/>
          <p:nvPr/>
        </p:nvSpPr>
        <p:spPr>
          <a:xfrm>
            <a:off x="832246" y="3735307"/>
            <a:ext cx="7168754" cy="203132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b="1" u="sng" dirty="0"/>
              <a:t>Five Basic Principles</a:t>
            </a:r>
          </a:p>
          <a:p>
            <a:pPr marL="342900" indent="-342900">
              <a:buAutoNum type="arabicPeriod"/>
            </a:pPr>
            <a:r>
              <a:rPr lang="en-US" sz="1350" dirty="0"/>
              <a:t>Limit Sharing of Data; Share Information: Subsets of Data/Information/Metrics are shared with people based on their roles and responsibilities.</a:t>
            </a:r>
          </a:p>
          <a:p>
            <a:pPr marL="342900" indent="-342900">
              <a:buAutoNum type="arabicPeriod"/>
            </a:pPr>
            <a:r>
              <a:rPr lang="en-US" sz="1350" dirty="0"/>
              <a:t>Content and Frequency of Sharing: Give people enough time to review and provide feedback. Facilitate accountability.</a:t>
            </a:r>
          </a:p>
          <a:p>
            <a:pPr marL="342900" indent="-342900">
              <a:buAutoNum type="arabicPeriod"/>
            </a:pPr>
            <a:r>
              <a:rPr lang="en-US" sz="1350" dirty="0"/>
              <a:t>Design Effective Dashboards: Institutional View; Trends and Directions; Deep Dive into Data</a:t>
            </a:r>
          </a:p>
          <a:p>
            <a:pPr marL="342900" indent="-342900">
              <a:buAutoNum type="arabicPeriod"/>
            </a:pPr>
            <a:r>
              <a:rPr lang="en-US" sz="1350" dirty="0"/>
              <a:t>Timeliness of Data/information/Metrics: Enable timely, data-driven decision making.</a:t>
            </a:r>
          </a:p>
          <a:p>
            <a:pPr marL="342900" indent="-342900">
              <a:buAutoNum type="arabicPeriod"/>
            </a:pPr>
            <a:r>
              <a:rPr lang="en-US" sz="1350" dirty="0"/>
              <a:t>Always use data/metrics/information as a means to educate people and create “data assets” awareness.</a:t>
            </a:r>
          </a:p>
        </p:txBody>
      </p:sp>
    </p:spTree>
    <p:extLst>
      <p:ext uri="{BB962C8B-B14F-4D97-AF65-F5344CB8AC3E}">
        <p14:creationId xmlns:p14="http://schemas.microsoft.com/office/powerpoint/2010/main" val="75633807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7A232A-B122-4F2D-8FD9-F2084EAA5D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0300" y="160124"/>
            <a:ext cx="5650706" cy="675099"/>
          </a:xfrm>
        </p:spPr>
        <p:txBody>
          <a:bodyPr>
            <a:normAutofit/>
          </a:bodyPr>
          <a:lstStyle/>
          <a:p>
            <a:r>
              <a:rPr lang="en-US" sz="2400" b="1" u="sng" dirty="0"/>
              <a:t>Research Dashboard: Proposals &amp; Awards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1A41985-3D12-4839-8AF3-33F2074A211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4338" y="1696976"/>
            <a:ext cx="4314724" cy="1307606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DF799A7A-5C92-48EA-906F-6243A78B41F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40353" y="2755632"/>
            <a:ext cx="3246467" cy="146804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9B99EBFC-899D-4EEC-B24F-890DC7EEA87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35545" y="3044949"/>
            <a:ext cx="3277860" cy="1178723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A44682F5-1536-4520-8C04-08FD0593ADD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035634" y="4299325"/>
            <a:ext cx="2975372" cy="1587125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AAD3373B-A2F5-4419-8C40-00D6196FA725}"/>
              </a:ext>
            </a:extLst>
          </p:cNvPr>
          <p:cNvSpPr/>
          <p:nvPr/>
        </p:nvSpPr>
        <p:spPr>
          <a:xfrm>
            <a:off x="2104229" y="1631301"/>
            <a:ext cx="188173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>
                <a:highlight>
                  <a:srgbClr val="FFFF00"/>
                </a:highlight>
              </a:rPr>
              <a:t>Institutional View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524CE75A-BFEB-47EB-8E55-3EAE817EC48F}"/>
              </a:ext>
            </a:extLst>
          </p:cNvPr>
          <p:cNvSpPr/>
          <p:nvPr/>
        </p:nvSpPr>
        <p:spPr>
          <a:xfrm>
            <a:off x="3174143" y="3364215"/>
            <a:ext cx="254317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>
                <a:highlight>
                  <a:srgbClr val="FFFF00"/>
                </a:highlight>
              </a:rPr>
              <a:t>Trends and Directions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8353E95-5E5A-4F53-B124-C9D8A5E35535}"/>
              </a:ext>
            </a:extLst>
          </p:cNvPr>
          <p:cNvSpPr/>
          <p:nvPr/>
        </p:nvSpPr>
        <p:spPr>
          <a:xfrm>
            <a:off x="3981622" y="4474686"/>
            <a:ext cx="209583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>
                <a:highlight>
                  <a:srgbClr val="FFFF00"/>
                </a:highlight>
              </a:rPr>
              <a:t>Deep Dive into Data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B0776725-4B5D-4428-810E-89A8087C9E0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374419" y="910876"/>
            <a:ext cx="3297955" cy="161034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166606637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3840</TotalTime>
  <Words>799</Words>
  <Application>Microsoft Office PowerPoint</Application>
  <PresentationFormat>On-screen Show (4:3)</PresentationFormat>
  <Paragraphs>253</Paragraphs>
  <Slides>11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6" baseType="lpstr">
      <vt:lpstr>Arial</vt:lpstr>
      <vt:lpstr>Arial Narrow</vt:lpstr>
      <vt:lpstr>Calibri</vt:lpstr>
      <vt:lpstr>Wingdings</vt:lpstr>
      <vt:lpstr>Office Theme</vt:lpstr>
      <vt:lpstr>COEHD Town Hall 9/20/2017</vt:lpstr>
      <vt:lpstr>PowerPoint Presentation</vt:lpstr>
      <vt:lpstr>PowerPoint Presentation</vt:lpstr>
      <vt:lpstr>“Account” in PeopleSoft</vt:lpstr>
      <vt:lpstr>“Account” in PeopleSoft</vt:lpstr>
      <vt:lpstr>“Shared Credit”</vt:lpstr>
      <vt:lpstr>F&amp;A Return Distribution</vt:lpstr>
      <vt:lpstr>Operational Awareness through Metrics across Life Cycle of Proposals, Awards, Expenditures</vt:lpstr>
      <vt:lpstr>Research Dashboard: Proposals &amp; Awards</vt:lpstr>
      <vt:lpstr>Burn Rate Dashboard</vt:lpstr>
      <vt:lpstr>Expenditures Dashboard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Can Saygin</dc:creator>
  <cp:lastModifiedBy>Can Saygin</cp:lastModifiedBy>
  <cp:revision>267</cp:revision>
  <cp:lastPrinted>2017-02-01T19:09:18Z</cp:lastPrinted>
  <dcterms:created xsi:type="dcterms:W3CDTF">2006-08-16T00:00:00Z</dcterms:created>
  <dcterms:modified xsi:type="dcterms:W3CDTF">2017-09-18T13:13:41Z</dcterms:modified>
</cp:coreProperties>
</file>