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1373" r:id="rId3"/>
    <p:sldId id="1330" r:id="rId4"/>
    <p:sldId id="1364" r:id="rId5"/>
    <p:sldId id="13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06EB7-C8A1-4963-A384-B62D67E373E9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00F68-3A96-4700-9F65-92B1FF938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BE37C9-F697-FC41-9B8A-781AC1EF76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92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Student Health Services:</a:t>
            </a:r>
          </a:p>
          <a:p>
            <a:r>
              <a:rPr lang="en-US">
                <a:cs typeface="Calibri"/>
              </a:rPr>
              <a:t>Nationally Accredited Ambulatory Care Clinic staffed with medical doctors, physician assistants, registered nurses, licensed vocational nurses, and administrative staff to provide quality medical care to currently enrolled UTSA students. </a:t>
            </a:r>
          </a:p>
          <a:p>
            <a:r>
              <a:rPr lang="en-US">
                <a:cs typeface="Calibri"/>
              </a:rPr>
              <a:t>Location:</a:t>
            </a:r>
          </a:p>
          <a:p>
            <a:r>
              <a:rPr lang="en-US">
                <a:cs typeface="Calibri"/>
              </a:rPr>
              <a:t>Main Campus- Recreation Wellness Center</a:t>
            </a:r>
          </a:p>
          <a:p>
            <a:r>
              <a:rPr lang="en-US">
                <a:cs typeface="Calibri"/>
              </a:rPr>
              <a:t>Downtown Campus- Buena Vista Building</a:t>
            </a:r>
          </a:p>
          <a:p>
            <a:r>
              <a:rPr lang="en-US">
                <a:cs typeface="Calibri"/>
              </a:rPr>
              <a:t>Medical Emergency – 911 or 4911 (UTSA PD)</a:t>
            </a:r>
          </a:p>
          <a:p>
            <a:r>
              <a:rPr lang="en-US">
                <a:cs typeface="Calibri"/>
              </a:rPr>
              <a:t>After Hours- visit our website for list and locations of Urgent Care/ER/Hospitals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 u="sng"/>
              <a:t>What to do after-hours:</a:t>
            </a:r>
            <a:endParaRPr lang="en-US"/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Medical Emergencies:</a:t>
            </a:r>
            <a:endParaRPr lang="en-US">
              <a:cs typeface="Calibri"/>
            </a:endParaRPr>
          </a:p>
          <a:p>
            <a:pPr marL="1085850" lvl="2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Call 911</a:t>
            </a:r>
            <a:endParaRPr lang="en-US">
              <a:cs typeface="Calibri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Non-emergencies:</a:t>
            </a:r>
            <a:endParaRPr lang="en-US">
              <a:cs typeface="Calibri"/>
            </a:endParaRPr>
          </a:p>
          <a:p>
            <a:pPr marL="1085850" lvl="2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Visit website for urgent care in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E37C9-F697-FC41-9B8A-781AC1EF76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8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889AA-CFE9-C669-7F3A-77D8785CA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B9B53-2080-9168-8930-C46A61128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3B63D-E173-F4BC-218A-3AFBCA4D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DB158-64BF-A405-3E23-8E021CBC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4C040-A393-BB7D-AD06-5B083484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5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8DC8E-744B-B576-F7E4-4FA204E29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82205-A11C-3B0E-5BC5-8975EEADE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E591C-0BFE-67B7-D931-A98F580D5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2CAFD-2538-FE1B-FB65-F321FCBCF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FE92-5594-C3F4-6D8E-DBD22139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1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221B-BC0E-8D1C-E706-35BC5DD82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2F635-CC40-3329-CDE9-7E995CF35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06D8E-931F-924E-C5AB-CAB25AA39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AB6B7-8070-6496-63D4-532C8FD8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77E05-97D1-754E-53FA-20B0C0F0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0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1C32-DF32-33B4-5C6F-55281D4A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493DE-A3E2-1F78-9EA4-5B094212E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4A72F-1199-7A27-0FA2-D7E6136C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41CAB-130C-D918-BAFA-664670591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EEFC3-91D4-8587-9BA7-25D8B00A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BB90F-4356-8370-F695-2E804CE7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7B1-25BD-1AAC-E018-43B513C40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AA2C8-4B77-3C79-03DD-A8F842B7F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DF726-D180-0F7D-68F4-1595FB0DE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CFE0A7-7435-05C4-AA49-CD402F3B1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E4497-5723-DD4F-6609-9844EBD42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7D741-B496-BF57-E4AE-AC66164F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580BF3-3EC1-130F-09D1-6D2A6F168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D178BE-33A3-178F-19C4-5F3DA921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E0F2F-854B-7724-AA44-9D3D6477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28E32A-CF55-1938-DCA7-85B3081D8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B6500-2D2E-956E-CA8F-F20E8E67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2BB08-06E3-432D-D235-E5526D6C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78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B1BA1F-6062-36C0-309E-D4C6747A0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039D84-E58E-51E6-5588-AD866A1D3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B8594-A59D-6270-7071-AB0E27A9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355D2-4F08-158D-F0B0-84EB82EF5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0C0B0-A8A3-A4ED-D7E5-30B07E427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7F3BC-49AD-4106-2D16-BFC8B5B08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DA1FA-BF3F-206A-22F3-C1012E8C8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FDAF5-F390-69F2-F36B-63AB61B6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3F025-831E-0EA1-4783-7D25EE35D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CE7E8-5D3F-1EE5-ACE6-7D2F25F26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29A807-1E3D-1B49-68A4-56E0C95471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37808-470A-4F7F-FAB8-7440D5318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807761-432A-3157-249A-4B4B81A44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4A027-3D25-20C2-A516-375B46FB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68BDA-6DA5-3184-15BC-E96021DA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8D56B-8450-4D6C-D613-988528C9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7C0A5-B681-0565-EB88-F19E0919C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F40FA-D7F0-3E5E-809B-92E84441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7B69E-B0E2-A006-F075-691B51B38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2E0DC-DAEE-1970-1671-5A3785734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C2ED80-60DE-2FAB-179F-71E2FE6FF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399C6-85AA-3CBD-AF5F-895C24308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893C0-0DE9-92EC-6B4D-45FEA67D3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AA94C-D9E4-3A27-ED9B-79E95C47B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59211-7AAC-327F-EF97-75598677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33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281D4-290C-2A4F-81F0-56FED934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34388-1E0B-C748-9E0D-0F6AB008D1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E16C0-5FA5-7C45-B9C1-96ED52E32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76F3F-CC9B-9A47-AD21-51FD5D823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F665F-6C9A-394D-8126-1AADFCAEE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B4F75-EFA0-0F4A-80A4-94F3235C7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99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26AD-2C97-BB49-B26A-13E1181EE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11270-E1FB-9D48-A192-C17713A64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F524F-CEE6-FD4A-B500-E324136A2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BE642-FB2A-9544-8A5A-AF1B5F98F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2A4BA-6AE8-1F42-8CCE-770AD13FD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60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7FB31-41A5-144A-B997-03E1384B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3309F-6D48-6C43-A46F-05C310D11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9179E-E383-F040-98D1-7C438272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66541-8720-3245-92AB-E326EEFEF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A092E-4CCB-464A-A37A-72AE65E6A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48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C51B-AD8C-EB48-8F6A-EBF3B1AF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BF59B-1E9E-B941-8F12-39BCDAB9F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1D3DB-31E5-6644-82E0-F946FE24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6A854-662E-8347-AE5B-AED4AE63E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0E78-71A9-3C43-BCA2-0D866E3B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9E88-D33B-CA41-B527-4FFFDB4B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14444-0AC9-CE4A-84E5-77DC45984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1DAD1-CB62-8F4E-BECD-0A58EB9D1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EF48B-B648-8146-B266-C554086F3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9DEAE1-2654-DC49-A446-6909ACE4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1C479D-EE34-7341-B179-A43C7F2F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344391-3A24-3740-A3A5-AF73CE3A6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AC5A09-9CD1-0E47-8D6F-3EAC4127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76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17FC-455A-FC43-8F5A-603472F9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FD5FF1-0B1A-6340-AD90-2712880B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1602E-8925-CA45-8F5C-13BB02F8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5CC857-975A-6646-8512-4EC828C26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12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17BC25-E885-2A4C-BEA1-7CED77997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BF6E5A-8CFD-844D-A322-55730500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02E90-44B0-AE41-8F33-92878A38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34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16053-608C-7044-89FB-1F9A2A5C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EE64C-4BED-9944-8AF3-5B729797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11B2-8F94-AE4F-9105-7C22AD0C5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B9F5E-7435-D042-8A15-53A6D80B7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F715C-6FD0-2942-A5AE-CD14FD3B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DC757-C30C-774F-98C2-391DABD81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3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84A0-38C5-F24C-BB88-44B52C34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458F4-4588-E046-AFDF-B86F279736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8A90C-BEEC-5D42-A2EA-F9C9A9012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A4959-D2B0-F544-AF74-9E420D99C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640DF-6DFB-DE47-9BDE-9AC34810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C190C-7B45-FE4F-B9F8-863F31744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94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C978-8092-CD4D-B1D5-5AC3A811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1EDC6-8A76-4E45-B655-9AC6E8D38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F0DFC-45B5-7743-865D-A2D6D083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07FBE-FEE4-B042-80B5-828D77F4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CD2A1-F43A-DF40-A940-4D8D4713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47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6AB378-3425-5544-839F-7169D1C15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6241F-95D8-DC47-BEB1-375F8CE5F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AAE3A-5CC3-8B47-B338-E12F01A5B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13869-A422-2A43-A585-C3B041663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3D0E2-EEC5-B043-94E6-5B557494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9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FFED5-DC12-7BD5-CC9C-0D757FA15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42590-702F-874C-55B4-25A566DA6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669B7-6786-AA4C-1A15-8470123631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C4C257-46B1-45D6-983D-3DECEEA8EB4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E5B9-E160-AE0C-EF55-F17B25E15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A0A0D-8475-9219-CB54-5F29909DA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8D58B7-CBDA-446D-9604-EF1EB19B1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3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B6808-61B9-1748-8EAA-F25C67EAD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C0AC4-E710-7C4D-BF49-BC4EE3ABE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73B8C-3EDD-804B-8674-CF2A7343A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61D98-2B25-C54F-9EEA-DC5438CB4B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FCE83-DE46-BD47-AD3A-F79CB8C9A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ACE24-25E5-4042-A7E8-8B4C56E21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DB1D-3282-8D42-B236-DC0ED03E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8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46C5338-8D99-2E4C-8C0D-218321C5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494" y="990796"/>
            <a:ext cx="1647566" cy="5357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FE2F5E4-EC9C-9147-8CAC-CC49FF64BBCA}"/>
              </a:ext>
            </a:extLst>
          </p:cNvPr>
          <p:cNvSpPr/>
          <p:nvPr/>
        </p:nvSpPr>
        <p:spPr>
          <a:xfrm flipH="1">
            <a:off x="3231322" y="786481"/>
            <a:ext cx="45719" cy="9194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D7BE4B-EC88-5A4A-9D1B-FF8A6708B10F}"/>
              </a:ext>
            </a:extLst>
          </p:cNvPr>
          <p:cNvCxnSpPr>
            <a:cxnSpLocks/>
          </p:cNvCxnSpPr>
          <p:nvPr/>
        </p:nvCxnSpPr>
        <p:spPr>
          <a:xfrm>
            <a:off x="3160679" y="786481"/>
            <a:ext cx="0" cy="919433"/>
          </a:xfrm>
          <a:prstGeom prst="line">
            <a:avLst/>
          </a:prstGeom>
          <a:ln>
            <a:solidFill>
              <a:srgbClr val="EF5A2F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8DF6EAA-85F9-1A45-A9E8-0A4F0D70070E}"/>
              </a:ext>
            </a:extLst>
          </p:cNvPr>
          <p:cNvSpPr txBox="1"/>
          <p:nvPr/>
        </p:nvSpPr>
        <p:spPr>
          <a:xfrm>
            <a:off x="3347691" y="926327"/>
            <a:ext cx="534899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University of Texas at San Antonio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EF5A2F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Student Affairs 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EF5A2F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DD33C-421A-4E00-B521-F42EAC689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426" y="2420550"/>
            <a:ext cx="9157148" cy="301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95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rgbClr val="0D2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3600" b="1" u="sng">
              <a:solidFill>
                <a:schemeClr val="tx1"/>
              </a:solidFill>
              <a:latin typeface="Corbel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F27044-500C-4C0B-9F1C-AD51D7E09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166" y="1715758"/>
            <a:ext cx="5157787" cy="823912"/>
          </a:xfrm>
        </p:spPr>
        <p:txBody>
          <a:bodyPr>
            <a:normAutofit fontScale="92500"/>
          </a:bodyPr>
          <a:lstStyle/>
          <a:p>
            <a:r>
              <a:rPr lang="en-US" sz="3200" u="sng">
                <a:solidFill>
                  <a:schemeClr val="bg1"/>
                </a:solidFill>
                <a:latin typeface="Arial"/>
                <a:cs typeface="Arial"/>
              </a:rPr>
              <a:t>Clinic &amp; Counseling Hours:</a:t>
            </a:r>
            <a:endParaRPr lang="en-US" sz="32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C23E2F9-E562-4179-95CB-25CBAA15E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222" y="2712199"/>
            <a:ext cx="4046705" cy="268648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solidFill>
                  <a:schemeClr val="bg1"/>
                </a:solidFill>
                <a:latin typeface="Arial"/>
                <a:cs typeface="Arial"/>
              </a:rPr>
              <a:t>Monday – Friday</a:t>
            </a:r>
            <a:endParaRPr lang="en-US" sz="320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 8am – 5pm</a:t>
            </a:r>
            <a:endParaRPr lang="en-US" sz="2800">
              <a:solidFill>
                <a:schemeClr val="bg1"/>
              </a:solidFill>
              <a:latin typeface="Arial"/>
              <a:ea typeface="+mn-lt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solidFill>
                  <a:schemeClr val="bg1"/>
                </a:solidFill>
                <a:latin typeface="Arial"/>
                <a:cs typeface="Arial"/>
              </a:rPr>
              <a:t>Location 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solidFill>
                  <a:schemeClr val="bg1"/>
                </a:solidFill>
                <a:latin typeface="Arial"/>
                <a:ea typeface="+mn-lt"/>
                <a:cs typeface="Arial"/>
              </a:rPr>
              <a:t>RWC 1.500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800">
              <a:solidFill>
                <a:schemeClr val="bg1"/>
              </a:solidFill>
              <a:latin typeface="Arial"/>
              <a:cs typeface="Arial" panose="020B060402020202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800">
              <a:solidFill>
                <a:schemeClr val="bg1"/>
              </a:solidFill>
              <a:latin typeface="Arial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b="1" u="sng">
              <a:solidFill>
                <a:schemeClr val="bg1"/>
              </a:solidFill>
              <a:latin typeface="Corbel"/>
              <a:cs typeface="Arial" panose="020B0604020202020204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D90568-974C-4C4E-BCDB-945B821F1EDB}"/>
              </a:ext>
            </a:extLst>
          </p:cNvPr>
          <p:cNvCxnSpPr>
            <a:cxnSpLocks/>
          </p:cNvCxnSpPr>
          <p:nvPr/>
        </p:nvCxnSpPr>
        <p:spPr>
          <a:xfrm>
            <a:off x="737949" y="1241140"/>
            <a:ext cx="1426323" cy="0"/>
          </a:xfrm>
          <a:prstGeom prst="line">
            <a:avLst/>
          </a:prstGeom>
          <a:ln w="19050">
            <a:solidFill>
              <a:srgbClr val="F15A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D78923-3A5E-444B-952B-168CC2B52422}"/>
              </a:ext>
            </a:extLst>
          </p:cNvPr>
          <p:cNvSpPr txBox="1"/>
          <p:nvPr/>
        </p:nvSpPr>
        <p:spPr>
          <a:xfrm>
            <a:off x="543014" y="396816"/>
            <a:ext cx="902610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>
                <a:solidFill>
                  <a:schemeClr val="bg1"/>
                </a:solidFill>
              </a:rPr>
              <a:t>Wellness 360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5C6B193-2D5D-4381-BCBB-8D9E75609DC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12280" y="700281"/>
            <a:ext cx="4094870" cy="5456923"/>
          </a:xfrm>
        </p:spPr>
      </p:pic>
    </p:spTree>
    <p:extLst>
      <p:ext uri="{BB962C8B-B14F-4D97-AF65-F5344CB8AC3E}">
        <p14:creationId xmlns:p14="http://schemas.microsoft.com/office/powerpoint/2010/main" val="2034638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hone with text on it&#10;&#10;Description automatically generated">
            <a:extLst>
              <a:ext uri="{FF2B5EF4-FFF2-40B4-BE49-F238E27FC236}">
                <a16:creationId xmlns:a16="http://schemas.microsoft.com/office/drawing/2014/main" id="{1115B010-AEF8-2F4B-AA65-C3D0FAF405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866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41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hand holding a phone&#10;&#10;Description automatically generated">
            <a:extLst>
              <a:ext uri="{FF2B5EF4-FFF2-40B4-BE49-F238E27FC236}">
                <a16:creationId xmlns:a16="http://schemas.microsoft.com/office/drawing/2014/main" id="{2C2E795B-97E7-CE52-DCC6-DA9E21BC5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1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123</Words>
  <Application>Microsoft Office PowerPoint</Application>
  <PresentationFormat>Widescreen</PresentationFormat>
  <Paragraphs>23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Corbel</vt:lpstr>
      <vt:lpstr>Helvetica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F Hernandez</dc:creator>
  <cp:lastModifiedBy>Melissa F Hernandez</cp:lastModifiedBy>
  <cp:revision>1</cp:revision>
  <dcterms:created xsi:type="dcterms:W3CDTF">2025-05-02T19:05:34Z</dcterms:created>
  <dcterms:modified xsi:type="dcterms:W3CDTF">2025-05-02T19:09:07Z</dcterms:modified>
</cp:coreProperties>
</file>