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5A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6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2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10/2/2020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10/2/2020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10/2/2020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10/2/2020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10/2/2020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10/2/2020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10/2/2020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10/2/2020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10/2/2020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10/2/2020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10/2/2020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10/2/2020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esearch.utsa.edu/porta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vprhelp@utsa.edu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arya.singh@utsa.ed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My Projects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PI </a:t>
            </a:r>
            <a:r>
              <a:rPr lang="en-US" sz="5400" dirty="0" smtClean="0">
                <a:solidFill>
                  <a:schemeClr val="bg1"/>
                </a:solidFill>
              </a:rPr>
              <a:t>Portal</a:t>
            </a:r>
            <a:endParaRPr lang="en-US" sz="3200" i="1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385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586" y="257578"/>
            <a:ext cx="10664399" cy="7528852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 rot="16200000">
            <a:off x="8226833" y="405684"/>
            <a:ext cx="1503157" cy="1381710"/>
          </a:xfrm>
          <a:prstGeom prst="wedgeRoundRectCallou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1809482" y="824248"/>
            <a:ext cx="5396248" cy="1352282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Visit the UTSA Research Portal at:</a:t>
            </a:r>
          </a:p>
          <a:p>
            <a:pPr algn="ctr"/>
            <a:r>
              <a:rPr lang="en-US" sz="2400" b="1" dirty="0" smtClean="0">
                <a:hlinkClick r:id="rId4"/>
              </a:rPr>
              <a:t>http://research.utsa.edu/portal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886755" y="824248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Step 1: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87556" y="362201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Step 2: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50876" y="716091"/>
            <a:ext cx="12550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Select Research Activities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535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15" y="0"/>
            <a:ext cx="10664399" cy="6933648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961261" y="1687132"/>
            <a:ext cx="1503157" cy="1779692"/>
          </a:xfrm>
          <a:prstGeom prst="wedgeRoundRectCallou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Click on  PI Portal link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886755" y="824248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Step 1: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20694" y="1740241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Step 3: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523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15" y="332870"/>
            <a:ext cx="10664399" cy="6267907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 rot="5400000">
            <a:off x="5494115" y="596209"/>
            <a:ext cx="1503157" cy="1779692"/>
          </a:xfrm>
          <a:prstGeom prst="wedgeRoundRectCallou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886755" y="824248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Step 1: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52914" y="734476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Step 4: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52914" y="1103808"/>
            <a:ext cx="15810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Click on 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‘My Projects’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558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15" y="715135"/>
            <a:ext cx="10664399" cy="5503377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1075386" y="1474631"/>
            <a:ext cx="1204175" cy="43144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ular Callout 4"/>
          <p:cNvSpPr/>
          <p:nvPr/>
        </p:nvSpPr>
        <p:spPr>
          <a:xfrm>
            <a:off x="672919" y="489396"/>
            <a:ext cx="2955701" cy="1590541"/>
          </a:xfrm>
          <a:prstGeom prst="wedgeRoundRectCallou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There are 8 sponsored reports available. 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8351949" y="77274"/>
            <a:ext cx="2736762" cy="1397358"/>
          </a:xfrm>
          <a:prstGeom prst="wedgeRoundRectCallou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Projects can be easily searched using </a:t>
            </a:r>
            <a:r>
              <a:rPr lang="en-US" dirty="0" err="1" smtClean="0"/>
              <a:t>projectIDs</a:t>
            </a:r>
            <a:endParaRPr lang="en-US" dirty="0" smtClean="0"/>
          </a:p>
          <a:p>
            <a:pPr algn="ctr"/>
            <a:r>
              <a:rPr lang="en-US" dirty="0" smtClean="0"/>
              <a:t>(</a:t>
            </a:r>
            <a:r>
              <a:rPr lang="en-US" sz="1200" dirty="0" smtClean="0"/>
              <a:t>e.g. 1000003341</a:t>
            </a:r>
            <a:r>
              <a:rPr lang="en-US" dirty="0" smtClean="0"/>
              <a:t>)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5822" y="2632510"/>
            <a:ext cx="4149970" cy="415244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3264502"/>
              </p:ext>
            </p:extLst>
          </p:nvPr>
        </p:nvGraphicFramePr>
        <p:xfrm>
          <a:off x="6149659" y="2745909"/>
          <a:ext cx="3882982" cy="39375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1491">
                  <a:extLst>
                    <a:ext uri="{9D8B030D-6E8A-4147-A177-3AD203B41FA5}">
                      <a16:colId xmlns:a16="http://schemas.microsoft.com/office/drawing/2014/main" val="3071071310"/>
                    </a:ext>
                  </a:extLst>
                </a:gridCol>
                <a:gridCol w="1941491">
                  <a:extLst>
                    <a:ext uri="{9D8B030D-6E8A-4147-A177-3AD203B41FA5}">
                      <a16:colId xmlns:a16="http://schemas.microsoft.com/office/drawing/2014/main" val="3059910914"/>
                    </a:ext>
                  </a:extLst>
                </a:gridCol>
              </a:tblGrid>
              <a:tr h="266014">
                <a:tc gridSpan="2">
                  <a:txBody>
                    <a:bodyPr/>
                    <a:lstStyle/>
                    <a:p>
                      <a:pPr algn="l"/>
                      <a:r>
                        <a:rPr lang="en-US" sz="1200" b="1" dirty="0" smtClean="0">
                          <a:solidFill>
                            <a:schemeClr val="bg1"/>
                          </a:solidFill>
                        </a:rPr>
                        <a:t>Data schedule:</a:t>
                      </a:r>
                      <a:endParaRPr lang="en-US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  <a:alpha val="0"/>
                          </a:schemeClr>
                        </a:gs>
                        <a:gs pos="46000">
                          <a:schemeClr val="accent1">
                            <a:lumMod val="95000"/>
                            <a:lumOff val="5000"/>
                          </a:schemeClr>
                        </a:gs>
                        <a:gs pos="100000">
                          <a:schemeClr val="accent1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n-US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592398"/>
                  </a:ext>
                </a:extLst>
              </a:tr>
              <a:tr h="443357"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solidFill>
                            <a:schemeClr val="bg1"/>
                          </a:solidFill>
                        </a:rPr>
                        <a:t>Active Projects</a:t>
                      </a:r>
                      <a:endParaRPr lang="en-US" sz="12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  <a:alpha val="0"/>
                          </a:schemeClr>
                        </a:gs>
                        <a:gs pos="46000">
                          <a:schemeClr val="accent1">
                            <a:lumMod val="95000"/>
                            <a:lumOff val="5000"/>
                          </a:schemeClr>
                        </a:gs>
                        <a:gs pos="100000">
                          <a:schemeClr val="accent1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solidFill>
                            <a:schemeClr val="bg1"/>
                          </a:solidFill>
                        </a:rPr>
                        <a:t>Monthly (nightly update coming soon)</a:t>
                      </a:r>
                      <a:endParaRPr lang="en-US" sz="12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  <a:alpha val="0"/>
                          </a:schemeClr>
                        </a:gs>
                        <a:gs pos="46000">
                          <a:schemeClr val="accent1">
                            <a:lumMod val="95000"/>
                            <a:lumOff val="5000"/>
                          </a:schemeClr>
                        </a:gs>
                        <a:gs pos="100000">
                          <a:schemeClr val="accent1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881625620"/>
                  </a:ext>
                </a:extLst>
              </a:tr>
              <a:tr h="6207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solidFill>
                            <a:schemeClr val="bg1"/>
                          </a:solidFill>
                        </a:rPr>
                        <a:t>Project Burn Rate Report</a:t>
                      </a:r>
                    </a:p>
                    <a:p>
                      <a:endParaRPr lang="en-US" sz="12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  <a:alpha val="0"/>
                          </a:schemeClr>
                        </a:gs>
                        <a:gs pos="46000">
                          <a:schemeClr val="accent1">
                            <a:lumMod val="95000"/>
                            <a:lumOff val="5000"/>
                          </a:schemeClr>
                        </a:gs>
                        <a:gs pos="100000">
                          <a:schemeClr val="accent1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solidFill>
                            <a:schemeClr val="bg1"/>
                          </a:solidFill>
                        </a:rPr>
                        <a:t>Nightly update</a:t>
                      </a:r>
                      <a:endParaRPr lang="en-US" sz="12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  <a:alpha val="0"/>
                          </a:schemeClr>
                        </a:gs>
                        <a:gs pos="46000">
                          <a:schemeClr val="accent1">
                            <a:lumMod val="95000"/>
                            <a:lumOff val="5000"/>
                          </a:schemeClr>
                        </a:gs>
                        <a:gs pos="100000">
                          <a:schemeClr val="accent1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05771644"/>
                  </a:ext>
                </a:extLst>
              </a:tr>
              <a:tr h="378244"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solidFill>
                            <a:schemeClr val="bg1"/>
                          </a:solidFill>
                        </a:rPr>
                        <a:t>Budget to Actual</a:t>
                      </a:r>
                      <a:endParaRPr lang="en-US" sz="12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  <a:alpha val="0"/>
                          </a:schemeClr>
                        </a:gs>
                        <a:gs pos="46000">
                          <a:schemeClr val="accent1">
                            <a:lumMod val="95000"/>
                            <a:lumOff val="5000"/>
                          </a:schemeClr>
                        </a:gs>
                        <a:gs pos="100000">
                          <a:schemeClr val="accent1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solidFill>
                            <a:schemeClr val="bg1"/>
                          </a:solidFill>
                        </a:rPr>
                        <a:t>Nightly</a:t>
                      </a:r>
                      <a:endParaRPr lang="en-US" sz="12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  <a:alpha val="0"/>
                          </a:schemeClr>
                        </a:gs>
                        <a:gs pos="46000">
                          <a:schemeClr val="accent1">
                            <a:lumMod val="95000"/>
                            <a:lumOff val="5000"/>
                          </a:schemeClr>
                        </a:gs>
                        <a:gs pos="100000">
                          <a:schemeClr val="accent1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55638898"/>
                  </a:ext>
                </a:extLst>
              </a:tr>
              <a:tr h="378244"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solidFill>
                            <a:schemeClr val="bg1"/>
                          </a:solidFill>
                        </a:rPr>
                        <a:t>Project F&amp;A Rates</a:t>
                      </a:r>
                      <a:endParaRPr lang="en-US" sz="12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  <a:alpha val="0"/>
                          </a:schemeClr>
                        </a:gs>
                        <a:gs pos="46000">
                          <a:schemeClr val="accent1">
                            <a:lumMod val="95000"/>
                            <a:lumOff val="5000"/>
                          </a:schemeClr>
                        </a:gs>
                        <a:gs pos="100000">
                          <a:schemeClr val="accent1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solidFill>
                            <a:schemeClr val="bg1"/>
                          </a:solidFill>
                        </a:rPr>
                        <a:t>Monthly</a:t>
                      </a:r>
                      <a:endParaRPr lang="en-US" sz="12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  <a:alpha val="0"/>
                          </a:schemeClr>
                        </a:gs>
                        <a:gs pos="46000">
                          <a:schemeClr val="accent1">
                            <a:lumMod val="95000"/>
                            <a:lumOff val="5000"/>
                          </a:schemeClr>
                        </a:gs>
                        <a:gs pos="100000">
                          <a:schemeClr val="accent1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554692646"/>
                  </a:ext>
                </a:extLst>
              </a:tr>
              <a:tr h="443357"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solidFill>
                            <a:schemeClr val="bg1"/>
                          </a:solidFill>
                        </a:rPr>
                        <a:t>Award Milestones</a:t>
                      </a:r>
                      <a:endParaRPr lang="en-US" sz="12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  <a:alpha val="0"/>
                          </a:schemeClr>
                        </a:gs>
                        <a:gs pos="46000">
                          <a:schemeClr val="accent1">
                            <a:lumMod val="95000"/>
                            <a:lumOff val="5000"/>
                          </a:schemeClr>
                        </a:gs>
                        <a:gs pos="100000">
                          <a:schemeClr val="accent1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solidFill>
                            <a:schemeClr val="bg1"/>
                          </a:solidFill>
                        </a:rPr>
                        <a:t>Monthly (nightly update coming soon)</a:t>
                      </a:r>
                      <a:endParaRPr lang="en-US" sz="12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  <a:alpha val="0"/>
                          </a:schemeClr>
                        </a:gs>
                        <a:gs pos="46000">
                          <a:schemeClr val="accent1">
                            <a:lumMod val="95000"/>
                            <a:lumOff val="5000"/>
                          </a:schemeClr>
                        </a:gs>
                        <a:gs pos="100000">
                          <a:schemeClr val="accent1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999090713"/>
                  </a:ext>
                </a:extLst>
              </a:tr>
              <a:tr h="443357"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solidFill>
                            <a:schemeClr val="bg1"/>
                          </a:solidFill>
                        </a:rPr>
                        <a:t>Employees Allocated on Projects</a:t>
                      </a:r>
                      <a:endParaRPr lang="en-US" sz="12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  <a:alpha val="0"/>
                          </a:schemeClr>
                        </a:gs>
                        <a:gs pos="46000">
                          <a:schemeClr val="accent1">
                            <a:lumMod val="95000"/>
                            <a:lumOff val="5000"/>
                          </a:schemeClr>
                        </a:gs>
                        <a:gs pos="100000">
                          <a:schemeClr val="accent1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solidFill>
                            <a:schemeClr val="bg1"/>
                          </a:solidFill>
                        </a:rPr>
                        <a:t>Monthly</a:t>
                      </a:r>
                      <a:endParaRPr lang="en-US" sz="12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  <a:alpha val="0"/>
                          </a:schemeClr>
                        </a:gs>
                        <a:gs pos="46000">
                          <a:schemeClr val="accent1">
                            <a:lumMod val="95000"/>
                            <a:lumOff val="5000"/>
                          </a:schemeClr>
                        </a:gs>
                        <a:gs pos="100000">
                          <a:schemeClr val="accent1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261627670"/>
                  </a:ext>
                </a:extLst>
              </a:tr>
              <a:tr h="443357"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solidFill>
                            <a:schemeClr val="bg1"/>
                          </a:solidFill>
                        </a:rPr>
                        <a:t>Employees Paid on Projects</a:t>
                      </a:r>
                      <a:endParaRPr lang="en-US" sz="12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  <a:alpha val="0"/>
                          </a:schemeClr>
                        </a:gs>
                        <a:gs pos="46000">
                          <a:schemeClr val="accent1">
                            <a:lumMod val="95000"/>
                            <a:lumOff val="5000"/>
                          </a:schemeClr>
                        </a:gs>
                        <a:gs pos="100000">
                          <a:schemeClr val="accent1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solidFill>
                            <a:schemeClr val="bg1"/>
                          </a:solidFill>
                        </a:rPr>
                        <a:t>Monthly</a:t>
                      </a:r>
                      <a:endParaRPr lang="en-US" sz="12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  <a:alpha val="0"/>
                          </a:schemeClr>
                        </a:gs>
                        <a:gs pos="46000">
                          <a:schemeClr val="accent1">
                            <a:lumMod val="95000"/>
                            <a:lumOff val="5000"/>
                          </a:schemeClr>
                        </a:gs>
                        <a:gs pos="100000">
                          <a:schemeClr val="accent1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270681488"/>
                  </a:ext>
                </a:extLst>
              </a:tr>
              <a:tr h="443357"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solidFill>
                            <a:schemeClr val="bg1"/>
                          </a:solidFill>
                        </a:rPr>
                        <a:t>Project</a:t>
                      </a:r>
                      <a:r>
                        <a:rPr lang="en-US" sz="1200" b="0" baseline="0" dirty="0" smtClean="0">
                          <a:solidFill>
                            <a:schemeClr val="bg1"/>
                          </a:solidFill>
                        </a:rPr>
                        <a:t> Team</a:t>
                      </a:r>
                      <a:endParaRPr lang="en-US" sz="12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  <a:alpha val="0"/>
                          </a:schemeClr>
                        </a:gs>
                        <a:gs pos="46000">
                          <a:schemeClr val="accent1">
                            <a:lumMod val="95000"/>
                            <a:lumOff val="5000"/>
                          </a:schemeClr>
                        </a:gs>
                        <a:gs pos="100000">
                          <a:schemeClr val="accent1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solidFill>
                            <a:schemeClr val="bg1"/>
                          </a:solidFill>
                        </a:rPr>
                        <a:t>Monthly (nightly update coming soon)</a:t>
                      </a:r>
                      <a:endParaRPr lang="en-US" sz="12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  <a:alpha val="0"/>
                          </a:schemeClr>
                        </a:gs>
                        <a:gs pos="46000">
                          <a:schemeClr val="accent1">
                            <a:lumMod val="95000"/>
                            <a:lumOff val="5000"/>
                          </a:schemeClr>
                        </a:gs>
                        <a:gs pos="100000">
                          <a:schemeClr val="accent1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1934493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3774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gradFill flip="none" rotWithShape="1">
            <a:gsLst>
              <a:gs pos="0">
                <a:schemeClr val="accent1">
                  <a:lumMod val="67000"/>
                </a:schemeClr>
              </a:gs>
              <a:gs pos="94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r>
              <a:rPr lang="en-US" sz="3200" i="1" dirty="0" smtClean="0">
                <a:solidFill>
                  <a:schemeClr val="bg1"/>
                </a:solidFill>
              </a:rPr>
              <a:t>Reach us at </a:t>
            </a:r>
            <a:r>
              <a:rPr lang="en-US" sz="3200" i="1" dirty="0" smtClean="0">
                <a:solidFill>
                  <a:schemeClr val="bg1"/>
                </a:solidFill>
                <a:hlinkClick r:id="rId3"/>
              </a:rPr>
              <a:t>vprhelp@utsa.edu</a:t>
            </a:r>
            <a:r>
              <a:rPr lang="en-US" sz="3200" i="1" dirty="0" smtClean="0">
                <a:solidFill>
                  <a:schemeClr val="bg1"/>
                </a:solidFill>
              </a:rPr>
              <a:t> / </a:t>
            </a:r>
            <a:r>
              <a:rPr lang="en-US" sz="3200" i="1" dirty="0" smtClean="0">
                <a:solidFill>
                  <a:schemeClr val="bg1"/>
                </a:solidFill>
                <a:hlinkClick r:id="rId4"/>
              </a:rPr>
              <a:t>arya.singh@utsa.edu</a:t>
            </a:r>
            <a:r>
              <a:rPr lang="en-US" sz="3200" i="1" dirty="0" smtClean="0">
                <a:solidFill>
                  <a:schemeClr val="bg1"/>
                </a:solidFill>
              </a:rPr>
              <a:t> </a:t>
            </a:r>
            <a:endParaRPr lang="en-US" sz="32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5410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200</TotalTime>
  <Words>128</Words>
  <Application>Microsoft Office PowerPoint</Application>
  <PresentationFormat>Widescreen</PresentationFormat>
  <Paragraphs>35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Rockwell</vt:lpstr>
      <vt:lpstr>Rockwell Condensed</vt:lpstr>
      <vt:lpstr>Wingdings</vt:lpstr>
      <vt:lpstr>Wood Type</vt:lpstr>
      <vt:lpstr>My Projects</vt:lpstr>
      <vt:lpstr>PowerPoint Presentation</vt:lpstr>
      <vt:lpstr>PowerPoint Presentation</vt:lpstr>
      <vt:lpstr>PowerPoint Presentation</vt:lpstr>
      <vt:lpstr>PowerPoint Presentation</vt:lpstr>
      <vt:lpstr>Questions?</vt:lpstr>
    </vt:vector>
  </TitlesOfParts>
  <Company>The University of Texas at San Antonio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 Projects</dc:title>
  <dc:creator>Arya Singh</dc:creator>
  <cp:lastModifiedBy>Arya Singh</cp:lastModifiedBy>
  <cp:revision>25</cp:revision>
  <dcterms:created xsi:type="dcterms:W3CDTF">2020-10-02T18:27:52Z</dcterms:created>
  <dcterms:modified xsi:type="dcterms:W3CDTF">2020-10-03T04:40:25Z</dcterms:modified>
</cp:coreProperties>
</file>