
<file path=[Content_Types].xml><?xml version="1.0" encoding="utf-8"?>
<Types xmlns="http://schemas.openxmlformats.org/package/2006/content-types">
  <Default Extension="xml" ContentType="application/xml"/>
  <Default Extension="jpeg" ContentType="image/jpeg"/>
  <Default Extension="tiff" ContentType="image/tif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5"/>
  </p:sldMasterIdLst>
  <p:notesMasterIdLst>
    <p:notesMasterId r:id="rId28"/>
  </p:notesMasterIdLst>
  <p:sldIdLst>
    <p:sldId id="256" r:id="rId6"/>
    <p:sldId id="261" r:id="rId7"/>
    <p:sldId id="262" r:id="rId8"/>
    <p:sldId id="271" r:id="rId9"/>
    <p:sldId id="263" r:id="rId10"/>
    <p:sldId id="264" r:id="rId11"/>
    <p:sldId id="265" r:id="rId12"/>
    <p:sldId id="266" r:id="rId13"/>
    <p:sldId id="267" r:id="rId14"/>
    <p:sldId id="268" r:id="rId15"/>
    <p:sldId id="269" r:id="rId16"/>
    <p:sldId id="270" r:id="rId17"/>
    <p:sldId id="272" r:id="rId18"/>
    <p:sldId id="273" r:id="rId19"/>
    <p:sldId id="276" r:id="rId20"/>
    <p:sldId id="277" r:id="rId21"/>
    <p:sldId id="278" r:id="rId22"/>
    <p:sldId id="279" r:id="rId23"/>
    <p:sldId id="280" r:id="rId24"/>
    <p:sldId id="281" r:id="rId25"/>
    <p:sldId id="274" r:id="rId26"/>
    <p:sldId id="275"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6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44" d="100"/>
          <a:sy n="144" d="100"/>
        </p:scale>
        <p:origin x="-112" y="-4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A86665-8E1C-1B44-99B8-6907796916FC}" type="datetimeFigureOut">
              <a:rPr lang="en-US" smtClean="0"/>
              <a:t>3/8/17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A19276-3B87-C140-B04F-C7FFCCF0AAD7}" type="slidenum">
              <a:rPr lang="en-US" smtClean="0"/>
              <a:t>‹#›</a:t>
            </a:fld>
            <a:endParaRPr lang="en-US"/>
          </a:p>
        </p:txBody>
      </p:sp>
    </p:spTree>
    <p:extLst>
      <p:ext uri="{BB962C8B-B14F-4D97-AF65-F5344CB8AC3E}">
        <p14:creationId xmlns:p14="http://schemas.microsoft.com/office/powerpoint/2010/main" val="164399322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Joint Project Between the Children’s Hospital</a:t>
            </a:r>
            <a:r>
              <a:rPr lang="en-US" baseline="0" dirty="0" smtClean="0"/>
              <a:t> of San Antonio, Autism Treatment Center, and UTSA Department of Educational Psychology. I lead the project on behalf of the Department and we have Dr. Melissa Svoboda (Developmental Pediatrician/Pediatric Neurologist) and Ivy Zwicker (Director of ATC – San Antonio).</a:t>
            </a:r>
          </a:p>
          <a:p>
            <a:endParaRPr lang="en-US" baseline="0" dirty="0" smtClean="0"/>
          </a:p>
          <a:p>
            <a:r>
              <a:rPr lang="en-US" baseline="0" dirty="0" smtClean="0"/>
              <a:t>Goals of this project are to address a real need for San Antonio which is to expand services for individuals with Autism and other developmental disabilities.  </a:t>
            </a:r>
            <a:r>
              <a:rPr lang="en-US" baseline="0" dirty="0" err="1" smtClean="0"/>
              <a:t>Kronkosky</a:t>
            </a:r>
            <a:r>
              <a:rPr lang="en-US" baseline="0" dirty="0" smtClean="0"/>
              <a:t> organization funded a scoping assessment of San Antonio services and released a report that indicates we need a minimum of 40 Board Certified Behavior Analysts to serve the immediate needs of San Antonio and two additional Developmental Pediatricians and Diagnostic Teams. Current wait lists for diagnosis are about a year and we have children on wait lists to receive therapy for 2-3 years. Our waitlist is 600 + individuals.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Opportunities for Collaboration: Collaboration with Medical personnel</a:t>
            </a:r>
            <a:r>
              <a:rPr lang="en-US" baseline="0" dirty="0" smtClean="0"/>
              <a:t> and Licensed Psychologists to expand diagnostic services. Ongoing research projects that may be of interest to other faculty members. In the interest of time, have faculty contact me.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F4BD014-F153-411D-981A-A665C35F3E3D}" type="slidenum">
              <a:rPr lang="en-US" smtClean="0"/>
              <a:t>3</a:t>
            </a:fld>
            <a:endParaRPr lang="en-US"/>
          </a:p>
        </p:txBody>
      </p:sp>
    </p:spTree>
    <p:extLst>
      <p:ext uri="{BB962C8B-B14F-4D97-AF65-F5344CB8AC3E}">
        <p14:creationId xmlns:p14="http://schemas.microsoft.com/office/powerpoint/2010/main" val="2412982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B75DDC-B0BF-114B-8BDE-DD9B41550725}" type="slidenum">
              <a:rPr lang="en-US" smtClean="0"/>
              <a:t>4</a:t>
            </a:fld>
            <a:endParaRPr lang="en-US"/>
          </a:p>
        </p:txBody>
      </p:sp>
    </p:spTree>
    <p:extLst>
      <p:ext uri="{BB962C8B-B14F-4D97-AF65-F5344CB8AC3E}">
        <p14:creationId xmlns:p14="http://schemas.microsoft.com/office/powerpoint/2010/main" val="1151658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latin typeface="+mn-lt"/>
                <a:ea typeface="+mn-ea"/>
                <a:cs typeface="+mn-cs"/>
              </a:rPr>
              <a:t>Let</a:t>
            </a:r>
            <a:r>
              <a:rPr lang="en-US" sz="1200" kern="1200" baseline="0" dirty="0" smtClean="0">
                <a:solidFill>
                  <a:schemeClr val="tx1"/>
                </a:solidFill>
                <a:latin typeface="+mn-lt"/>
                <a:ea typeface="+mn-ea"/>
                <a:cs typeface="+mn-cs"/>
              </a:rPr>
              <a:t> me start by talking about the motivation of the current study. </a:t>
            </a:r>
            <a:r>
              <a:rPr lang="en-US" sz="1200" kern="1200" dirty="0" smtClean="0">
                <a:solidFill>
                  <a:schemeClr val="tx1"/>
                </a:solidFill>
                <a:latin typeface="+mn-lt"/>
                <a:ea typeface="+mn-ea"/>
                <a:cs typeface="+mn-cs"/>
              </a:rPr>
              <a:t>The majority of oral language assessments use raters’ subjective judgment to determine test takers’ language proficiency. So,</a:t>
            </a:r>
            <a:r>
              <a:rPr lang="en-US" sz="1200" kern="1200" baseline="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Rater effects</a:t>
            </a:r>
            <a:r>
              <a:rPr lang="en-US" sz="1200" kern="1200" dirty="0" smtClean="0">
                <a:solidFill>
                  <a:schemeClr val="tx1"/>
                </a:solidFill>
                <a:latin typeface="+mn-lt"/>
                <a:ea typeface="+mn-ea"/>
                <a:cs typeface="+mn-cs"/>
              </a:rPr>
              <a:t>, defined as the construct-irrelevant variation associated with rater characteristics, are thus critical to the reliability, validity, and fairness of the speaking assessment (Bachman, Lynch, &amp; Mason, 1995; </a:t>
            </a:r>
            <a:r>
              <a:rPr lang="en-US" sz="1200" kern="1200" dirty="0" err="1" smtClean="0">
                <a:solidFill>
                  <a:schemeClr val="tx1"/>
                </a:solidFill>
                <a:latin typeface="+mn-lt"/>
                <a:ea typeface="+mn-ea"/>
                <a:cs typeface="+mn-cs"/>
              </a:rPr>
              <a:t>Kunnan</a:t>
            </a:r>
            <a:r>
              <a:rPr lang="en-US" sz="1200" kern="1200" dirty="0" smtClean="0">
                <a:solidFill>
                  <a:schemeClr val="tx1"/>
                </a:solidFill>
                <a:latin typeface="+mn-lt"/>
                <a:ea typeface="+mn-ea"/>
                <a:cs typeface="+mn-cs"/>
              </a:rPr>
              <a:t>, 2000).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F2B53439-B0A5-4A8C-A4A4-90AAA865C0A1}" type="slidenum">
              <a:rPr lang="en-US" smtClean="0"/>
              <a:t>9</a:t>
            </a:fld>
            <a:endParaRPr lang="en-US"/>
          </a:p>
        </p:txBody>
      </p:sp>
    </p:spTree>
    <p:extLst>
      <p:ext uri="{BB962C8B-B14F-4D97-AF65-F5344CB8AC3E}">
        <p14:creationId xmlns:p14="http://schemas.microsoft.com/office/powerpoint/2010/main" val="3085374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San Antonio Municipal Court </a:t>
            </a:r>
          </a:p>
          <a:p>
            <a:r>
              <a:rPr lang="en-US" dirty="0" smtClean="0"/>
              <a:t>401 S Frio St, San Antonio, TX 78207</a:t>
            </a:r>
          </a:p>
          <a:p>
            <a:r>
              <a:rPr lang="en-US" dirty="0" smtClean="0"/>
              <a:t>Sarabia Family Counseling Center (SFCC) provides individual, couples, and family counseling to adjudicated youth and their families who are referred by the judge and caseworkers.  SFCC also provides </a:t>
            </a:r>
            <a:r>
              <a:rPr lang="en-US" dirty="0" err="1" smtClean="0"/>
              <a:t>psychoeducational</a:t>
            </a:r>
            <a:r>
              <a:rPr lang="en-US" dirty="0" smtClean="0"/>
              <a:t> groups to teens and their parents when referred by the judge.  </a:t>
            </a:r>
          </a:p>
          <a:p>
            <a:r>
              <a:rPr lang="en-US" dirty="0" smtClean="0"/>
              <a:t>Support Sources: None</a:t>
            </a:r>
          </a:p>
          <a:p>
            <a:r>
              <a:rPr lang="en-US" dirty="0" smtClean="0"/>
              <a:t>Opportunities for others:  Unknown</a:t>
            </a:r>
          </a:p>
          <a:p>
            <a:endParaRPr lang="en-US" b="1" dirty="0" smtClean="0"/>
          </a:p>
          <a:p>
            <a:endParaRPr lang="en-US" b="1" dirty="0" smtClean="0"/>
          </a:p>
          <a:p>
            <a:r>
              <a:rPr lang="en-US" b="1" dirty="0" smtClean="0"/>
              <a:t>AVANCE - Early Head Start Program</a:t>
            </a:r>
          </a:p>
          <a:p>
            <a:r>
              <a:rPr lang="en-US" dirty="0" smtClean="0"/>
              <a:t>903 Billy Mitchell Blvd., Suite 100, San Antonio, TX 78226</a:t>
            </a:r>
          </a:p>
          <a:p>
            <a:r>
              <a:rPr lang="en-US" dirty="0" smtClean="0"/>
              <a:t>Sarabia Family Counseling Center students and staff provide educational outreach programs on parenting and mental health/wellness in addition to providing counseling services to referred families.  </a:t>
            </a:r>
          </a:p>
          <a:p>
            <a:r>
              <a:rPr lang="en-US" dirty="0" smtClean="0"/>
              <a:t>Support Sources: None</a:t>
            </a:r>
          </a:p>
          <a:p>
            <a:r>
              <a:rPr lang="en-US" dirty="0" smtClean="0"/>
              <a:t>Opportunities for others:  Unknown</a:t>
            </a:r>
          </a:p>
          <a:p>
            <a:endParaRPr lang="en-US" dirty="0" smtClean="0"/>
          </a:p>
          <a:p>
            <a:endParaRPr lang="en-US" dirty="0" smtClean="0"/>
          </a:p>
          <a:p>
            <a:r>
              <a:rPr lang="en-US" b="1" dirty="0" smtClean="0"/>
              <a:t>Judson ISD – Sarabia Family Counseling Center Satellite </a:t>
            </a:r>
          </a:p>
          <a:p>
            <a:r>
              <a:rPr lang="en-US" dirty="0" smtClean="0"/>
              <a:t>8012 Shin Oak Drive, Live Oak, TX, 78233</a:t>
            </a:r>
          </a:p>
          <a:p>
            <a:r>
              <a:rPr lang="en-US" dirty="0" smtClean="0"/>
              <a:t>The purpose of the UTSA/JISD Counseling Center is to provide prevention and intervention counseling and human development services to JISD’s military-connected students, their families, and their peers. Student interns are placed at identified schools to provide clinical mental health counseling services under the supervision of the director of guidance and campus counselors.</a:t>
            </a:r>
          </a:p>
          <a:p>
            <a:r>
              <a:rPr lang="en-US" dirty="0" smtClean="0"/>
              <a:t>Support sources: None</a:t>
            </a:r>
          </a:p>
          <a:p>
            <a:r>
              <a:rPr lang="en-US" dirty="0" smtClean="0"/>
              <a:t>Opportunities for others: Unknown</a:t>
            </a:r>
          </a:p>
          <a:p>
            <a:endParaRPr lang="en-US" b="1" dirty="0" smtClean="0"/>
          </a:p>
          <a:p>
            <a:endParaRPr lang="en-US" b="1" dirty="0" smtClean="0"/>
          </a:p>
          <a:p>
            <a:r>
              <a:rPr lang="en-US" b="1" dirty="0" smtClean="0"/>
              <a:t>Bexar County District Attorney’s Office</a:t>
            </a:r>
          </a:p>
          <a:p>
            <a:r>
              <a:rPr lang="en-US" dirty="0" smtClean="0"/>
              <a:t>101 W Nueva St, San Antonio, TX 78207</a:t>
            </a:r>
          </a:p>
          <a:p>
            <a:r>
              <a:rPr lang="en-US" dirty="0" smtClean="0"/>
              <a:t>The Sarabia Family Counseling Center provides counseling services to jury members.  The judges and staff of the district court distribute our flyers and encourage jurors to seek our counseling services if needed. The district attorney’s office shares our flyer with all jurors by e-mail.    </a:t>
            </a:r>
          </a:p>
          <a:p>
            <a:r>
              <a:rPr lang="en-US" dirty="0" smtClean="0"/>
              <a:t>Support sources: None</a:t>
            </a:r>
          </a:p>
          <a:p>
            <a:r>
              <a:rPr lang="en-US" dirty="0" smtClean="0"/>
              <a:t>Opportunities for others: Unknown</a:t>
            </a:r>
          </a:p>
          <a:p>
            <a:endParaRPr lang="en-US" dirty="0" smtClean="0"/>
          </a:p>
          <a:p>
            <a:endParaRPr lang="en-US" dirty="0" smtClean="0"/>
          </a:p>
          <a:p>
            <a:r>
              <a:rPr lang="en-US" b="1" dirty="0" err="1" smtClean="0"/>
              <a:t>Northside</a:t>
            </a:r>
            <a:r>
              <a:rPr lang="en-US" b="1" dirty="0" smtClean="0"/>
              <a:t> ISD-M. Ed. School Counseling Cohort Program </a:t>
            </a:r>
          </a:p>
          <a:p>
            <a:r>
              <a:rPr lang="en-US" dirty="0" smtClean="0"/>
              <a:t>5900 Evers Road, San Antonio, TX 78238</a:t>
            </a:r>
          </a:p>
          <a:p>
            <a:r>
              <a:rPr lang="en-US" dirty="0" smtClean="0"/>
              <a:t>The M.Ed. School Counseling Cohort Program is offered to eligible </a:t>
            </a:r>
            <a:r>
              <a:rPr lang="en-US" dirty="0" err="1" smtClean="0"/>
              <a:t>Northside</a:t>
            </a:r>
            <a:r>
              <a:rPr lang="en-US" dirty="0" smtClean="0"/>
              <a:t> ISD (NISD) personnel to enable greater ease in completing requisite course work, including field placement requirements. Through UTSA’s school counseling cohort program, future NISD school counselors are knowledgeable and capable of delivering State required school counseling program content to the </a:t>
            </a:r>
            <a:r>
              <a:rPr lang="en-US" dirty="0" err="1" smtClean="0"/>
              <a:t>Northside</a:t>
            </a:r>
            <a:r>
              <a:rPr lang="en-US" dirty="0" smtClean="0"/>
              <a:t> community.  The course of study is the identical CACREP accredited 48-hour program offered to students in the on-campus program.  </a:t>
            </a:r>
          </a:p>
          <a:p>
            <a:r>
              <a:rPr lang="en-US" dirty="0" smtClean="0"/>
              <a:t>Support sources: None</a:t>
            </a:r>
          </a:p>
          <a:p>
            <a:r>
              <a:rPr lang="en-US" dirty="0" smtClean="0"/>
              <a:t>Opportunities for others: Unknown</a:t>
            </a:r>
          </a:p>
          <a:p>
            <a:endParaRPr lang="en-US" dirty="0" smtClean="0"/>
          </a:p>
          <a:p>
            <a:endParaRPr lang="en-US" dirty="0" smtClean="0"/>
          </a:p>
          <a:p>
            <a:r>
              <a:rPr lang="en-US" b="1" dirty="0" smtClean="0"/>
              <a:t>Center for Health Care Services</a:t>
            </a:r>
          </a:p>
          <a:p>
            <a:r>
              <a:rPr lang="it-IT" dirty="0" smtClean="0"/>
              <a:t>527 </a:t>
            </a:r>
            <a:r>
              <a:rPr lang="it-IT" dirty="0" err="1" smtClean="0"/>
              <a:t>N</a:t>
            </a:r>
            <a:r>
              <a:rPr lang="it-IT" dirty="0" smtClean="0"/>
              <a:t> Leona St, San Antonio, TX 78207</a:t>
            </a:r>
          </a:p>
          <a:p>
            <a:r>
              <a:rPr lang="en-US" dirty="0" smtClean="0"/>
              <a:t>Dr. Lloyd-</a:t>
            </a:r>
            <a:r>
              <a:rPr lang="en-US" dirty="0" err="1" smtClean="0"/>
              <a:t>Hazlett</a:t>
            </a:r>
            <a:r>
              <a:rPr lang="en-US" dirty="0" smtClean="0"/>
              <a:t> established a service-learning partnership with the CHCS as part of the Consultation and Program Evaluation course. To date, more than 70 students have participated on empirically-driven service-learning teams. Student consulting projects emphasize practical strategies to increase health literacy for Hispanic clients being treated in integrated health care settings. The results of these projects were presented at the 2016 and 2017 UTSA Civic Engagement Summits. </a:t>
            </a:r>
          </a:p>
          <a:p>
            <a:r>
              <a:rPr lang="en-US" dirty="0" smtClean="0"/>
              <a:t>Support sources: None</a:t>
            </a:r>
          </a:p>
          <a:p>
            <a:r>
              <a:rPr lang="en-US" dirty="0" smtClean="0"/>
              <a:t>Opportunities for others: Unknown</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9A19276-3B87-C140-B04F-C7FFCCF0AAD7}" type="slidenum">
              <a:rPr lang="en-US" smtClean="0"/>
              <a:t>12</a:t>
            </a:fld>
            <a:endParaRPr lang="en-US"/>
          </a:p>
        </p:txBody>
      </p:sp>
    </p:spTree>
    <p:extLst>
      <p:ext uri="{BB962C8B-B14F-4D97-AF65-F5344CB8AC3E}">
        <p14:creationId xmlns:p14="http://schemas.microsoft.com/office/powerpoint/2010/main" val="552521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757A5D-9AC3-6E4C-805C-5B2478419406}" type="slidenum">
              <a:rPr lang="en-US" smtClean="0"/>
              <a:t>18</a:t>
            </a:fld>
            <a:endParaRPr lang="en-US"/>
          </a:p>
        </p:txBody>
      </p:sp>
    </p:spTree>
    <p:extLst>
      <p:ext uri="{BB962C8B-B14F-4D97-AF65-F5344CB8AC3E}">
        <p14:creationId xmlns:p14="http://schemas.microsoft.com/office/powerpoint/2010/main" val="3840203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2B70AC7-9D4D-C345-A473-2159C764186B}" type="slidenum">
              <a:rPr lang="en-US" smtClean="0"/>
              <a:t>20</a:t>
            </a:fld>
            <a:endParaRPr lang="en-US"/>
          </a:p>
        </p:txBody>
      </p:sp>
    </p:spTree>
    <p:extLst>
      <p:ext uri="{BB962C8B-B14F-4D97-AF65-F5344CB8AC3E}">
        <p14:creationId xmlns:p14="http://schemas.microsoft.com/office/powerpoint/2010/main" val="2699155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794292-72E5-4A4D-97FA-77D200F12A00}" type="datetimeFigureOut">
              <a:rPr lang="en-US" smtClean="0"/>
              <a:t>3/8/17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2916120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794292-72E5-4A4D-97FA-77D200F12A00}" type="datetimeFigureOut">
              <a:rPr lang="en-US" smtClean="0"/>
              <a:t>3/8/17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72027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794292-72E5-4A4D-97FA-77D200F12A00}" type="datetimeFigureOut">
              <a:rPr lang="en-US" smtClean="0"/>
              <a:t>3/8/17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3257243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794292-72E5-4A4D-97FA-77D200F12A00}" type="datetimeFigureOut">
              <a:rPr lang="en-US" smtClean="0"/>
              <a:t>3/8/17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1519989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794292-72E5-4A4D-97FA-77D200F12A00}" type="datetimeFigureOut">
              <a:rPr lang="en-US" smtClean="0"/>
              <a:t>3/8/17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4256605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794292-72E5-4A4D-97FA-77D200F12A00}" type="datetimeFigureOut">
              <a:rPr lang="en-US" smtClean="0"/>
              <a:t>3/8/17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2026377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794292-72E5-4A4D-97FA-77D200F12A00}" type="datetimeFigureOut">
              <a:rPr lang="en-US" smtClean="0"/>
              <a:t>3/8/17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636428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794292-72E5-4A4D-97FA-77D200F12A00}" type="datetimeFigureOut">
              <a:rPr lang="en-US" smtClean="0"/>
              <a:t>3/8/17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2726956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794292-72E5-4A4D-97FA-77D200F12A00}" type="datetimeFigureOut">
              <a:rPr lang="en-US" smtClean="0"/>
              <a:t>3/8/17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5825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794292-72E5-4A4D-97FA-77D200F12A00}" type="datetimeFigureOut">
              <a:rPr lang="en-US" smtClean="0"/>
              <a:t>3/8/17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4272525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794292-72E5-4A4D-97FA-77D200F12A00}" type="datetimeFigureOut">
              <a:rPr lang="en-US" smtClean="0"/>
              <a:t>3/8/17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0D448A-D197-7F4A-8E84-3B67A649E247}" type="slidenum">
              <a:rPr lang="en-US" smtClean="0"/>
              <a:t>‹#›</a:t>
            </a:fld>
            <a:endParaRPr lang="en-US"/>
          </a:p>
        </p:txBody>
      </p:sp>
    </p:spTree>
    <p:extLst>
      <p:ext uri="{BB962C8B-B14F-4D97-AF65-F5344CB8AC3E}">
        <p14:creationId xmlns:p14="http://schemas.microsoft.com/office/powerpoint/2010/main" val="28236998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94292-72E5-4A4D-97FA-77D200F12A00}" type="datetimeFigureOut">
              <a:rPr lang="en-US" smtClean="0"/>
              <a:t>3/8/17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0D448A-D197-7F4A-8E84-3B67A649E247}" type="slidenum">
              <a:rPr lang="en-US" smtClean="0"/>
              <a:t>‹#›</a:t>
            </a:fld>
            <a:endParaRPr lang="en-US"/>
          </a:p>
        </p:txBody>
      </p:sp>
    </p:spTree>
    <p:extLst>
      <p:ext uri="{BB962C8B-B14F-4D97-AF65-F5344CB8AC3E}">
        <p14:creationId xmlns:p14="http://schemas.microsoft.com/office/powerpoint/2010/main" val="12969475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1.png"/><Relationship Id="rId3" Type="http://schemas.openxmlformats.org/officeDocument/2006/relationships/hyperlink" Target="mailto:Marie.Miranda@utsa.edu"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hyperlink" Target="http://www.boxzy.com" TargetMode="External"/><Relationship Id="rId4" Type="http://schemas.openxmlformats.org/officeDocument/2006/relationships/image" Target="../media/image23.png"/><Relationship Id="rId5" Type="http://schemas.openxmlformats.org/officeDocument/2006/relationships/hyperlink" Target="http://www.setonhomesa.org" TargetMode="External"/><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8.jpeg"/><Relationship Id="rId3"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jpeg"/><Relationship Id="rId5" Type="http://schemas.openxmlformats.org/officeDocument/2006/relationships/image" Target="../media/image32.png"/><Relationship Id="rId6" Type="http://schemas.openxmlformats.org/officeDocument/2006/relationships/image" Target="../media/image33.jpeg"/><Relationship Id="rId7" Type="http://schemas.openxmlformats.org/officeDocument/2006/relationships/image" Target="../media/image34.jpeg"/><Relationship Id="rId8" Type="http://schemas.openxmlformats.org/officeDocument/2006/relationships/image" Target="../media/image35.png"/><Relationship Id="rId9" Type="http://schemas.openxmlformats.org/officeDocument/2006/relationships/image" Target="../media/image36.png"/><Relationship Id="rId10" Type="http://schemas.openxmlformats.org/officeDocument/2006/relationships/image" Target="../media/image37.pn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1" Type="http://schemas.openxmlformats.org/officeDocument/2006/relationships/image" Target="../media/image18.png"/><Relationship Id="rId12" Type="http://schemas.openxmlformats.org/officeDocument/2006/relationships/image" Target="../media/image19.jpeg"/><Relationship Id="rId13" Type="http://schemas.openxmlformats.org/officeDocument/2006/relationships/image" Target="../media/image20.jpeg"/><Relationship Id="rId1" Type="http://schemas.openxmlformats.org/officeDocument/2006/relationships/slideLayout" Target="../slideLayouts/slideLayout1.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hyperlink" Target="mailto:carey.walls@utsa.edu" TargetMode="External"/><Relationship Id="rId9" Type="http://schemas.openxmlformats.org/officeDocument/2006/relationships/image" Target="../media/image16.png"/><Relationship Id="rId10" Type="http://schemas.openxmlformats.org/officeDocument/2006/relationships/image" Target="../media/image1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P-cover.png"/>
          <p:cNvPicPr>
            <a:picLocks noChangeAspect="1"/>
          </p:cNvPicPr>
          <p:nvPr/>
        </p:nvPicPr>
        <p:blipFill>
          <a:blip r:embed="rId2"/>
          <a:stretch>
            <a:fillRect/>
          </a:stretch>
        </p:blipFill>
        <p:spPr>
          <a:xfrm>
            <a:off x="0" y="0"/>
            <a:ext cx="9144000" cy="6858000"/>
          </a:xfrm>
          <a:prstGeom prst="rect">
            <a:avLst/>
          </a:prstGeom>
        </p:spPr>
      </p:pic>
      <p:sp>
        <p:nvSpPr>
          <p:cNvPr id="6" name="TextBox 5"/>
          <p:cNvSpPr txBox="1"/>
          <p:nvPr/>
        </p:nvSpPr>
        <p:spPr>
          <a:xfrm>
            <a:off x="4082327" y="4652790"/>
            <a:ext cx="4478189" cy="369332"/>
          </a:xfrm>
          <a:prstGeom prst="rect">
            <a:avLst/>
          </a:prstGeom>
          <a:noFill/>
        </p:spPr>
        <p:txBody>
          <a:bodyPr wrap="square" rtlCol="0">
            <a:spAutoFit/>
          </a:bodyPr>
          <a:lstStyle/>
          <a:p>
            <a:r>
              <a:rPr lang="en-US" b="1" dirty="0" smtClean="0">
                <a:solidFill>
                  <a:srgbClr val="F26000"/>
                </a:solidFill>
                <a:latin typeface="Helvetica"/>
                <a:cs typeface="Helvetica"/>
              </a:rPr>
              <a:t>COEHD Partnerships Meeting</a:t>
            </a:r>
            <a:endParaRPr lang="en-US" b="1" dirty="0">
              <a:solidFill>
                <a:srgbClr val="F26000"/>
              </a:solidFill>
              <a:latin typeface="Helvetica"/>
              <a:cs typeface="Helvetica"/>
            </a:endParaRPr>
          </a:p>
        </p:txBody>
      </p:sp>
      <p:sp>
        <p:nvSpPr>
          <p:cNvPr id="7" name="TextBox 6"/>
          <p:cNvSpPr txBox="1"/>
          <p:nvPr/>
        </p:nvSpPr>
        <p:spPr>
          <a:xfrm>
            <a:off x="4082327" y="5022122"/>
            <a:ext cx="1338828" cy="307777"/>
          </a:xfrm>
          <a:prstGeom prst="rect">
            <a:avLst/>
          </a:prstGeom>
          <a:noFill/>
        </p:spPr>
        <p:txBody>
          <a:bodyPr wrap="none" rtlCol="0">
            <a:spAutoFit/>
          </a:bodyPr>
          <a:lstStyle/>
          <a:p>
            <a:r>
              <a:rPr lang="en-US" sz="1400" dirty="0" smtClean="0">
                <a:solidFill>
                  <a:srgbClr val="F26000"/>
                </a:solidFill>
                <a:latin typeface="Helvetica"/>
                <a:cs typeface="Helvetica"/>
              </a:rPr>
              <a:t>March 8, 2017</a:t>
            </a:r>
            <a:endParaRPr lang="en-US" sz="1400" dirty="0">
              <a:solidFill>
                <a:srgbClr val="F26000"/>
              </a:solidFill>
              <a:latin typeface="Helvetica"/>
              <a:cs typeface="Helvetic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ELPS Partnerships</a:t>
            </a:r>
            <a:endParaRPr lang="en-US" dirty="0"/>
          </a:p>
        </p:txBody>
      </p:sp>
      <p:sp>
        <p:nvSpPr>
          <p:cNvPr id="10" name="Rectangle 9"/>
          <p:cNvSpPr/>
          <p:nvPr/>
        </p:nvSpPr>
        <p:spPr>
          <a:xfrm>
            <a:off x="3534046" y="1601466"/>
            <a:ext cx="2471072" cy="480439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bg1"/>
                </a:solidFill>
              </a:rPr>
              <a:t>Nature of work</a:t>
            </a:r>
          </a:p>
          <a:p>
            <a:pPr marL="285750" indent="-285750">
              <a:buFont typeface="Wingdings" charset="2"/>
              <a:buChar char="u"/>
            </a:pPr>
            <a:r>
              <a:rPr lang="en-US" sz="1400" dirty="0" smtClean="0">
                <a:solidFill>
                  <a:srgbClr val="4F1919"/>
                </a:solidFill>
              </a:rPr>
              <a:t>We work with districts to identify and recruit program participants (principal and alumni nominations)</a:t>
            </a:r>
          </a:p>
          <a:p>
            <a:pPr marL="285750" indent="-285750">
              <a:buFont typeface="Wingdings" charset="2"/>
              <a:buChar char="u"/>
            </a:pPr>
            <a:r>
              <a:rPr lang="en-US" sz="1400" dirty="0" smtClean="0">
                <a:solidFill>
                  <a:srgbClr val="4F1919"/>
                </a:solidFill>
              </a:rPr>
              <a:t>Courses taught 60% UTSA TT Faculty and 40% District Executives</a:t>
            </a:r>
          </a:p>
          <a:p>
            <a:pPr marL="285750" indent="-285750">
              <a:buFont typeface="Wingdings" charset="2"/>
              <a:buChar char="u"/>
            </a:pPr>
            <a:r>
              <a:rPr lang="en-US" sz="1400" dirty="0" smtClean="0">
                <a:solidFill>
                  <a:srgbClr val="4F1919"/>
                </a:solidFill>
              </a:rPr>
              <a:t>On site delivery within district</a:t>
            </a:r>
          </a:p>
          <a:p>
            <a:pPr marL="285750" indent="-285750">
              <a:buFont typeface="Wingdings" charset="2"/>
              <a:buChar char="u"/>
            </a:pPr>
            <a:r>
              <a:rPr lang="en-US" sz="1400" dirty="0" smtClean="0">
                <a:solidFill>
                  <a:srgbClr val="4F1919"/>
                </a:solidFill>
              </a:rPr>
              <a:t>District supported projects (Equity Audits, School Improvement Project)</a:t>
            </a:r>
          </a:p>
          <a:p>
            <a:pPr marL="285750" indent="-285750">
              <a:buFont typeface="Wingdings" charset="2"/>
              <a:buChar char="u"/>
            </a:pPr>
            <a:r>
              <a:rPr lang="en-US" sz="1400" dirty="0" smtClean="0">
                <a:solidFill>
                  <a:srgbClr val="4F1919"/>
                </a:solidFill>
              </a:rPr>
              <a:t>Extended Internship (at least 2 semesters) </a:t>
            </a:r>
          </a:p>
          <a:p>
            <a:pPr marL="285750" indent="-285750">
              <a:buFont typeface="Wingdings" charset="2"/>
              <a:buChar char="u"/>
            </a:pPr>
            <a:r>
              <a:rPr lang="en-US" sz="1400" dirty="0" smtClean="0">
                <a:solidFill>
                  <a:srgbClr val="4F1919"/>
                </a:solidFill>
              </a:rPr>
              <a:t>Connections to district developed leadership training (NISD)</a:t>
            </a:r>
          </a:p>
          <a:p>
            <a:pPr marL="285750" indent="-285750">
              <a:buFont typeface="Wingdings" charset="2"/>
              <a:buChar char="u"/>
            </a:pPr>
            <a:endParaRPr lang="en-US" sz="1400" dirty="0" smtClean="0"/>
          </a:p>
          <a:p>
            <a:pPr marL="285750" indent="-285750">
              <a:buFont typeface="Wingdings" charset="2"/>
              <a:buChar char="u"/>
            </a:pPr>
            <a:endParaRPr lang="en-US" dirty="0"/>
          </a:p>
        </p:txBody>
      </p:sp>
      <p:sp>
        <p:nvSpPr>
          <p:cNvPr id="11" name="Rectangle 10"/>
          <p:cNvSpPr/>
          <p:nvPr/>
        </p:nvSpPr>
        <p:spPr>
          <a:xfrm>
            <a:off x="6215728" y="1601466"/>
            <a:ext cx="2471072" cy="480439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smtClean="0">
              <a:solidFill>
                <a:srgbClr val="000000"/>
              </a:solidFill>
            </a:endParaRPr>
          </a:p>
          <a:p>
            <a:pPr algn="ctr"/>
            <a:endParaRPr lang="en-US" b="1" dirty="0">
              <a:solidFill>
                <a:srgbClr val="000000"/>
              </a:solidFill>
            </a:endParaRPr>
          </a:p>
          <a:p>
            <a:pPr algn="ctr"/>
            <a:endParaRPr lang="en-US" b="1" dirty="0" smtClean="0">
              <a:solidFill>
                <a:srgbClr val="000000"/>
              </a:solidFill>
            </a:endParaRPr>
          </a:p>
          <a:p>
            <a:pPr algn="ctr"/>
            <a:r>
              <a:rPr lang="en-US" b="1" dirty="0" smtClean="0">
                <a:solidFill>
                  <a:srgbClr val="000000"/>
                </a:solidFill>
              </a:rPr>
              <a:t>Funding</a:t>
            </a:r>
          </a:p>
          <a:p>
            <a:pPr marL="285750" indent="-285750">
              <a:buFont typeface="Arial"/>
              <a:buChar char="•"/>
            </a:pPr>
            <a:r>
              <a:rPr lang="en-US" sz="1600" dirty="0" smtClean="0">
                <a:solidFill>
                  <a:srgbClr val="4F1919"/>
                </a:solidFill>
              </a:rPr>
              <a:t>Internal Provost Funds</a:t>
            </a:r>
          </a:p>
          <a:p>
            <a:pPr marL="285750" indent="-285750">
              <a:buFont typeface="Arial"/>
              <a:buChar char="•"/>
            </a:pPr>
            <a:r>
              <a:rPr lang="en-US" sz="1600" dirty="0" smtClean="0">
                <a:solidFill>
                  <a:srgbClr val="4F1919"/>
                </a:solidFill>
              </a:rPr>
              <a:t>Lab </a:t>
            </a:r>
            <a:r>
              <a:rPr lang="en-US" sz="1600" dirty="0">
                <a:solidFill>
                  <a:srgbClr val="4F1919"/>
                </a:solidFill>
              </a:rPr>
              <a:t>S</a:t>
            </a:r>
            <a:r>
              <a:rPr lang="en-US" sz="1600" dirty="0" smtClean="0">
                <a:solidFill>
                  <a:srgbClr val="4F1919"/>
                </a:solidFill>
              </a:rPr>
              <a:t>chool Grant</a:t>
            </a:r>
          </a:p>
          <a:p>
            <a:pPr marL="285750" indent="-285750">
              <a:buFont typeface="Arial"/>
              <a:buChar char="•"/>
            </a:pPr>
            <a:r>
              <a:rPr lang="en-US" sz="1600" dirty="0" smtClean="0">
                <a:solidFill>
                  <a:srgbClr val="4F1919"/>
                </a:solidFill>
              </a:rPr>
              <a:t>Family Foundation</a:t>
            </a:r>
          </a:p>
          <a:p>
            <a:pPr algn="ctr"/>
            <a:endParaRPr lang="en-US" dirty="0">
              <a:solidFill>
                <a:srgbClr val="FFFFFF"/>
              </a:solidFill>
            </a:endParaRPr>
          </a:p>
          <a:p>
            <a:pPr algn="ctr"/>
            <a:r>
              <a:rPr lang="en-US" b="1" dirty="0" smtClean="0">
                <a:solidFill>
                  <a:schemeClr val="bg1"/>
                </a:solidFill>
              </a:rPr>
              <a:t>Opportunities</a:t>
            </a:r>
          </a:p>
          <a:p>
            <a:pPr marL="285750" indent="-285750">
              <a:buFont typeface="Arial"/>
              <a:buChar char="•"/>
            </a:pPr>
            <a:r>
              <a:rPr lang="en-US" sz="1600" dirty="0" smtClean="0">
                <a:solidFill>
                  <a:schemeClr val="accent6">
                    <a:lumMod val="25000"/>
                  </a:schemeClr>
                </a:solidFill>
              </a:rPr>
              <a:t>Evaluation of District Leadership programs (NISD)</a:t>
            </a:r>
          </a:p>
          <a:p>
            <a:endParaRPr lang="en-US" sz="1600" dirty="0" smtClean="0">
              <a:solidFill>
                <a:schemeClr val="accent6">
                  <a:lumMod val="25000"/>
                </a:schemeClr>
              </a:solidFill>
            </a:endParaRPr>
          </a:p>
          <a:p>
            <a:pPr marL="285750" indent="-285750">
              <a:buFont typeface="Arial"/>
              <a:buChar char="•"/>
            </a:pPr>
            <a:r>
              <a:rPr lang="en-US" sz="1600" dirty="0" smtClean="0">
                <a:solidFill>
                  <a:schemeClr val="accent6">
                    <a:lumMod val="25000"/>
                  </a:schemeClr>
                </a:solidFill>
              </a:rPr>
              <a:t>Bridge for entrée in district</a:t>
            </a:r>
          </a:p>
          <a:p>
            <a:endParaRPr lang="en-US" sz="1600" dirty="0" smtClean="0">
              <a:solidFill>
                <a:schemeClr val="accent6">
                  <a:lumMod val="25000"/>
                </a:schemeClr>
              </a:solidFill>
            </a:endParaRPr>
          </a:p>
          <a:p>
            <a:pPr marL="285750" indent="-285750">
              <a:buFont typeface="Arial"/>
              <a:buChar char="•"/>
            </a:pPr>
            <a:r>
              <a:rPr lang="en-US" sz="1600" dirty="0" smtClean="0">
                <a:solidFill>
                  <a:schemeClr val="accent6">
                    <a:lumMod val="25000"/>
                  </a:schemeClr>
                </a:solidFill>
              </a:rPr>
              <a:t>Ability to work with district research departments</a:t>
            </a:r>
          </a:p>
          <a:p>
            <a:pPr algn="ctr"/>
            <a:endParaRPr lang="en-US" dirty="0" smtClean="0">
              <a:solidFill>
                <a:schemeClr val="accent6">
                  <a:lumMod val="25000"/>
                </a:schemeClr>
              </a:solidFill>
            </a:endParaRPr>
          </a:p>
          <a:p>
            <a:pPr algn="ctr"/>
            <a:r>
              <a:rPr lang="en-US" dirty="0" smtClean="0">
                <a:solidFill>
                  <a:schemeClr val="accent6">
                    <a:lumMod val="25000"/>
                  </a:schemeClr>
                </a:solidFill>
              </a:rPr>
              <a:t> </a:t>
            </a:r>
            <a:endParaRPr lang="en-US" dirty="0">
              <a:solidFill>
                <a:schemeClr val="accent6">
                  <a:lumMod val="25000"/>
                </a:schemeClr>
              </a:solidFill>
            </a:endParaRPr>
          </a:p>
          <a:p>
            <a:pPr algn="ctr"/>
            <a:endParaRPr lang="en-US" dirty="0" smtClean="0">
              <a:solidFill>
                <a:srgbClr val="FFFFFF"/>
              </a:solidFill>
            </a:endParaRPr>
          </a:p>
          <a:p>
            <a:pPr algn="ctr"/>
            <a:endParaRPr lang="en-US" dirty="0">
              <a:solidFill>
                <a:srgbClr val="FFFFFF"/>
              </a:solidFill>
            </a:endParaRPr>
          </a:p>
          <a:p>
            <a:pPr algn="ctr"/>
            <a:endParaRPr lang="en-US" dirty="0">
              <a:solidFill>
                <a:srgbClr val="FFFFFF"/>
              </a:solidFill>
            </a:endParaRPr>
          </a:p>
        </p:txBody>
      </p:sp>
      <p:sp>
        <p:nvSpPr>
          <p:cNvPr id="12" name="Rectangle 11"/>
          <p:cNvSpPr/>
          <p:nvPr/>
        </p:nvSpPr>
        <p:spPr>
          <a:xfrm>
            <a:off x="457199" y="1601466"/>
            <a:ext cx="2855969" cy="480439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endParaRPr lang="en-US" dirty="0" smtClean="0">
              <a:solidFill>
                <a:srgbClr val="000000"/>
              </a:solidFill>
            </a:endParaRPr>
          </a:p>
          <a:p>
            <a:pPr algn="ctr"/>
            <a:r>
              <a:rPr lang="en-US" b="1" dirty="0" smtClean="0">
                <a:solidFill>
                  <a:srgbClr val="000000"/>
                </a:solidFill>
              </a:rPr>
              <a:t>Partnerships</a:t>
            </a:r>
          </a:p>
          <a:p>
            <a:pPr marL="285750" indent="-285750">
              <a:buFont typeface="Wingdings" charset="2"/>
              <a:buChar char="u"/>
            </a:pPr>
            <a:r>
              <a:rPr lang="en-US" dirty="0" smtClean="0">
                <a:solidFill>
                  <a:srgbClr val="4F1919"/>
                </a:solidFill>
              </a:rPr>
              <a:t>San Antonio ISD</a:t>
            </a:r>
          </a:p>
          <a:p>
            <a:endParaRPr lang="en-US" dirty="0">
              <a:solidFill>
                <a:srgbClr val="4F1919"/>
              </a:solidFill>
            </a:endParaRPr>
          </a:p>
          <a:p>
            <a:endParaRPr lang="en-US" dirty="0" smtClean="0">
              <a:solidFill>
                <a:srgbClr val="4F1919"/>
              </a:solidFill>
            </a:endParaRPr>
          </a:p>
          <a:p>
            <a:endParaRPr lang="en-US" dirty="0" smtClean="0">
              <a:solidFill>
                <a:srgbClr val="4F1919"/>
              </a:solidFill>
            </a:endParaRPr>
          </a:p>
          <a:p>
            <a:pPr marL="285750" indent="-285750">
              <a:buFont typeface="Wingdings" charset="2"/>
              <a:buChar char="u"/>
            </a:pPr>
            <a:r>
              <a:rPr lang="en-US" dirty="0" smtClean="0">
                <a:solidFill>
                  <a:srgbClr val="4F1919"/>
                </a:solidFill>
              </a:rPr>
              <a:t>South Bexar districts</a:t>
            </a:r>
          </a:p>
          <a:p>
            <a:r>
              <a:rPr lang="en-US" dirty="0" smtClean="0">
                <a:solidFill>
                  <a:srgbClr val="4F1919"/>
                </a:solidFill>
              </a:rPr>
              <a:t/>
            </a:r>
            <a:br>
              <a:rPr lang="en-US" dirty="0" smtClean="0">
                <a:solidFill>
                  <a:srgbClr val="4F1919"/>
                </a:solidFill>
              </a:rPr>
            </a:br>
            <a:endParaRPr lang="en-US" dirty="0" smtClean="0">
              <a:solidFill>
                <a:srgbClr val="4F1919"/>
              </a:solidFill>
            </a:endParaRPr>
          </a:p>
          <a:p>
            <a:endParaRPr lang="en-US" dirty="0" smtClean="0">
              <a:solidFill>
                <a:srgbClr val="4F1919"/>
              </a:solidFill>
            </a:endParaRPr>
          </a:p>
          <a:p>
            <a:pPr marL="285750" indent="-285750">
              <a:buFont typeface="Wingdings" charset="2"/>
              <a:buChar char="u"/>
            </a:pPr>
            <a:r>
              <a:rPr lang="en-US" dirty="0" err="1" smtClean="0">
                <a:solidFill>
                  <a:srgbClr val="4F1919"/>
                </a:solidFill>
              </a:rPr>
              <a:t>Northside</a:t>
            </a:r>
            <a:r>
              <a:rPr lang="en-US" dirty="0" smtClean="0">
                <a:solidFill>
                  <a:srgbClr val="4F1919"/>
                </a:solidFill>
              </a:rPr>
              <a:t> ISD</a:t>
            </a:r>
          </a:p>
          <a:p>
            <a:endParaRPr lang="en-US" dirty="0" smtClean="0">
              <a:solidFill>
                <a:srgbClr val="4F1919"/>
              </a:solidFill>
            </a:endParaRPr>
          </a:p>
          <a:p>
            <a:endParaRPr lang="en-US" dirty="0" smtClean="0">
              <a:solidFill>
                <a:srgbClr val="4F1919"/>
              </a:solidFill>
            </a:endParaRPr>
          </a:p>
          <a:p>
            <a:endParaRPr lang="en-US" dirty="0" smtClean="0">
              <a:solidFill>
                <a:srgbClr val="4F1919"/>
              </a:solidFill>
            </a:endParaRPr>
          </a:p>
          <a:p>
            <a:pPr marL="285750" indent="-285750">
              <a:buFont typeface="Wingdings" charset="2"/>
              <a:buChar char="u"/>
            </a:pPr>
            <a:r>
              <a:rPr lang="en-US" dirty="0" smtClean="0">
                <a:solidFill>
                  <a:srgbClr val="4F1919"/>
                </a:solidFill>
              </a:rPr>
              <a:t>North East ISD</a:t>
            </a:r>
          </a:p>
          <a:p>
            <a:r>
              <a:rPr lang="en-US" dirty="0" smtClean="0"/>
              <a:t> </a:t>
            </a:r>
          </a:p>
          <a:p>
            <a:pPr marL="285750" indent="-285750">
              <a:buFont typeface="Wingdings" charset="2"/>
              <a:buChar char="u"/>
            </a:pPr>
            <a:endParaRPr lang="en-US" dirty="0" smtClean="0"/>
          </a:p>
          <a:p>
            <a:pPr marL="285750" indent="-285750">
              <a:buFont typeface="Wingdings" charset="2"/>
              <a:buChar char="u"/>
            </a:pPr>
            <a:endParaRPr lang="en-US" dirty="0" smtClean="0"/>
          </a:p>
          <a:p>
            <a:endParaRPr lang="en-US" dirty="0"/>
          </a:p>
        </p:txBody>
      </p:sp>
    </p:spTree>
    <p:extLst>
      <p:ext uri="{BB962C8B-B14F-4D97-AF65-F5344CB8AC3E}">
        <p14:creationId xmlns:p14="http://schemas.microsoft.com/office/powerpoint/2010/main" val="195091032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Mexican American Studies at UTSA</a:t>
            </a:r>
            <a:endParaRPr lang="en-US" dirty="0"/>
          </a:p>
        </p:txBody>
      </p:sp>
      <p:pic>
        <p:nvPicPr>
          <p:cNvPr id="5" name="Content Placeholder 4"/>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4" name="Text Placeholder 3"/>
          <p:cNvSpPr>
            <a:spLocks noGrp="1"/>
          </p:cNvSpPr>
          <p:nvPr>
            <p:ph type="body" sz="half" idx="2"/>
          </p:nvPr>
        </p:nvSpPr>
        <p:spPr/>
        <p:txBody>
          <a:bodyPr>
            <a:normAutofit lnSpcReduction="10000"/>
          </a:bodyPr>
          <a:lstStyle/>
          <a:p>
            <a:endParaRPr lang="en-US" dirty="0" smtClean="0"/>
          </a:p>
          <a:p>
            <a:r>
              <a:rPr lang="en-US" dirty="0" smtClean="0"/>
              <a:t>Partnership with </a:t>
            </a:r>
            <a:r>
              <a:rPr lang="en-US" dirty="0" err="1" smtClean="0"/>
              <a:t>Somos</a:t>
            </a:r>
            <a:r>
              <a:rPr lang="en-US" dirty="0" smtClean="0"/>
              <a:t> MAS (Mexican American Studies) made up of community members in San Antonio with Mexican </a:t>
            </a:r>
            <a:r>
              <a:rPr lang="en-US" dirty="0"/>
              <a:t>American Studies </a:t>
            </a:r>
            <a:r>
              <a:rPr lang="en-US" dirty="0" smtClean="0"/>
              <a:t>faculty at Palo </a:t>
            </a:r>
            <a:r>
              <a:rPr lang="en-US" dirty="0"/>
              <a:t>Alto Community College, Northwest Vista Community College, </a:t>
            </a:r>
            <a:r>
              <a:rPr lang="en-US" dirty="0" smtClean="0"/>
              <a:t>Saint Phillips Community College, San Antonio Community College, Our </a:t>
            </a:r>
            <a:r>
              <a:rPr lang="en-US" dirty="0"/>
              <a:t>Lady of the Lake University, </a:t>
            </a:r>
            <a:r>
              <a:rPr lang="en-US" dirty="0" smtClean="0"/>
              <a:t>and Trinity University. Its mission is greater </a:t>
            </a:r>
            <a:r>
              <a:rPr lang="en-US" dirty="0"/>
              <a:t>visibility of programs; development of programs to departments, encouraging higher education. </a:t>
            </a:r>
          </a:p>
          <a:p>
            <a:r>
              <a:rPr lang="en-US" dirty="0" smtClean="0"/>
              <a:t>Send email to Director of MAS Program for meeting times, and activities. </a:t>
            </a:r>
          </a:p>
          <a:p>
            <a:r>
              <a:rPr lang="en-US" dirty="0" smtClean="0">
                <a:hlinkClick r:id="rId3"/>
              </a:rPr>
              <a:t>Marie.Miranda@utsa.edu</a:t>
            </a:r>
            <a:endParaRPr lang="en-US" dirty="0" smtClean="0"/>
          </a:p>
          <a:p>
            <a:endParaRPr lang="en-US" dirty="0"/>
          </a:p>
          <a:p>
            <a:r>
              <a:rPr lang="en-US" dirty="0" smtClean="0"/>
              <a:t>Or</a:t>
            </a:r>
          </a:p>
          <a:p>
            <a:r>
              <a:rPr lang="en-US" dirty="0" err="1" smtClean="0"/>
              <a:t>SomosMAS</a:t>
            </a:r>
            <a:r>
              <a:rPr lang="en-US" dirty="0" smtClean="0"/>
              <a:t> on Face Book</a:t>
            </a:r>
            <a:endParaRPr lang="en-US" dirty="0"/>
          </a:p>
          <a:p>
            <a:endParaRPr lang="en-US" dirty="0"/>
          </a:p>
        </p:txBody>
      </p:sp>
    </p:spTree>
    <p:extLst>
      <p:ext uri="{BB962C8B-B14F-4D97-AF65-F5344CB8AC3E}">
        <p14:creationId xmlns:p14="http://schemas.microsoft.com/office/powerpoint/2010/main" val="1156977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3"/>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rmAutofit/>
          </a:bodyPr>
          <a:lstStyle/>
          <a:p>
            <a:r>
              <a:rPr lang="en-US" sz="3600" dirty="0"/>
              <a:t>Department of Counseling Partnerships</a:t>
            </a:r>
          </a:p>
        </p:txBody>
      </p:sp>
      <p:sp>
        <p:nvSpPr>
          <p:cNvPr id="9" name="Content Placeholder 8"/>
          <p:cNvSpPr>
            <a:spLocks noGrp="1"/>
          </p:cNvSpPr>
          <p:nvPr>
            <p:ph idx="1"/>
          </p:nvPr>
        </p:nvSpPr>
        <p:spPr/>
        <p:txBody>
          <a:bodyPr/>
          <a:lstStyle/>
          <a:p>
            <a:r>
              <a:rPr lang="en-US" dirty="0"/>
              <a:t>San Antonio Municipal Court </a:t>
            </a:r>
            <a:endParaRPr lang="en-US" dirty="0" smtClean="0"/>
          </a:p>
          <a:p>
            <a:r>
              <a:rPr lang="en-US" dirty="0"/>
              <a:t>AVANCE - Early Head Start </a:t>
            </a:r>
            <a:r>
              <a:rPr lang="en-US" dirty="0" smtClean="0"/>
              <a:t>Program</a:t>
            </a:r>
          </a:p>
          <a:p>
            <a:r>
              <a:rPr lang="en-US" dirty="0"/>
              <a:t>Judson ISD – Sarabia Family Counseling Center Satellite </a:t>
            </a:r>
            <a:endParaRPr lang="en-US" dirty="0" smtClean="0"/>
          </a:p>
          <a:p>
            <a:r>
              <a:rPr lang="en-US" dirty="0"/>
              <a:t>Bexar County District Attorney’s </a:t>
            </a:r>
            <a:r>
              <a:rPr lang="en-US" dirty="0" smtClean="0"/>
              <a:t>Office</a:t>
            </a:r>
          </a:p>
          <a:p>
            <a:r>
              <a:rPr lang="en-US" dirty="0" err="1"/>
              <a:t>Northside</a:t>
            </a:r>
            <a:r>
              <a:rPr lang="en-US" dirty="0"/>
              <a:t> ISD-M. Ed. School Counseling Cohort Program </a:t>
            </a:r>
            <a:endParaRPr lang="en-US" dirty="0" smtClean="0"/>
          </a:p>
          <a:p>
            <a:r>
              <a:rPr lang="en-US" dirty="0"/>
              <a:t>Center for Health Care Services</a:t>
            </a:r>
          </a:p>
        </p:txBody>
      </p:sp>
    </p:spTree>
    <p:extLst>
      <p:ext uri="{BB962C8B-B14F-4D97-AF65-F5344CB8AC3E}">
        <p14:creationId xmlns:p14="http://schemas.microsoft.com/office/powerpoint/2010/main" val="1674773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97998"/>
            <a:ext cx="8229600" cy="839922"/>
          </a:xfrm>
        </p:spPr>
        <p:txBody>
          <a:bodyPr>
            <a:noAutofit/>
          </a:bodyPr>
          <a:lstStyle/>
          <a:p>
            <a:r>
              <a:rPr lang="en-US" sz="1800" b="1" dirty="0">
                <a:latin typeface="Arial"/>
                <a:cs typeface="Arial"/>
              </a:rPr>
              <a:t>UTSA School Psychology Practicum </a:t>
            </a:r>
            <a:r>
              <a:rPr lang="en-US" sz="1800" b="1" dirty="0" smtClean="0">
                <a:latin typeface="Arial"/>
                <a:cs typeface="Arial"/>
              </a:rPr>
              <a:t>and </a:t>
            </a:r>
            <a:r>
              <a:rPr lang="en-US" sz="1800" b="1" dirty="0">
                <a:latin typeface="Arial"/>
                <a:cs typeface="Arial"/>
              </a:rPr>
              <a:t>Internship Placement </a:t>
            </a:r>
            <a:r>
              <a:rPr lang="en-US" sz="1800" b="1" dirty="0" smtClean="0">
                <a:latin typeface="Arial"/>
                <a:cs typeface="Arial"/>
              </a:rPr>
              <a:t>Partners</a:t>
            </a:r>
            <a:br>
              <a:rPr lang="en-US" sz="1800" b="1" dirty="0" smtClean="0">
                <a:latin typeface="Arial"/>
                <a:cs typeface="Arial"/>
              </a:rPr>
            </a:br>
            <a:r>
              <a:rPr lang="en-US" sz="1100" i="1" dirty="0">
                <a:latin typeface="Arial"/>
                <a:cs typeface="Arial"/>
              </a:rPr>
              <a:t>Dr. Castro-Villarreal, PhD, Licensed Specialist in School Psychology</a:t>
            </a:r>
            <a:br>
              <a:rPr lang="en-US" sz="1100" i="1" dirty="0">
                <a:latin typeface="Arial"/>
                <a:cs typeface="Arial"/>
              </a:rPr>
            </a:br>
            <a:r>
              <a:rPr lang="en-US" sz="1100" i="1" dirty="0">
                <a:latin typeface="Arial"/>
                <a:cs typeface="Arial"/>
              </a:rPr>
              <a:t>Graduate Advisor of </a:t>
            </a:r>
            <a:r>
              <a:rPr lang="en-US" sz="1100" i="1" dirty="0" smtClean="0">
                <a:latin typeface="Arial"/>
                <a:cs typeface="Arial"/>
              </a:rPr>
              <a:t>Record, The </a:t>
            </a:r>
            <a:r>
              <a:rPr lang="en-US" sz="1100" i="1" dirty="0">
                <a:latin typeface="Arial"/>
                <a:cs typeface="Arial"/>
              </a:rPr>
              <a:t>University of Texas at San Antonio</a:t>
            </a:r>
            <a:br>
              <a:rPr lang="en-US" sz="1100" i="1" dirty="0">
                <a:latin typeface="Arial"/>
                <a:cs typeface="Arial"/>
              </a:rPr>
            </a:br>
            <a:endParaRPr lang="en-US" sz="1400" b="1" i="1" dirty="0">
              <a:solidFill>
                <a:srgbClr val="002244"/>
              </a:solidFill>
              <a:latin typeface="Arial"/>
              <a:cs typeface="Arial"/>
            </a:endParaRPr>
          </a:p>
        </p:txBody>
      </p:sp>
      <p:sp>
        <p:nvSpPr>
          <p:cNvPr id="9" name="Content Placeholder 8"/>
          <p:cNvSpPr>
            <a:spLocks noGrp="1"/>
          </p:cNvSpPr>
          <p:nvPr>
            <p:ph sz="half" idx="1"/>
          </p:nvPr>
        </p:nvSpPr>
        <p:spPr>
          <a:xfrm>
            <a:off x="457200" y="1444204"/>
            <a:ext cx="4038600" cy="4525963"/>
          </a:xfrm>
        </p:spPr>
        <p:txBody>
          <a:bodyPr>
            <a:noAutofit/>
          </a:bodyPr>
          <a:lstStyle/>
          <a:p>
            <a:pPr marL="0" indent="0">
              <a:buNone/>
            </a:pPr>
            <a:r>
              <a:rPr lang="en-US" sz="1200" b="1" dirty="0" smtClean="0">
                <a:latin typeface="Arial"/>
                <a:cs typeface="Arial"/>
              </a:rPr>
              <a:t>Practicum Partners</a:t>
            </a:r>
          </a:p>
          <a:p>
            <a:r>
              <a:rPr lang="en-US" sz="1200" dirty="0" smtClean="0">
                <a:latin typeface="Arial"/>
                <a:cs typeface="Arial"/>
              </a:rPr>
              <a:t>Alamo </a:t>
            </a:r>
            <a:r>
              <a:rPr lang="en-US" sz="1200" dirty="0">
                <a:latin typeface="Arial"/>
                <a:cs typeface="Arial"/>
              </a:rPr>
              <a:t>Heights ISD</a:t>
            </a:r>
          </a:p>
          <a:p>
            <a:r>
              <a:rPr lang="en-US" sz="1200" dirty="0">
                <a:latin typeface="Arial"/>
                <a:cs typeface="Arial"/>
              </a:rPr>
              <a:t>San Antonio ISD</a:t>
            </a:r>
          </a:p>
          <a:p>
            <a:r>
              <a:rPr lang="en-US" sz="1200" dirty="0">
                <a:latin typeface="Arial"/>
                <a:cs typeface="Arial"/>
              </a:rPr>
              <a:t>AIM-Assessment Intervention Management</a:t>
            </a:r>
          </a:p>
          <a:p>
            <a:r>
              <a:rPr lang="en-US" sz="1200" dirty="0">
                <a:latin typeface="Arial"/>
                <a:cs typeface="Arial"/>
              </a:rPr>
              <a:t>Laurel Ridge Residential Treatment Facility</a:t>
            </a:r>
          </a:p>
          <a:p>
            <a:r>
              <a:rPr lang="en-US" sz="1200" dirty="0">
                <a:latin typeface="Arial"/>
                <a:cs typeface="Arial"/>
              </a:rPr>
              <a:t>East Central ISD</a:t>
            </a:r>
          </a:p>
          <a:p>
            <a:r>
              <a:rPr lang="en-US" sz="1200" dirty="0">
                <a:latin typeface="Arial"/>
                <a:cs typeface="Arial"/>
              </a:rPr>
              <a:t>Atascosa-McMullen Co-Operative</a:t>
            </a:r>
          </a:p>
          <a:p>
            <a:r>
              <a:rPr lang="en-US" sz="1200" dirty="0">
                <a:latin typeface="Arial"/>
                <a:cs typeface="Arial"/>
              </a:rPr>
              <a:t>Edgewood ISD</a:t>
            </a:r>
          </a:p>
          <a:p>
            <a:r>
              <a:rPr lang="en-US" sz="1200" dirty="0">
                <a:latin typeface="Arial"/>
                <a:cs typeface="Arial"/>
              </a:rPr>
              <a:t>South San ISD</a:t>
            </a:r>
          </a:p>
          <a:p>
            <a:r>
              <a:rPr lang="en-US" sz="1200" dirty="0">
                <a:latin typeface="Arial"/>
                <a:cs typeface="Arial"/>
              </a:rPr>
              <a:t>BASIS Charter School</a:t>
            </a:r>
          </a:p>
          <a:p>
            <a:r>
              <a:rPr lang="en-US" sz="1200" dirty="0">
                <a:latin typeface="Arial"/>
                <a:cs typeface="Arial"/>
              </a:rPr>
              <a:t>IDEA Public </a:t>
            </a:r>
            <a:r>
              <a:rPr lang="en-US" sz="1200" dirty="0" smtClean="0">
                <a:latin typeface="Arial"/>
                <a:cs typeface="Arial"/>
              </a:rPr>
              <a:t>Schools</a:t>
            </a:r>
          </a:p>
          <a:p>
            <a:pPr marL="0" indent="0">
              <a:buNone/>
            </a:pPr>
            <a:r>
              <a:rPr lang="en-US" sz="1200" b="1" dirty="0" smtClean="0">
                <a:latin typeface="Arial"/>
                <a:cs typeface="Arial"/>
              </a:rPr>
              <a:t>Internship Placements</a:t>
            </a:r>
          </a:p>
          <a:p>
            <a:r>
              <a:rPr lang="en-US" sz="1200" dirty="0">
                <a:latin typeface="Arial"/>
                <a:cs typeface="Arial"/>
              </a:rPr>
              <a:t>Houston Area</a:t>
            </a:r>
          </a:p>
          <a:p>
            <a:r>
              <a:rPr lang="en-US" sz="1200" dirty="0">
                <a:latin typeface="Arial"/>
                <a:cs typeface="Arial"/>
              </a:rPr>
              <a:t>Dallas-Fort Worth </a:t>
            </a:r>
            <a:r>
              <a:rPr lang="en-US" sz="1200" dirty="0" err="1">
                <a:latin typeface="Arial"/>
                <a:cs typeface="Arial"/>
              </a:rPr>
              <a:t>Metroplex</a:t>
            </a:r>
            <a:endParaRPr lang="en-US" sz="1200" dirty="0">
              <a:latin typeface="Arial"/>
              <a:cs typeface="Arial"/>
            </a:endParaRPr>
          </a:p>
          <a:p>
            <a:r>
              <a:rPr lang="en-US" sz="1200" dirty="0">
                <a:latin typeface="Arial"/>
                <a:cs typeface="Arial"/>
              </a:rPr>
              <a:t>San Antonio </a:t>
            </a:r>
          </a:p>
          <a:p>
            <a:r>
              <a:rPr lang="en-US" sz="1200" dirty="0">
                <a:latin typeface="Arial"/>
                <a:cs typeface="Arial"/>
              </a:rPr>
              <a:t>Laredo</a:t>
            </a:r>
          </a:p>
          <a:p>
            <a:r>
              <a:rPr lang="en-US" sz="1200" dirty="0">
                <a:latin typeface="Arial"/>
                <a:cs typeface="Arial"/>
              </a:rPr>
              <a:t>Coastal Bend</a:t>
            </a:r>
          </a:p>
          <a:p>
            <a:r>
              <a:rPr lang="en-US" sz="1200" dirty="0">
                <a:latin typeface="Arial"/>
                <a:cs typeface="Arial"/>
              </a:rPr>
              <a:t>Florida</a:t>
            </a:r>
          </a:p>
          <a:p>
            <a:r>
              <a:rPr lang="en-US" sz="1200" dirty="0">
                <a:latin typeface="Arial"/>
                <a:cs typeface="Arial"/>
              </a:rPr>
              <a:t>Denver Public Schools</a:t>
            </a:r>
          </a:p>
          <a:p>
            <a:r>
              <a:rPr lang="en-US" sz="1200" dirty="0">
                <a:latin typeface="Arial"/>
                <a:cs typeface="Arial"/>
              </a:rPr>
              <a:t>California</a:t>
            </a:r>
          </a:p>
          <a:p>
            <a:r>
              <a:rPr lang="en-US" sz="1200" dirty="0">
                <a:latin typeface="Arial"/>
                <a:cs typeface="Arial"/>
              </a:rPr>
              <a:t>Kansas</a:t>
            </a:r>
          </a:p>
          <a:p>
            <a:r>
              <a:rPr lang="en-US" sz="1200" dirty="0">
                <a:latin typeface="Arial"/>
                <a:cs typeface="Arial"/>
              </a:rPr>
              <a:t>Chicago </a:t>
            </a:r>
          </a:p>
          <a:p>
            <a:endParaRPr lang="en-US" sz="1200" dirty="0" smtClean="0">
              <a:latin typeface="Arial"/>
              <a:cs typeface="Arial"/>
            </a:endParaRPr>
          </a:p>
        </p:txBody>
      </p:sp>
      <p:sp>
        <p:nvSpPr>
          <p:cNvPr id="2" name="Content Placeholder 1"/>
          <p:cNvSpPr>
            <a:spLocks noGrp="1"/>
          </p:cNvSpPr>
          <p:nvPr>
            <p:ph sz="half" idx="2"/>
          </p:nvPr>
        </p:nvSpPr>
        <p:spPr>
          <a:xfrm>
            <a:off x="4648200" y="1444204"/>
            <a:ext cx="4038600" cy="4525963"/>
          </a:xfrm>
        </p:spPr>
        <p:txBody>
          <a:bodyPr>
            <a:noAutofit/>
          </a:bodyPr>
          <a:lstStyle/>
          <a:p>
            <a:pPr marL="0" indent="0">
              <a:buNone/>
            </a:pPr>
            <a:r>
              <a:rPr lang="en-US" sz="1200" b="1" dirty="0" smtClean="0">
                <a:latin typeface="Arial"/>
                <a:cs typeface="Arial"/>
              </a:rPr>
              <a:t>Practicum Experience</a:t>
            </a:r>
          </a:p>
          <a:p>
            <a:r>
              <a:rPr lang="en-US" sz="1200" dirty="0">
                <a:latin typeface="Arial"/>
                <a:cs typeface="Arial"/>
              </a:rPr>
              <a:t>School Psychology Practicum partnerships have developed over the past 5 years</a:t>
            </a:r>
          </a:p>
          <a:p>
            <a:r>
              <a:rPr lang="en-US" sz="1200" dirty="0">
                <a:latin typeface="Arial"/>
                <a:cs typeface="Arial"/>
              </a:rPr>
              <a:t>UTSA School </a:t>
            </a:r>
            <a:r>
              <a:rPr lang="en-US" sz="1200" dirty="0" smtClean="0">
                <a:latin typeface="Arial"/>
                <a:cs typeface="Arial"/>
              </a:rPr>
              <a:t>Psychology </a:t>
            </a:r>
            <a:r>
              <a:rPr lang="en-US" sz="1200" dirty="0">
                <a:latin typeface="Arial"/>
                <a:cs typeface="Arial"/>
              </a:rPr>
              <a:t>students are matched to a practicum site</a:t>
            </a:r>
          </a:p>
          <a:p>
            <a:r>
              <a:rPr lang="en-US" sz="1200" dirty="0">
                <a:latin typeface="Arial"/>
                <a:cs typeface="Arial"/>
              </a:rPr>
              <a:t>Students are enrolled in a practicum course along with the field experiences</a:t>
            </a:r>
          </a:p>
          <a:p>
            <a:r>
              <a:rPr lang="en-US" sz="1200" dirty="0">
                <a:latin typeface="Arial"/>
                <a:cs typeface="Arial"/>
              </a:rPr>
              <a:t>Students complete 300 hours over two long semesters</a:t>
            </a:r>
          </a:p>
          <a:p>
            <a:r>
              <a:rPr lang="en-US" sz="1200" dirty="0">
                <a:latin typeface="Arial"/>
                <a:cs typeface="Arial"/>
              </a:rPr>
              <a:t>Students adhere to an activity/experience checklist and operate under the close supervision of a Licensed Specialist in School Psychology</a:t>
            </a:r>
          </a:p>
          <a:p>
            <a:r>
              <a:rPr lang="en-US" sz="1200" dirty="0">
                <a:latin typeface="Arial"/>
                <a:cs typeface="Arial"/>
              </a:rPr>
              <a:t>Faculty also provide university faculty supervision</a:t>
            </a:r>
          </a:p>
          <a:p>
            <a:r>
              <a:rPr lang="en-US" sz="1200" dirty="0">
                <a:latin typeface="Arial"/>
                <a:cs typeface="Arial"/>
              </a:rPr>
              <a:t>Students engage in assessment, therapy, and consultation </a:t>
            </a:r>
            <a:r>
              <a:rPr lang="en-US" sz="1200" dirty="0" smtClean="0">
                <a:latin typeface="Arial"/>
                <a:cs typeface="Arial"/>
              </a:rPr>
              <a:t>activities</a:t>
            </a:r>
          </a:p>
          <a:p>
            <a:pPr marL="0" indent="0">
              <a:buNone/>
            </a:pPr>
            <a:r>
              <a:rPr lang="en-US" sz="1200" b="1" dirty="0" smtClean="0">
                <a:latin typeface="Arial"/>
                <a:cs typeface="Arial"/>
              </a:rPr>
              <a:t>Internship Experience</a:t>
            </a:r>
          </a:p>
          <a:p>
            <a:r>
              <a:rPr lang="en-US" sz="1200" dirty="0" smtClean="0">
                <a:latin typeface="Arial"/>
                <a:cs typeface="Arial"/>
              </a:rPr>
              <a:t>UTSA </a:t>
            </a:r>
            <a:r>
              <a:rPr lang="en-US" sz="1200" dirty="0">
                <a:latin typeface="Arial"/>
                <a:cs typeface="Arial"/>
              </a:rPr>
              <a:t>School Psychology students find their internship with the help of university faculty</a:t>
            </a:r>
          </a:p>
          <a:p>
            <a:r>
              <a:rPr lang="en-US" sz="1200" dirty="0">
                <a:latin typeface="Arial"/>
                <a:cs typeface="Arial"/>
              </a:rPr>
              <a:t>The School Psychology internship is a full time 1200 hour internship</a:t>
            </a:r>
          </a:p>
          <a:p>
            <a:r>
              <a:rPr lang="en-US" sz="1200" dirty="0">
                <a:latin typeface="Arial"/>
                <a:cs typeface="Arial"/>
              </a:rPr>
              <a:t>Students can complete the experience anywhere across the nation</a:t>
            </a:r>
          </a:p>
          <a:p>
            <a:r>
              <a:rPr lang="en-US" sz="1200" dirty="0">
                <a:latin typeface="Arial"/>
                <a:cs typeface="Arial"/>
              </a:rPr>
              <a:t>Students are enrolled in an online university supervision course during internship</a:t>
            </a:r>
          </a:p>
          <a:p>
            <a:endParaRPr lang="en-US" sz="1200" dirty="0">
              <a:latin typeface="Arial"/>
              <a:cs typeface="Arial"/>
            </a:endParaRPr>
          </a:p>
          <a:p>
            <a:endParaRPr lang="en-US" sz="1200" dirty="0">
              <a:latin typeface="Arial"/>
              <a:cs typeface="Arial"/>
            </a:endParaRPr>
          </a:p>
          <a:p>
            <a:endParaRPr lang="en-US" sz="1200" dirty="0">
              <a:latin typeface="Arial"/>
              <a:cs typeface="Arial"/>
            </a:endParaRPr>
          </a:p>
          <a:p>
            <a:endParaRPr lang="en-US" sz="1200" dirty="0">
              <a:latin typeface="Arial"/>
              <a:cs typeface="Arial"/>
            </a:endParaRPr>
          </a:p>
        </p:txBody>
      </p:sp>
    </p:spTree>
    <p:extLst>
      <p:ext uri="{BB962C8B-B14F-4D97-AF65-F5344CB8AC3E}">
        <p14:creationId xmlns:p14="http://schemas.microsoft.com/office/powerpoint/2010/main" val="2685470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799952" cy="1143000"/>
          </a:xfrm>
        </p:spPr>
        <p:txBody>
          <a:bodyPr/>
          <a:lstStyle/>
          <a:p>
            <a:r>
              <a:rPr lang="en-US" dirty="0" err="1" smtClean="0"/>
              <a:t>BoXZY</a:t>
            </a:r>
            <a:endParaRPr lang="en-US" dirty="0"/>
          </a:p>
        </p:txBody>
      </p:sp>
      <p:pic>
        <p:nvPicPr>
          <p:cNvPr id="5" name="Picture 4"/>
          <p:cNvPicPr>
            <a:picLocks noChangeAspect="1"/>
          </p:cNvPicPr>
          <p:nvPr/>
        </p:nvPicPr>
        <p:blipFill>
          <a:blip r:embed="rId2"/>
          <a:stretch>
            <a:fillRect/>
          </a:stretch>
        </p:blipFill>
        <p:spPr>
          <a:xfrm>
            <a:off x="535123" y="4759680"/>
            <a:ext cx="2025138" cy="2025138"/>
          </a:xfrm>
          <a:prstGeom prst="rect">
            <a:avLst/>
          </a:prstGeom>
        </p:spPr>
      </p:pic>
      <p:sp>
        <p:nvSpPr>
          <p:cNvPr id="7" name="TextBox 6"/>
          <p:cNvSpPr txBox="1"/>
          <p:nvPr/>
        </p:nvSpPr>
        <p:spPr>
          <a:xfrm>
            <a:off x="362878" y="1417638"/>
            <a:ext cx="3874260" cy="3046988"/>
          </a:xfrm>
          <a:prstGeom prst="rect">
            <a:avLst/>
          </a:prstGeom>
          <a:noFill/>
        </p:spPr>
        <p:txBody>
          <a:bodyPr wrap="square" rtlCol="0">
            <a:spAutoFit/>
          </a:bodyPr>
          <a:lstStyle/>
          <a:p>
            <a:r>
              <a:rPr lang="en-US" sz="2400" dirty="0" err="1" smtClean="0"/>
              <a:t>BoXZY</a:t>
            </a:r>
            <a:r>
              <a:rPr lang="en-US" sz="2400" dirty="0" smtClean="0"/>
              <a:t> is built for educators, engineers, and the “makers” in all of us. It is the leading All-in-One 3D printer. It includes tool heads for:</a:t>
            </a:r>
          </a:p>
          <a:p>
            <a:pPr marL="285750" indent="-285750">
              <a:buFont typeface="Arial"/>
              <a:buChar char="•"/>
            </a:pPr>
            <a:r>
              <a:rPr lang="en-US" sz="2400" dirty="0" smtClean="0"/>
              <a:t>3D printing, </a:t>
            </a:r>
          </a:p>
          <a:p>
            <a:pPr marL="285750" indent="-285750">
              <a:buFont typeface="Arial"/>
              <a:buChar char="•"/>
            </a:pPr>
            <a:r>
              <a:rPr lang="en-US" sz="2400" dirty="0" smtClean="0"/>
              <a:t>CNC carving, and </a:t>
            </a:r>
          </a:p>
          <a:p>
            <a:pPr marL="285750" indent="-285750">
              <a:buFont typeface="Arial"/>
              <a:buChar char="•"/>
            </a:pPr>
            <a:r>
              <a:rPr lang="en-US" sz="2400" dirty="0" smtClean="0"/>
              <a:t>laser etching.</a:t>
            </a:r>
            <a:endParaRPr lang="en-US" sz="2400" dirty="0"/>
          </a:p>
        </p:txBody>
      </p:sp>
      <p:sp>
        <p:nvSpPr>
          <p:cNvPr id="8" name="TextBox 7"/>
          <p:cNvSpPr txBox="1"/>
          <p:nvPr/>
        </p:nvSpPr>
        <p:spPr>
          <a:xfrm>
            <a:off x="2314603" y="5232173"/>
            <a:ext cx="3372634" cy="923330"/>
          </a:xfrm>
          <a:prstGeom prst="rect">
            <a:avLst/>
          </a:prstGeom>
          <a:noFill/>
        </p:spPr>
        <p:txBody>
          <a:bodyPr wrap="square" rtlCol="0">
            <a:spAutoFit/>
          </a:bodyPr>
          <a:lstStyle/>
          <a:p>
            <a:r>
              <a:rPr lang="en-US" dirty="0" smtClean="0">
                <a:hlinkClick r:id="rId3"/>
              </a:rPr>
              <a:t>www.boxzy.com</a:t>
            </a:r>
            <a:endParaRPr lang="en-US" dirty="0"/>
          </a:p>
          <a:p>
            <a:endParaRPr lang="en-US" dirty="0" smtClean="0"/>
          </a:p>
          <a:p>
            <a:endParaRPr lang="en-US" dirty="0"/>
          </a:p>
        </p:txBody>
      </p:sp>
      <p:cxnSp>
        <p:nvCxnSpPr>
          <p:cNvPr id="4" name="Straight Connector 3"/>
          <p:cNvCxnSpPr/>
          <p:nvPr/>
        </p:nvCxnSpPr>
        <p:spPr>
          <a:xfrm>
            <a:off x="4475344" y="751680"/>
            <a:ext cx="0" cy="5624640"/>
          </a:xfrm>
          <a:prstGeom prst="line">
            <a:avLst/>
          </a:prstGeom>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p:nvPicPr>
        <p:blipFill>
          <a:blip r:embed="rId4"/>
          <a:stretch>
            <a:fillRect/>
          </a:stretch>
        </p:blipFill>
        <p:spPr>
          <a:xfrm>
            <a:off x="5406626" y="423064"/>
            <a:ext cx="2751995" cy="1080296"/>
          </a:xfrm>
          <a:prstGeom prst="rect">
            <a:avLst/>
          </a:prstGeom>
        </p:spPr>
      </p:pic>
      <p:sp>
        <p:nvSpPr>
          <p:cNvPr id="10" name="TextBox 9"/>
          <p:cNvSpPr txBox="1"/>
          <p:nvPr/>
        </p:nvSpPr>
        <p:spPr>
          <a:xfrm>
            <a:off x="4773464" y="1422130"/>
            <a:ext cx="4013070" cy="5262980"/>
          </a:xfrm>
          <a:prstGeom prst="rect">
            <a:avLst/>
          </a:prstGeom>
          <a:noFill/>
        </p:spPr>
        <p:txBody>
          <a:bodyPr wrap="square" rtlCol="0">
            <a:spAutoFit/>
          </a:bodyPr>
          <a:lstStyle/>
          <a:p>
            <a:r>
              <a:rPr lang="en-US" sz="1600" dirty="0" smtClean="0"/>
              <a:t>Seton Home has been providing services to pregnant teens and their children since 1981. Now located on eight acres at 1115 Mission Road, Seton Home includes three cottages, a state licensed Child Development Center, chapel, the Dr. Leslie Parks Education Center, a sports court and administrative buildings. Today Seton Home serves 24 families who have been removed from their homes due to abuse, neglect and sexual assault and are placed by Child Protective Services.</a:t>
            </a:r>
          </a:p>
          <a:p>
            <a:endParaRPr lang="en-US" sz="1600" dirty="0"/>
          </a:p>
          <a:p>
            <a:r>
              <a:rPr lang="en-US" sz="1600" dirty="0" smtClean="0"/>
              <a:t>They are interested in partnering with UTSA in the following areas:</a:t>
            </a:r>
          </a:p>
          <a:p>
            <a:pPr marL="285750" indent="-285750">
              <a:buFont typeface="Arial"/>
              <a:buChar char="•"/>
            </a:pPr>
            <a:r>
              <a:rPr lang="en-US" sz="1600" dirty="0" smtClean="0"/>
              <a:t>Evaluation of programs</a:t>
            </a:r>
          </a:p>
          <a:p>
            <a:pPr marL="285750" indent="-285750">
              <a:buFont typeface="Arial"/>
              <a:buChar char="•"/>
            </a:pPr>
            <a:r>
              <a:rPr lang="en-US" sz="1600" dirty="0" smtClean="0"/>
              <a:t>Development of best practices tailored to unique population of two generations</a:t>
            </a:r>
          </a:p>
          <a:p>
            <a:pPr marL="285750" indent="-285750">
              <a:buFont typeface="Arial"/>
              <a:buChar char="•"/>
            </a:pPr>
            <a:r>
              <a:rPr lang="en-US" sz="1600" dirty="0" smtClean="0"/>
              <a:t>Professional development for early childhood teachers</a:t>
            </a:r>
          </a:p>
          <a:p>
            <a:pPr marL="285750" indent="-285750">
              <a:buFont typeface="Arial"/>
              <a:buChar char="•"/>
            </a:pPr>
            <a:r>
              <a:rPr lang="en-US" sz="1600" dirty="0" err="1" smtClean="0"/>
              <a:t>Grantwriting</a:t>
            </a:r>
            <a:endParaRPr lang="en-US" sz="1600" dirty="0"/>
          </a:p>
        </p:txBody>
      </p:sp>
      <p:sp>
        <p:nvSpPr>
          <p:cNvPr id="11" name="TextBox 10"/>
          <p:cNvSpPr txBox="1"/>
          <p:nvPr/>
        </p:nvSpPr>
        <p:spPr>
          <a:xfrm>
            <a:off x="6848148" y="6420092"/>
            <a:ext cx="2620945" cy="307777"/>
          </a:xfrm>
          <a:prstGeom prst="rect">
            <a:avLst/>
          </a:prstGeom>
          <a:noFill/>
        </p:spPr>
        <p:txBody>
          <a:bodyPr wrap="square" rtlCol="0">
            <a:spAutoFit/>
          </a:bodyPr>
          <a:lstStyle/>
          <a:p>
            <a:r>
              <a:rPr lang="en-US" sz="1400" dirty="0" smtClean="0">
                <a:hlinkClick r:id="rId5"/>
              </a:rPr>
              <a:t>www.setonhomesa.org</a:t>
            </a:r>
            <a:r>
              <a:rPr lang="en-US" sz="1400" dirty="0" smtClean="0"/>
              <a:t> </a:t>
            </a:r>
            <a:endParaRPr lang="en-US" sz="1400" dirty="0"/>
          </a:p>
        </p:txBody>
      </p:sp>
    </p:spTree>
    <p:extLst>
      <p:ext uri="{BB962C8B-B14F-4D97-AF65-F5344CB8AC3E}">
        <p14:creationId xmlns:p14="http://schemas.microsoft.com/office/powerpoint/2010/main" val="195072543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7-03-01 at 11.01.01 A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8659"/>
            <a:ext cx="9209497" cy="6918165"/>
          </a:xfrm>
          <a:prstGeom prst="rect">
            <a:avLst/>
          </a:prstGeom>
        </p:spPr>
      </p:pic>
    </p:spTree>
    <p:extLst>
      <p:ext uri="{BB962C8B-B14F-4D97-AF65-F5344CB8AC3E}">
        <p14:creationId xmlns:p14="http://schemas.microsoft.com/office/powerpoint/2010/main" val="3794224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onsortium 2.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69153" y="4481093"/>
            <a:ext cx="2572339" cy="1277819"/>
          </a:xfrm>
          <a:prstGeom prst="rect">
            <a:avLst/>
          </a:prstGeom>
        </p:spPr>
      </p:pic>
      <p:sp>
        <p:nvSpPr>
          <p:cNvPr id="2" name="Title 1"/>
          <p:cNvSpPr>
            <a:spLocks noGrp="1"/>
          </p:cNvSpPr>
          <p:nvPr>
            <p:ph type="title"/>
          </p:nvPr>
        </p:nvSpPr>
        <p:spPr>
          <a:xfrm>
            <a:off x="628650" y="209166"/>
            <a:ext cx="3886200" cy="960523"/>
          </a:xfrm>
        </p:spPr>
        <p:txBody>
          <a:bodyPr>
            <a:noAutofit/>
          </a:bodyPr>
          <a:lstStyle/>
          <a:p>
            <a:r>
              <a:rPr lang="en-US" sz="2000" b="1" dirty="0" smtClean="0">
                <a:latin typeface="Arial"/>
                <a:cs typeface="Arial"/>
              </a:rPr>
              <a:t>The South Texas Consortium for HIV &amp; STI Research</a:t>
            </a:r>
            <a:endParaRPr lang="en-US" sz="2000" b="1" dirty="0">
              <a:latin typeface="Arial"/>
              <a:cs typeface="Arial"/>
            </a:endParaRPr>
          </a:p>
        </p:txBody>
      </p:sp>
      <p:sp>
        <p:nvSpPr>
          <p:cNvPr id="3" name="Content Placeholder 2"/>
          <p:cNvSpPr>
            <a:spLocks noGrp="1"/>
          </p:cNvSpPr>
          <p:nvPr>
            <p:ph sz="half" idx="1"/>
          </p:nvPr>
        </p:nvSpPr>
        <p:spPr>
          <a:xfrm>
            <a:off x="628650" y="1015133"/>
            <a:ext cx="3886200" cy="4351338"/>
          </a:xfrm>
        </p:spPr>
        <p:txBody>
          <a:bodyPr>
            <a:normAutofit/>
          </a:bodyPr>
          <a:lstStyle/>
          <a:p>
            <a:pPr>
              <a:lnSpc>
                <a:spcPct val="100000"/>
              </a:lnSpc>
              <a:spcBef>
                <a:spcPts val="200"/>
              </a:spcBef>
            </a:pPr>
            <a:r>
              <a:rPr lang="en-US" sz="1200" dirty="0" smtClean="0">
                <a:latin typeface="Arial"/>
                <a:cs typeface="Arial"/>
              </a:rPr>
              <a:t>CBPR Project: Coalition of AIDS Service Organizations, Community Clinics and San Antonio Metropolitan Health District.</a:t>
            </a:r>
          </a:p>
          <a:p>
            <a:pPr>
              <a:lnSpc>
                <a:spcPct val="100000"/>
              </a:lnSpc>
              <a:spcBef>
                <a:spcPts val="200"/>
              </a:spcBef>
            </a:pPr>
            <a:r>
              <a:rPr lang="en-US" sz="1200" dirty="0" smtClean="0">
                <a:latin typeface="Arial"/>
                <a:cs typeface="Arial"/>
              </a:rPr>
              <a:t>The goals are to:</a:t>
            </a:r>
          </a:p>
          <a:p>
            <a:pPr lvl="1">
              <a:lnSpc>
                <a:spcPct val="100000"/>
              </a:lnSpc>
              <a:spcBef>
                <a:spcPts val="200"/>
              </a:spcBef>
            </a:pPr>
            <a:r>
              <a:rPr lang="en-US" sz="1200" dirty="0" smtClean="0">
                <a:latin typeface="Arial"/>
                <a:cs typeface="Arial"/>
              </a:rPr>
              <a:t> facilitate community collaborations with university partners .</a:t>
            </a:r>
          </a:p>
          <a:p>
            <a:pPr lvl="1">
              <a:lnSpc>
                <a:spcPct val="100000"/>
              </a:lnSpc>
              <a:spcBef>
                <a:spcPts val="200"/>
              </a:spcBef>
            </a:pPr>
            <a:r>
              <a:rPr lang="en-US" sz="1200" dirty="0" smtClean="0">
                <a:latin typeface="Arial"/>
                <a:cs typeface="Arial"/>
              </a:rPr>
              <a:t>Increase the speed of dissemination and implementation of findings.</a:t>
            </a:r>
          </a:p>
          <a:p>
            <a:pPr lvl="1">
              <a:lnSpc>
                <a:spcPct val="100000"/>
              </a:lnSpc>
              <a:spcBef>
                <a:spcPts val="200"/>
              </a:spcBef>
            </a:pPr>
            <a:r>
              <a:rPr lang="en-US" sz="1200" dirty="0" smtClean="0">
                <a:latin typeface="Arial"/>
                <a:cs typeface="Arial"/>
              </a:rPr>
              <a:t>Collaboratively apply for large grants</a:t>
            </a:r>
          </a:p>
          <a:p>
            <a:pPr>
              <a:lnSpc>
                <a:spcPct val="100000"/>
              </a:lnSpc>
              <a:spcBef>
                <a:spcPts val="200"/>
              </a:spcBef>
            </a:pPr>
            <a:r>
              <a:rPr lang="en-US" sz="1200" dirty="0" smtClean="0">
                <a:latin typeface="Arial"/>
                <a:cs typeface="Arial"/>
              </a:rPr>
              <a:t>Several projects with a multiple community collaborators.  </a:t>
            </a:r>
          </a:p>
          <a:p>
            <a:pPr>
              <a:lnSpc>
                <a:spcPct val="100000"/>
              </a:lnSpc>
              <a:spcBef>
                <a:spcPts val="200"/>
              </a:spcBef>
            </a:pPr>
            <a:r>
              <a:rPr lang="en-US" sz="1200" b="1" dirty="0" smtClean="0">
                <a:latin typeface="Arial"/>
                <a:cs typeface="Arial"/>
              </a:rPr>
              <a:t>Current Funding: </a:t>
            </a:r>
            <a:r>
              <a:rPr lang="en-US" sz="1200" dirty="0" smtClean="0">
                <a:latin typeface="Arial"/>
                <a:cs typeface="Arial"/>
              </a:rPr>
              <a:t>Substance Abuse and Mental Health Services Administration, The Henry M. Jackson Foundation for the Advancement of Military Medicine. </a:t>
            </a:r>
            <a:endParaRPr lang="en-US" sz="1200" b="1" dirty="0" smtClean="0">
              <a:latin typeface="Arial"/>
              <a:cs typeface="Arial"/>
            </a:endParaRPr>
          </a:p>
          <a:p>
            <a:pPr>
              <a:lnSpc>
                <a:spcPct val="100000"/>
              </a:lnSpc>
              <a:spcBef>
                <a:spcPts val="200"/>
              </a:spcBef>
            </a:pPr>
            <a:r>
              <a:rPr lang="en-US" sz="1200" b="1" dirty="0" smtClean="0">
                <a:latin typeface="Arial"/>
                <a:cs typeface="Arial"/>
              </a:rPr>
              <a:t>Potential Funding: </a:t>
            </a:r>
            <a:r>
              <a:rPr lang="en-US" sz="1200" dirty="0" smtClean="0">
                <a:latin typeface="Arial"/>
                <a:cs typeface="Arial"/>
              </a:rPr>
              <a:t>Gilead Inc., Department of Health &amp; Human Services, Office of Minority Research, CONTEX, PCORI</a:t>
            </a:r>
          </a:p>
          <a:p>
            <a:pPr>
              <a:lnSpc>
                <a:spcPct val="100000"/>
              </a:lnSpc>
              <a:spcBef>
                <a:spcPts val="200"/>
              </a:spcBef>
            </a:pPr>
            <a:endParaRPr lang="en-US" sz="1200" dirty="0">
              <a:latin typeface="Arial"/>
              <a:cs typeface="Arial"/>
            </a:endParaRPr>
          </a:p>
        </p:txBody>
      </p:sp>
      <p:sp>
        <p:nvSpPr>
          <p:cNvPr id="4" name="Content Placeholder 3"/>
          <p:cNvSpPr>
            <a:spLocks noGrp="1"/>
          </p:cNvSpPr>
          <p:nvPr>
            <p:ph sz="half" idx="2"/>
          </p:nvPr>
        </p:nvSpPr>
        <p:spPr>
          <a:xfrm>
            <a:off x="4629150" y="1036094"/>
            <a:ext cx="3886200" cy="4351338"/>
          </a:xfrm>
        </p:spPr>
        <p:txBody>
          <a:bodyPr>
            <a:normAutofit/>
          </a:bodyPr>
          <a:lstStyle/>
          <a:p>
            <a:pPr>
              <a:spcBef>
                <a:spcPts val="200"/>
              </a:spcBef>
            </a:pPr>
            <a:r>
              <a:rPr lang="en-US" sz="1200" dirty="0">
                <a:latin typeface="Arial"/>
                <a:cs typeface="Arial"/>
              </a:rPr>
              <a:t>Project to address individual and community resilience, specifically among gender and racial minority LGBTQ+ people. </a:t>
            </a:r>
          </a:p>
          <a:p>
            <a:pPr>
              <a:spcBef>
                <a:spcPts val="200"/>
              </a:spcBef>
            </a:pPr>
            <a:r>
              <a:rPr lang="en-US" sz="1200" dirty="0">
                <a:latin typeface="Arial"/>
                <a:cs typeface="Arial"/>
              </a:rPr>
              <a:t>Submitted funding from Robert Wood Johnson Foundation to:</a:t>
            </a:r>
          </a:p>
          <a:p>
            <a:pPr lvl="1">
              <a:spcBef>
                <a:spcPts val="200"/>
              </a:spcBef>
            </a:pPr>
            <a:r>
              <a:rPr lang="en-US" sz="1200" dirty="0">
                <a:latin typeface="Arial"/>
                <a:cs typeface="Arial"/>
              </a:rPr>
              <a:t>Build a community coalition focused on LGBTQ+ health.</a:t>
            </a:r>
          </a:p>
          <a:p>
            <a:pPr lvl="1">
              <a:spcBef>
                <a:spcPts val="200"/>
              </a:spcBef>
            </a:pPr>
            <a:r>
              <a:rPr lang="en-US" sz="1200" dirty="0">
                <a:latin typeface="Arial"/>
                <a:cs typeface="Arial"/>
              </a:rPr>
              <a:t>Collect 75 interviews and conduct a community needs assessment to develop programs and services for San Antonio, but also improve measurement of resilience at the community and individual level. </a:t>
            </a:r>
          </a:p>
          <a:p>
            <a:pPr lvl="1">
              <a:spcBef>
                <a:spcPts val="200"/>
              </a:spcBef>
            </a:pPr>
            <a:r>
              <a:rPr lang="en-US" sz="1200" dirty="0">
                <a:latin typeface="Arial"/>
                <a:cs typeface="Arial"/>
              </a:rPr>
              <a:t>We will use this data to work with HRC, EQ TX and The Pride Center National Network to create policy-level change that impact LGBTQ+ individuals in Texas.  </a:t>
            </a:r>
          </a:p>
          <a:p>
            <a:pPr marL="0" indent="0">
              <a:spcBef>
                <a:spcPts val="200"/>
              </a:spcBef>
              <a:buNone/>
            </a:pPr>
            <a:endParaRPr lang="en-US" sz="1200" dirty="0">
              <a:latin typeface="Arial"/>
              <a:cs typeface="Arial"/>
            </a:endParaRPr>
          </a:p>
        </p:txBody>
      </p:sp>
      <p:sp>
        <p:nvSpPr>
          <p:cNvPr id="5" name="Title 1"/>
          <p:cNvSpPr txBox="1">
            <a:spLocks/>
          </p:cNvSpPr>
          <p:nvPr/>
        </p:nvSpPr>
        <p:spPr>
          <a:xfrm>
            <a:off x="4606763" y="205606"/>
            <a:ext cx="3886200" cy="9605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Arial"/>
                <a:cs typeface="Arial"/>
              </a:rPr>
              <a:t>The PRIDE Center San Antonio, Equality Texas &amp; Trinity University </a:t>
            </a:r>
          </a:p>
        </p:txBody>
      </p:sp>
      <p:sp>
        <p:nvSpPr>
          <p:cNvPr id="6" name="Title 1"/>
          <p:cNvSpPr txBox="1">
            <a:spLocks/>
          </p:cNvSpPr>
          <p:nvPr/>
        </p:nvSpPr>
        <p:spPr>
          <a:xfrm>
            <a:off x="4721063" y="4075106"/>
            <a:ext cx="3886200" cy="96052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a:latin typeface="Arial"/>
                <a:cs typeface="Arial"/>
              </a:rPr>
              <a:t>Perry Street Software, Inc. &amp; Hunter University </a:t>
            </a:r>
          </a:p>
        </p:txBody>
      </p:sp>
      <p:sp>
        <p:nvSpPr>
          <p:cNvPr id="7" name="Content Placeholder 3"/>
          <p:cNvSpPr txBox="1">
            <a:spLocks/>
          </p:cNvSpPr>
          <p:nvPr/>
        </p:nvSpPr>
        <p:spPr>
          <a:xfrm>
            <a:off x="4743450" y="4905111"/>
            <a:ext cx="3886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200"/>
              </a:spcBef>
            </a:pPr>
            <a:r>
              <a:rPr lang="en-US" sz="1200" dirty="0">
                <a:latin typeface="Arial"/>
                <a:cs typeface="Arial"/>
              </a:rPr>
              <a:t>We often think of community partners as those that are geographically close to us. </a:t>
            </a:r>
          </a:p>
          <a:p>
            <a:pPr>
              <a:spcBef>
                <a:spcPts val="200"/>
              </a:spcBef>
            </a:pPr>
            <a:r>
              <a:rPr lang="en-US" sz="1200" dirty="0">
                <a:latin typeface="Arial"/>
                <a:cs typeface="Arial"/>
              </a:rPr>
              <a:t>SCRUFF – “hook-up” smartphone application created by Perry Street Software. Community? </a:t>
            </a:r>
          </a:p>
          <a:p>
            <a:pPr>
              <a:spcBef>
                <a:spcPts val="200"/>
              </a:spcBef>
            </a:pPr>
            <a:r>
              <a:rPr lang="en-US" sz="1200" dirty="0">
                <a:latin typeface="Arial"/>
                <a:cs typeface="Arial"/>
              </a:rPr>
              <a:t>Launching (3/31)a nationwide assessment related to PrEP-uptake. Helped PSS develop in-app survey capabilities. Received almost 70K respondents </a:t>
            </a:r>
          </a:p>
          <a:p>
            <a:pPr>
              <a:spcBef>
                <a:spcPts val="200"/>
              </a:spcBef>
            </a:pPr>
            <a:r>
              <a:rPr lang="en-US" sz="1200" dirty="0">
                <a:latin typeface="Arial"/>
                <a:cs typeface="Arial"/>
              </a:rPr>
              <a:t>We will also be design sexual health info graphs to be used in-app based up on survey responses. </a:t>
            </a:r>
          </a:p>
        </p:txBody>
      </p:sp>
      <p:sp>
        <p:nvSpPr>
          <p:cNvPr id="9" name="Title 3"/>
          <p:cNvSpPr txBox="1">
            <a:spLocks/>
          </p:cNvSpPr>
          <p:nvPr/>
        </p:nvSpPr>
        <p:spPr>
          <a:xfrm>
            <a:off x="179072" y="5458154"/>
            <a:ext cx="2770766" cy="15400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b="1" dirty="0" smtClean="0">
                <a:latin typeface="Arial"/>
                <a:cs typeface="Arial"/>
              </a:rPr>
              <a:t>Phillip W. Schnarrs, Ph.D.</a:t>
            </a:r>
            <a:br>
              <a:rPr lang="en-US" sz="1600" b="1" dirty="0" smtClean="0">
                <a:latin typeface="Arial"/>
                <a:cs typeface="Arial"/>
              </a:rPr>
            </a:br>
            <a:r>
              <a:rPr lang="en-US" sz="1200" i="1" dirty="0" smtClean="0">
                <a:latin typeface="Arial"/>
                <a:cs typeface="Arial"/>
              </a:rPr>
              <a:t>Assistant Professor, Department of Kinesiology, Health &amp; Nutrition </a:t>
            </a:r>
            <a:br>
              <a:rPr lang="en-US" sz="1200" i="1" dirty="0" smtClean="0">
                <a:latin typeface="Arial"/>
                <a:cs typeface="Arial"/>
              </a:rPr>
            </a:br>
            <a:r>
              <a:rPr lang="en-US" sz="1200" i="1" dirty="0" smtClean="0">
                <a:latin typeface="Arial"/>
                <a:cs typeface="Arial"/>
              </a:rPr>
              <a:t>Co-Director, The South Texas Consortium for HIV and STI Research</a:t>
            </a:r>
            <a:br>
              <a:rPr lang="en-US" sz="1200" i="1" dirty="0" smtClean="0">
                <a:latin typeface="Arial"/>
                <a:cs typeface="Arial"/>
              </a:rPr>
            </a:br>
            <a:endParaRPr lang="en-US" sz="1200" b="1" i="1" dirty="0">
              <a:latin typeface="Arial"/>
              <a:cs typeface="Arial"/>
            </a:endParaRPr>
          </a:p>
        </p:txBody>
      </p:sp>
    </p:spTree>
    <p:extLst>
      <p:ext uri="{BB962C8B-B14F-4D97-AF65-F5344CB8AC3E}">
        <p14:creationId xmlns:p14="http://schemas.microsoft.com/office/powerpoint/2010/main" val="2767343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TEAM Center:</a:t>
            </a:r>
          </a:p>
          <a:p>
            <a:pPr lvl="1"/>
            <a:r>
              <a:rPr lang="en-US" dirty="0" smtClean="0"/>
              <a:t>Conducts research on verbal behavior assessment and intervention for children with autism and other language disorders</a:t>
            </a:r>
          </a:p>
          <a:p>
            <a:pPr lvl="1"/>
            <a:r>
              <a:rPr lang="en-US" dirty="0" smtClean="0"/>
              <a:t>Serves as a </a:t>
            </a:r>
            <a:r>
              <a:rPr lang="en-US" i="1" dirty="0" err="1" smtClean="0"/>
              <a:t>ShaperSpace</a:t>
            </a:r>
            <a:r>
              <a:rPr lang="en-US" dirty="0" smtClean="0"/>
              <a:t> for training behavior analysts and special education teachers through project-based learning</a:t>
            </a:r>
          </a:p>
          <a:p>
            <a:pPr lvl="1"/>
            <a:r>
              <a:rPr lang="en-US" dirty="0" smtClean="0"/>
              <a:t>Provides free and low-cost behavior-analytic intervention to children with autism in South Texas</a:t>
            </a:r>
          </a:p>
          <a:p>
            <a:pPr lvl="1"/>
            <a:endParaRPr lang="en-US" dirty="0"/>
          </a:p>
          <a:p>
            <a:r>
              <a:rPr lang="en-US" dirty="0" smtClean="0"/>
              <a:t>Currently funded by the Texas Higher Education Coordinating Board</a:t>
            </a:r>
          </a:p>
          <a:p>
            <a:endParaRPr lang="en-US" dirty="0"/>
          </a:p>
          <a:p>
            <a:r>
              <a:rPr lang="en-US" smtClean="0"/>
              <a:t>We are </a:t>
            </a:r>
            <a:r>
              <a:rPr lang="en-US" dirty="0" smtClean="0"/>
              <a:t>open to collaborating with anyone interested in autism research!</a:t>
            </a:r>
          </a:p>
          <a:p>
            <a:endParaRPr lang="en-US" dirty="0" smtClean="0"/>
          </a:p>
          <a:p>
            <a:pPr lvl="1"/>
            <a:endParaRPr lang="en-US" dirty="0" smtClean="0"/>
          </a:p>
        </p:txBody>
      </p:sp>
      <p:pic>
        <p:nvPicPr>
          <p:cNvPr id="7" name="Content Placeholder 3"/>
          <p:cNvPicPr>
            <a:picLocks noGrp="1" noChangeAspect="1"/>
          </p:cNvPicPr>
          <p:nvPr>
            <p:ph idx="4294967295"/>
          </p:nvPr>
        </p:nvPicPr>
        <p:blipFill>
          <a:blip r:embed="rId2" cstate="screen">
            <a:extLst>
              <a:ext uri="{28A0092B-C50C-407E-A947-70E740481C1C}">
                <a14:useLocalDpi xmlns:a14="http://schemas.microsoft.com/office/drawing/2010/main"/>
              </a:ext>
            </a:extLst>
          </a:blip>
          <a:stretch>
            <a:fillRect/>
          </a:stretch>
        </p:blipFill>
        <p:spPr>
          <a:xfrm>
            <a:off x="0" y="295275"/>
            <a:ext cx="3835400" cy="1122363"/>
          </a:xfrm>
        </p:spPr>
      </p:pic>
    </p:spTree>
    <p:extLst>
      <p:ext uri="{BB962C8B-B14F-4D97-AF65-F5344CB8AC3E}">
        <p14:creationId xmlns:p14="http://schemas.microsoft.com/office/powerpoint/2010/main" val="1992697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1" cy="6858001"/>
          </a:xfrm>
          <a:prstGeom prst="rect">
            <a:avLst/>
          </a:prstGeom>
          <a:solidFill>
            <a:srgbClr val="021E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u="sng" dirty="0">
                <a:solidFill>
                  <a:srgbClr val="F79646"/>
                </a:solidFill>
                <a:latin typeface="Arial"/>
                <a:cs typeface="Arial"/>
              </a:rPr>
              <a:t>Local</a:t>
            </a:r>
          </a:p>
          <a:p>
            <a:pPr algn="ctr"/>
            <a:endParaRPr lang="en-US" dirty="0"/>
          </a:p>
        </p:txBody>
      </p:sp>
      <p:sp>
        <p:nvSpPr>
          <p:cNvPr id="10" name="Oval 9"/>
          <p:cNvSpPr/>
          <p:nvPr/>
        </p:nvSpPr>
        <p:spPr>
          <a:xfrm>
            <a:off x="3501484" y="2548759"/>
            <a:ext cx="2154901" cy="2186368"/>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ubtitle 2"/>
          <p:cNvSpPr txBox="1">
            <a:spLocks/>
          </p:cNvSpPr>
          <p:nvPr/>
        </p:nvSpPr>
        <p:spPr>
          <a:xfrm>
            <a:off x="5741814" y="4445593"/>
            <a:ext cx="3402183" cy="230494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b="1" dirty="0" smtClean="0">
                <a:solidFill>
                  <a:srgbClr val="F79646"/>
                </a:solidFill>
                <a:latin typeface="Arial"/>
                <a:cs typeface="Arial"/>
              </a:rPr>
              <a:t>ISDs PROJECTS </a:t>
            </a:r>
          </a:p>
          <a:p>
            <a:pPr marL="0" indent="109538">
              <a:buNone/>
            </a:pPr>
            <a:r>
              <a:rPr lang="en-US" sz="1800" u="sng" dirty="0" smtClean="0">
                <a:solidFill>
                  <a:srgbClr val="FFFFFF"/>
                </a:solidFill>
                <a:latin typeface="Arial"/>
                <a:cs typeface="Arial"/>
              </a:rPr>
              <a:t>San Antonio ISD</a:t>
            </a:r>
          </a:p>
          <a:p>
            <a:pPr marL="234950" indent="-234950"/>
            <a:r>
              <a:rPr lang="en-US" sz="1600" dirty="0" smtClean="0">
                <a:solidFill>
                  <a:srgbClr val="FFFFFF"/>
                </a:solidFill>
                <a:latin typeface="Arial"/>
                <a:cs typeface="Arial"/>
              </a:rPr>
              <a:t>Community Lab Schools</a:t>
            </a:r>
          </a:p>
          <a:p>
            <a:pPr marL="234950" indent="-234950"/>
            <a:r>
              <a:rPr lang="en-US" sz="1600" dirty="0" smtClean="0">
                <a:solidFill>
                  <a:srgbClr val="FFFFFF"/>
                </a:solidFill>
                <a:latin typeface="Arial"/>
                <a:cs typeface="Arial"/>
              </a:rPr>
              <a:t>21</a:t>
            </a:r>
            <a:r>
              <a:rPr lang="en-US" sz="1600" baseline="30000" dirty="0" smtClean="0">
                <a:solidFill>
                  <a:srgbClr val="FFFFFF"/>
                </a:solidFill>
                <a:latin typeface="Arial"/>
                <a:cs typeface="Arial"/>
              </a:rPr>
              <a:t>st</a:t>
            </a:r>
            <a:r>
              <a:rPr lang="en-US" sz="1600" dirty="0" smtClean="0">
                <a:solidFill>
                  <a:srgbClr val="FFFFFF"/>
                </a:solidFill>
                <a:latin typeface="Arial"/>
                <a:cs typeface="Arial"/>
              </a:rPr>
              <a:t> Century Learning</a:t>
            </a:r>
          </a:p>
          <a:p>
            <a:pPr marL="234950" indent="-234950"/>
            <a:r>
              <a:rPr lang="en-US" sz="1600" dirty="0" smtClean="0">
                <a:solidFill>
                  <a:srgbClr val="FFFFFF"/>
                </a:solidFill>
                <a:latin typeface="Arial"/>
                <a:cs typeface="Arial"/>
              </a:rPr>
              <a:t>Title V i3 &amp; Title V S5</a:t>
            </a:r>
          </a:p>
          <a:p>
            <a:pPr marL="0" indent="109538">
              <a:buNone/>
            </a:pPr>
            <a:r>
              <a:rPr lang="en-US" sz="1800" u="sng" dirty="0" smtClean="0">
                <a:solidFill>
                  <a:srgbClr val="FFFFFF"/>
                </a:solidFill>
                <a:latin typeface="Arial"/>
                <a:cs typeface="Arial"/>
              </a:rPr>
              <a:t>Southside ISD</a:t>
            </a:r>
          </a:p>
          <a:p>
            <a:pPr marL="234950" indent="-234950"/>
            <a:r>
              <a:rPr lang="en-US" sz="1600" dirty="0">
                <a:solidFill>
                  <a:srgbClr val="FFFFFF"/>
                </a:solidFill>
                <a:latin typeface="Arial"/>
                <a:cs typeface="Arial"/>
              </a:rPr>
              <a:t>Title V i3 &amp; Title V S5</a:t>
            </a:r>
          </a:p>
        </p:txBody>
      </p:sp>
      <p:sp>
        <p:nvSpPr>
          <p:cNvPr id="6" name="Subtitle 2"/>
          <p:cNvSpPr txBox="1">
            <a:spLocks/>
          </p:cNvSpPr>
          <p:nvPr/>
        </p:nvSpPr>
        <p:spPr>
          <a:xfrm>
            <a:off x="127000" y="4735127"/>
            <a:ext cx="3860625" cy="2028589"/>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200" b="1" dirty="0" smtClean="0">
                <a:solidFill>
                  <a:schemeClr val="accent6"/>
                </a:solidFill>
                <a:latin typeface="Arial"/>
                <a:cs typeface="Arial"/>
              </a:rPr>
              <a:t>INFORMAL LEARNING CLUBS (30)</a:t>
            </a:r>
          </a:p>
          <a:p>
            <a:pPr indent="109538" algn="l"/>
            <a:r>
              <a:rPr lang="en-US" sz="1700" dirty="0" smtClean="0">
                <a:solidFill>
                  <a:srgbClr val="FFFFFF"/>
                </a:solidFill>
                <a:latin typeface="Arial"/>
                <a:cs typeface="Arial"/>
              </a:rPr>
              <a:t>Edgewood ISD           North </a:t>
            </a:r>
            <a:r>
              <a:rPr lang="en-US" sz="1700" dirty="0">
                <a:solidFill>
                  <a:srgbClr val="FFFFFF"/>
                </a:solidFill>
                <a:latin typeface="Arial"/>
                <a:cs typeface="Arial"/>
              </a:rPr>
              <a:t>East ISD</a:t>
            </a:r>
          </a:p>
          <a:p>
            <a:pPr indent="109538" algn="l"/>
            <a:r>
              <a:rPr lang="en-US" sz="1700" dirty="0" smtClean="0">
                <a:solidFill>
                  <a:srgbClr val="FFFFFF"/>
                </a:solidFill>
                <a:latin typeface="Arial"/>
                <a:cs typeface="Arial"/>
              </a:rPr>
              <a:t>San Antonio ISD        Somerset ISD</a:t>
            </a:r>
          </a:p>
          <a:p>
            <a:pPr indent="109538" algn="l"/>
            <a:r>
              <a:rPr lang="en-US" sz="1700" dirty="0" smtClean="0">
                <a:solidFill>
                  <a:srgbClr val="FFFFFF"/>
                </a:solidFill>
                <a:latin typeface="Arial"/>
                <a:cs typeface="Arial"/>
              </a:rPr>
              <a:t>Southside ISD           Southwest </a:t>
            </a:r>
            <a:r>
              <a:rPr lang="en-US" sz="1700" dirty="0">
                <a:solidFill>
                  <a:srgbClr val="FFFFFF"/>
                </a:solidFill>
                <a:latin typeface="Arial"/>
                <a:cs typeface="Arial"/>
              </a:rPr>
              <a:t>ISD</a:t>
            </a:r>
          </a:p>
          <a:p>
            <a:pPr indent="109538" algn="l"/>
            <a:endParaRPr lang="en-US" sz="1700" dirty="0" smtClean="0">
              <a:solidFill>
                <a:srgbClr val="FFFFFF"/>
              </a:solidFill>
              <a:latin typeface="Arial"/>
              <a:cs typeface="Arial"/>
            </a:endParaRPr>
          </a:p>
        </p:txBody>
      </p:sp>
      <p:sp>
        <p:nvSpPr>
          <p:cNvPr id="7" name="Subtitle 2"/>
          <p:cNvSpPr txBox="1">
            <a:spLocks/>
          </p:cNvSpPr>
          <p:nvPr/>
        </p:nvSpPr>
        <p:spPr>
          <a:xfrm>
            <a:off x="15676" y="22315"/>
            <a:ext cx="4718980" cy="3709531"/>
          </a:xfrm>
          <a:prstGeom prst="rect">
            <a:avLst/>
          </a:prstGeom>
        </p:spPr>
        <p:txBody>
          <a:bodyPr vert="horz" lIns="91440" tIns="45720" rIns="91440" bIns="45720" rtlCol="0">
            <a:normAutofit fontScale="70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2100" b="1" dirty="0" smtClean="0">
                <a:solidFill>
                  <a:srgbClr val="F79646"/>
                </a:solidFill>
                <a:latin typeface="Arial"/>
                <a:cs typeface="Arial"/>
              </a:rPr>
              <a:t>COMMUNITY ORGANIZATIONS</a:t>
            </a:r>
          </a:p>
          <a:p>
            <a:pPr algn="l"/>
            <a:r>
              <a:rPr lang="en-US" sz="1900" u="sng" dirty="0" smtClean="0">
                <a:solidFill>
                  <a:srgbClr val="F79646"/>
                </a:solidFill>
                <a:latin typeface="Arial"/>
                <a:cs typeface="Arial"/>
              </a:rPr>
              <a:t>National &amp; International</a:t>
            </a:r>
            <a:endParaRPr lang="en-US" sz="1900" u="sng" dirty="0">
              <a:solidFill>
                <a:srgbClr val="F79646"/>
              </a:solidFill>
              <a:latin typeface="Arial"/>
              <a:cs typeface="Arial"/>
            </a:endParaRPr>
          </a:p>
          <a:p>
            <a:pPr algn="l"/>
            <a:r>
              <a:rPr lang="en-US" sz="1800" dirty="0" smtClean="0">
                <a:solidFill>
                  <a:srgbClr val="FFFFFF"/>
                </a:solidFill>
                <a:latin typeface="Arial"/>
                <a:cs typeface="Arial"/>
              </a:rPr>
              <a:t>National </a:t>
            </a:r>
            <a:r>
              <a:rPr lang="en-US" sz="1800" dirty="0">
                <a:solidFill>
                  <a:srgbClr val="FFFFFF"/>
                </a:solidFill>
                <a:latin typeface="Arial"/>
                <a:cs typeface="Arial"/>
              </a:rPr>
              <a:t>Council of La </a:t>
            </a:r>
            <a:r>
              <a:rPr lang="en-US" sz="1800" dirty="0" err="1">
                <a:solidFill>
                  <a:srgbClr val="FFFFFF"/>
                </a:solidFill>
                <a:latin typeface="Arial"/>
                <a:cs typeface="Arial"/>
              </a:rPr>
              <a:t>Raza</a:t>
            </a:r>
            <a:r>
              <a:rPr lang="en-US" sz="1800" dirty="0">
                <a:solidFill>
                  <a:srgbClr val="FFFFFF"/>
                </a:solidFill>
                <a:latin typeface="Arial"/>
                <a:cs typeface="Arial"/>
              </a:rPr>
              <a:t> </a:t>
            </a:r>
            <a:r>
              <a:rPr lang="en-US" sz="1800" dirty="0" smtClean="0">
                <a:solidFill>
                  <a:srgbClr val="FFFFFF"/>
                </a:solidFill>
                <a:latin typeface="Arial"/>
                <a:cs typeface="Arial"/>
              </a:rPr>
              <a:t>-Líderes </a:t>
            </a:r>
            <a:r>
              <a:rPr lang="en-US" sz="1800" dirty="0" err="1" smtClean="0">
                <a:solidFill>
                  <a:srgbClr val="FFFFFF"/>
                </a:solidFill>
                <a:latin typeface="Arial"/>
                <a:cs typeface="Arial"/>
              </a:rPr>
              <a:t>Avanzando</a:t>
            </a:r>
            <a:endParaRPr lang="en-US" sz="1800" dirty="0">
              <a:solidFill>
                <a:srgbClr val="FFFFFF"/>
              </a:solidFill>
              <a:latin typeface="Arial"/>
              <a:cs typeface="Arial"/>
            </a:endParaRPr>
          </a:p>
          <a:p>
            <a:pPr algn="l"/>
            <a:r>
              <a:rPr lang="en-US" sz="1800" dirty="0" smtClean="0">
                <a:solidFill>
                  <a:srgbClr val="FFFFFF"/>
                </a:solidFill>
                <a:latin typeface="Arial"/>
                <a:cs typeface="Arial"/>
              </a:rPr>
              <a:t>Univ. of Oregon-Strategies </a:t>
            </a:r>
            <a:r>
              <a:rPr lang="en-US" sz="1800" dirty="0">
                <a:solidFill>
                  <a:srgbClr val="FFFFFF"/>
                </a:solidFill>
                <a:latin typeface="Arial"/>
                <a:cs typeface="Arial"/>
              </a:rPr>
              <a:t>for Online Academic </a:t>
            </a:r>
            <a:r>
              <a:rPr lang="en-US" sz="1800" dirty="0" smtClean="0">
                <a:solidFill>
                  <a:srgbClr val="FFFFFF"/>
                </a:solidFill>
                <a:latin typeface="Arial"/>
                <a:cs typeface="Arial"/>
              </a:rPr>
              <a:t>Research (</a:t>
            </a:r>
            <a:r>
              <a:rPr lang="en-US" sz="1800" dirty="0">
                <a:solidFill>
                  <a:srgbClr val="FFFFFF"/>
                </a:solidFill>
                <a:latin typeface="Arial"/>
                <a:cs typeface="Arial"/>
              </a:rPr>
              <a:t>SOAR</a:t>
            </a:r>
            <a:r>
              <a:rPr lang="en-US" sz="1800" dirty="0" smtClean="0">
                <a:solidFill>
                  <a:srgbClr val="FFFFFF"/>
                </a:solidFill>
                <a:latin typeface="Arial"/>
                <a:cs typeface="Arial"/>
              </a:rPr>
              <a:t>)</a:t>
            </a:r>
          </a:p>
          <a:p>
            <a:pPr algn="l"/>
            <a:r>
              <a:rPr lang="en-US" sz="1800" dirty="0" smtClean="0">
                <a:solidFill>
                  <a:srgbClr val="FFFFFF"/>
                </a:solidFill>
                <a:latin typeface="Arial"/>
                <a:cs typeface="Arial"/>
              </a:rPr>
              <a:t> Berkeley-UC Links: Community After-School Partnerships</a:t>
            </a:r>
          </a:p>
          <a:p>
            <a:pPr marL="234950" indent="-125413" algn="l"/>
            <a:r>
              <a:rPr lang="en-US" sz="1800" u="sng" dirty="0">
                <a:solidFill>
                  <a:srgbClr val="F79646"/>
                </a:solidFill>
                <a:latin typeface="Arial"/>
                <a:cs typeface="Arial"/>
              </a:rPr>
              <a:t>Local/State/Regional </a:t>
            </a:r>
            <a:endParaRPr lang="en-US" sz="1800" dirty="0" smtClean="0">
              <a:solidFill>
                <a:srgbClr val="FFFFFF"/>
              </a:solidFill>
              <a:latin typeface="Arial"/>
              <a:cs typeface="Arial"/>
            </a:endParaRPr>
          </a:p>
          <a:p>
            <a:pPr marL="234950" indent="-125413" algn="l"/>
            <a:r>
              <a:rPr lang="en-US" sz="1800" dirty="0" smtClean="0">
                <a:solidFill>
                  <a:srgbClr val="FFFFFF"/>
                </a:solidFill>
                <a:latin typeface="Arial"/>
                <a:cs typeface="Arial"/>
              </a:rPr>
              <a:t>Alamo </a:t>
            </a:r>
            <a:r>
              <a:rPr lang="en-US" sz="1800" dirty="0">
                <a:solidFill>
                  <a:srgbClr val="FFFFFF"/>
                </a:solidFill>
                <a:latin typeface="Arial"/>
                <a:cs typeface="Arial"/>
              </a:rPr>
              <a:t>STEM Workforce </a:t>
            </a:r>
            <a:r>
              <a:rPr lang="en-US" sz="1800" dirty="0" smtClean="0">
                <a:solidFill>
                  <a:srgbClr val="FFFFFF"/>
                </a:solidFill>
                <a:latin typeface="Arial"/>
                <a:cs typeface="Arial"/>
              </a:rPr>
              <a:t>Coalition</a:t>
            </a:r>
          </a:p>
          <a:p>
            <a:pPr marL="234950" indent="-125413" algn="l"/>
            <a:r>
              <a:rPr lang="en-US" sz="1800" dirty="0" smtClean="0">
                <a:solidFill>
                  <a:srgbClr val="FFFFFF"/>
                </a:solidFill>
                <a:latin typeface="Arial"/>
                <a:cs typeface="Arial"/>
              </a:rPr>
              <a:t> Bat Conservation International</a:t>
            </a:r>
            <a:endParaRPr lang="en-US" sz="1800" dirty="0">
              <a:solidFill>
                <a:srgbClr val="FFFFFF"/>
              </a:solidFill>
              <a:latin typeface="Arial"/>
              <a:cs typeface="Arial"/>
            </a:endParaRPr>
          </a:p>
          <a:p>
            <a:pPr marL="234950" indent="-125413" algn="l"/>
            <a:r>
              <a:rPr lang="en-US" sz="1800" dirty="0" smtClean="0">
                <a:solidFill>
                  <a:srgbClr val="FFFFFF"/>
                </a:solidFill>
                <a:latin typeface="Arial"/>
                <a:cs typeface="Arial"/>
              </a:rPr>
              <a:t> </a:t>
            </a:r>
            <a:r>
              <a:rPr lang="en-US" sz="1800" dirty="0" err="1" smtClean="0">
                <a:solidFill>
                  <a:srgbClr val="FFFFFF"/>
                </a:solidFill>
                <a:latin typeface="Arial"/>
                <a:cs typeface="Arial"/>
              </a:rPr>
              <a:t>BiblioTech</a:t>
            </a:r>
            <a:endParaRPr lang="en-US" sz="1800" dirty="0">
              <a:solidFill>
                <a:srgbClr val="FFFFFF"/>
              </a:solidFill>
              <a:latin typeface="Arial"/>
              <a:cs typeface="Arial"/>
            </a:endParaRPr>
          </a:p>
          <a:p>
            <a:pPr marL="234950" indent="-125413" algn="l"/>
            <a:r>
              <a:rPr lang="en-US" sz="1800" dirty="0" smtClean="0">
                <a:solidFill>
                  <a:srgbClr val="FFFFFF"/>
                </a:solidFill>
                <a:latin typeface="Arial"/>
                <a:cs typeface="Arial"/>
              </a:rPr>
              <a:t> Hispanic </a:t>
            </a:r>
            <a:r>
              <a:rPr lang="en-US" sz="1800" dirty="0">
                <a:solidFill>
                  <a:srgbClr val="FFFFFF"/>
                </a:solidFill>
                <a:latin typeface="Arial"/>
                <a:cs typeface="Arial"/>
              </a:rPr>
              <a:t>Women’s Network of </a:t>
            </a:r>
            <a:r>
              <a:rPr lang="en-US" sz="1800" dirty="0" smtClean="0">
                <a:solidFill>
                  <a:srgbClr val="FFFFFF"/>
                </a:solidFill>
                <a:latin typeface="Arial"/>
                <a:cs typeface="Arial"/>
              </a:rPr>
              <a:t>Texas-                             Latinas in Progress Program</a:t>
            </a:r>
            <a:endParaRPr lang="en-US" sz="1800" dirty="0">
              <a:solidFill>
                <a:srgbClr val="FFFFFF"/>
              </a:solidFill>
              <a:latin typeface="Arial"/>
              <a:cs typeface="Arial"/>
            </a:endParaRPr>
          </a:p>
          <a:p>
            <a:pPr marL="234950" indent="-125413" algn="l"/>
            <a:r>
              <a:rPr lang="en-US" sz="1800" dirty="0" smtClean="0">
                <a:solidFill>
                  <a:srgbClr val="FFFFFF"/>
                </a:solidFill>
                <a:latin typeface="Arial"/>
                <a:cs typeface="Arial"/>
              </a:rPr>
              <a:t> Martinez </a:t>
            </a:r>
            <a:r>
              <a:rPr lang="en-US" sz="1800" dirty="0">
                <a:solidFill>
                  <a:srgbClr val="FFFFFF"/>
                </a:solidFill>
                <a:latin typeface="Arial"/>
                <a:cs typeface="Arial"/>
              </a:rPr>
              <a:t>Street Women’s </a:t>
            </a:r>
            <a:r>
              <a:rPr lang="en-US" sz="1800" dirty="0" smtClean="0">
                <a:solidFill>
                  <a:srgbClr val="FFFFFF"/>
                </a:solidFill>
                <a:latin typeface="Arial"/>
                <a:cs typeface="Arial"/>
              </a:rPr>
              <a:t>Center</a:t>
            </a:r>
          </a:p>
          <a:p>
            <a:pPr marL="234950" indent="-125413" algn="l"/>
            <a:r>
              <a:rPr lang="en-US" sz="1800" dirty="0" smtClean="0">
                <a:solidFill>
                  <a:srgbClr val="FFFFFF"/>
                </a:solidFill>
                <a:latin typeface="Arial"/>
                <a:cs typeface="Arial"/>
              </a:rPr>
              <a:t> My Brother Keeper-(MBKSA)</a:t>
            </a:r>
          </a:p>
          <a:p>
            <a:pPr marL="234950" indent="-125413" algn="l"/>
            <a:r>
              <a:rPr lang="en-US" sz="1800" dirty="0">
                <a:solidFill>
                  <a:srgbClr val="FFFFFF"/>
                </a:solidFill>
                <a:latin typeface="Arial"/>
                <a:cs typeface="Arial"/>
              </a:rPr>
              <a:t>San Antonio College Access Network (</a:t>
            </a:r>
            <a:r>
              <a:rPr lang="en-US" sz="1800" dirty="0" smtClean="0">
                <a:solidFill>
                  <a:srgbClr val="FFFFFF"/>
                </a:solidFill>
                <a:latin typeface="Arial"/>
                <a:cs typeface="Arial"/>
              </a:rPr>
              <a:t>SACAN</a:t>
            </a:r>
            <a:endParaRPr lang="en-US" sz="1800" dirty="0">
              <a:solidFill>
                <a:srgbClr val="FFFFFF"/>
              </a:solidFill>
              <a:latin typeface="Arial"/>
              <a:cs typeface="Arial"/>
            </a:endParaRPr>
          </a:p>
          <a:p>
            <a:pPr marL="234950" indent="-125413" algn="l"/>
            <a:r>
              <a:rPr lang="en-US" sz="1800" dirty="0" smtClean="0">
                <a:solidFill>
                  <a:srgbClr val="FFFFFF"/>
                </a:solidFill>
                <a:latin typeface="Arial"/>
                <a:cs typeface="Arial"/>
              </a:rPr>
              <a:t> San </a:t>
            </a:r>
            <a:r>
              <a:rPr lang="en-US" sz="1800" dirty="0">
                <a:solidFill>
                  <a:srgbClr val="FFFFFF"/>
                </a:solidFill>
                <a:latin typeface="Arial"/>
                <a:cs typeface="Arial"/>
              </a:rPr>
              <a:t>Antonio College </a:t>
            </a:r>
            <a:r>
              <a:rPr lang="en-US" sz="1800" dirty="0" smtClean="0">
                <a:solidFill>
                  <a:srgbClr val="FFFFFF"/>
                </a:solidFill>
                <a:latin typeface="Arial"/>
                <a:cs typeface="Arial"/>
              </a:rPr>
              <a:t>Fair</a:t>
            </a:r>
          </a:p>
          <a:p>
            <a:pPr marL="234950" indent="-125413" algn="l"/>
            <a:r>
              <a:rPr lang="en-US" sz="1800" dirty="0" smtClean="0">
                <a:solidFill>
                  <a:srgbClr val="FFFFFF"/>
                </a:solidFill>
                <a:latin typeface="Arial"/>
                <a:cs typeface="Arial"/>
              </a:rPr>
              <a:t>SASTEMIC</a:t>
            </a:r>
            <a:endParaRPr lang="en-US" sz="1800" dirty="0">
              <a:solidFill>
                <a:srgbClr val="FFFFFF"/>
              </a:solidFill>
              <a:latin typeface="Arial"/>
              <a:cs typeface="Arial"/>
            </a:endParaRPr>
          </a:p>
        </p:txBody>
      </p:sp>
      <p:sp>
        <p:nvSpPr>
          <p:cNvPr id="8" name="Subtitle 2"/>
          <p:cNvSpPr txBox="1">
            <a:spLocks/>
          </p:cNvSpPr>
          <p:nvPr/>
        </p:nvSpPr>
        <p:spPr>
          <a:xfrm>
            <a:off x="5500077" y="22317"/>
            <a:ext cx="3643920" cy="2976837"/>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000" b="1" dirty="0" smtClean="0">
                <a:solidFill>
                  <a:srgbClr val="F79646"/>
                </a:solidFill>
                <a:latin typeface="Arial"/>
                <a:cs typeface="Arial"/>
              </a:rPr>
              <a:t>Higher Education</a:t>
            </a:r>
          </a:p>
          <a:p>
            <a:pPr marL="234950" indent="-125413" algn="l"/>
            <a:r>
              <a:rPr lang="en-US" sz="1700" dirty="0" smtClean="0">
                <a:solidFill>
                  <a:schemeClr val="bg1"/>
                </a:solidFill>
                <a:latin typeface="Arial"/>
                <a:cs typeface="Arial"/>
              </a:rPr>
              <a:t>Alamo Colleges</a:t>
            </a:r>
          </a:p>
          <a:p>
            <a:pPr marL="234950" indent="-125413" algn="l"/>
            <a:r>
              <a:rPr lang="en-US" sz="1700" dirty="0" smtClean="0">
                <a:solidFill>
                  <a:schemeClr val="bg1"/>
                </a:solidFill>
                <a:latin typeface="Arial"/>
                <a:cs typeface="Arial"/>
              </a:rPr>
              <a:t>UTHSCSA, UT Austin, &amp; UTSA Collaborative Research</a:t>
            </a:r>
          </a:p>
          <a:p>
            <a:pPr marL="234950" indent="-125413" algn="l"/>
            <a:r>
              <a:rPr lang="en-US" sz="1700" dirty="0" smtClean="0">
                <a:solidFill>
                  <a:schemeClr val="bg1"/>
                </a:solidFill>
                <a:latin typeface="Arial"/>
                <a:cs typeface="Arial"/>
              </a:rPr>
              <a:t>UTSA-COE-Mechanical Engineering</a:t>
            </a:r>
          </a:p>
          <a:p>
            <a:pPr marL="234950" indent="-125413" algn="l"/>
            <a:r>
              <a:rPr lang="en-US" sz="1700" dirty="0">
                <a:solidFill>
                  <a:schemeClr val="bg1"/>
                </a:solidFill>
                <a:latin typeface="Arial"/>
                <a:cs typeface="Arial"/>
              </a:rPr>
              <a:t> </a:t>
            </a:r>
            <a:r>
              <a:rPr lang="en-US" sz="1700" dirty="0" smtClean="0">
                <a:solidFill>
                  <a:schemeClr val="bg1"/>
                </a:solidFill>
                <a:latin typeface="Arial"/>
                <a:cs typeface="Arial"/>
              </a:rPr>
              <a:t>    Service Learning-Robotics</a:t>
            </a:r>
          </a:p>
          <a:p>
            <a:pPr marL="234950" indent="-125413" algn="l"/>
            <a:r>
              <a:rPr lang="en-US" sz="1700" dirty="0" smtClean="0">
                <a:solidFill>
                  <a:schemeClr val="bg1"/>
                </a:solidFill>
                <a:latin typeface="Arial"/>
                <a:cs typeface="Arial"/>
              </a:rPr>
              <a:t>UTSA-Institute </a:t>
            </a:r>
            <a:r>
              <a:rPr lang="en-US" sz="1700" dirty="0">
                <a:solidFill>
                  <a:schemeClr val="bg1"/>
                </a:solidFill>
                <a:latin typeface="Arial"/>
                <a:cs typeface="Arial"/>
              </a:rPr>
              <a:t>for P-20 </a:t>
            </a:r>
            <a:r>
              <a:rPr lang="en-US" sz="1700" dirty="0" smtClean="0">
                <a:solidFill>
                  <a:schemeClr val="bg1"/>
                </a:solidFill>
                <a:latin typeface="Arial"/>
                <a:cs typeface="Arial"/>
              </a:rPr>
              <a:t>Initiatives-Annual Region 20 Parent Summit</a:t>
            </a:r>
            <a:endParaRPr lang="en-US" sz="1700" dirty="0">
              <a:solidFill>
                <a:schemeClr val="bg1"/>
              </a:solidFill>
              <a:latin typeface="Arial"/>
              <a:cs typeface="Arial"/>
            </a:endParaRPr>
          </a:p>
          <a:p>
            <a:pPr marL="234950" indent="-125413" algn="l"/>
            <a:r>
              <a:rPr lang="en-US" sz="1700" dirty="0" smtClean="0">
                <a:solidFill>
                  <a:schemeClr val="bg1"/>
                </a:solidFill>
                <a:latin typeface="Arial"/>
                <a:cs typeface="Arial"/>
              </a:rPr>
              <a:t>UTSA-COS-NSF </a:t>
            </a:r>
            <a:r>
              <a:rPr lang="en-US" sz="1700" dirty="0" err="1" smtClean="0">
                <a:solidFill>
                  <a:schemeClr val="bg1"/>
                </a:solidFill>
                <a:latin typeface="Arial"/>
                <a:cs typeface="Arial"/>
              </a:rPr>
              <a:t>Noyce</a:t>
            </a:r>
            <a:r>
              <a:rPr lang="en-US" sz="1700" dirty="0" smtClean="0">
                <a:solidFill>
                  <a:schemeClr val="bg1"/>
                </a:solidFill>
                <a:latin typeface="Arial"/>
                <a:cs typeface="Arial"/>
              </a:rPr>
              <a:t> project</a:t>
            </a:r>
          </a:p>
        </p:txBody>
      </p:sp>
      <p:pic>
        <p:nvPicPr>
          <p:cNvPr id="11" name="Picture 10" descr="ATE_words.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8458" y="2653183"/>
            <a:ext cx="1955429" cy="2081943"/>
          </a:xfrm>
          <a:prstGeom prst="rect">
            <a:avLst/>
          </a:prstGeom>
        </p:spPr>
      </p:pic>
    </p:spTree>
    <p:extLst>
      <p:ext uri="{BB962C8B-B14F-4D97-AF65-F5344CB8AC3E}">
        <p14:creationId xmlns:p14="http://schemas.microsoft.com/office/powerpoint/2010/main" val="81590424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6030"/>
            <a:ext cx="8229600" cy="697040"/>
          </a:xfrm>
        </p:spPr>
        <p:txBody>
          <a:bodyPr>
            <a:noAutofit/>
          </a:bodyPr>
          <a:lstStyle/>
          <a:p>
            <a:pPr algn="l"/>
            <a:r>
              <a:rPr lang="en-US" sz="2000" b="1" dirty="0">
                <a:latin typeface="Arial"/>
                <a:cs typeface="Arial"/>
              </a:rPr>
              <a:t>Bilingual, </a:t>
            </a:r>
            <a:r>
              <a:rPr lang="en-US" sz="2000" b="1" dirty="0" err="1">
                <a:latin typeface="Arial"/>
                <a:cs typeface="Arial"/>
              </a:rPr>
              <a:t>Biliterate</a:t>
            </a:r>
            <a:r>
              <a:rPr lang="en-US" sz="2000" b="1" dirty="0">
                <a:latin typeface="Arial"/>
                <a:cs typeface="Arial"/>
              </a:rPr>
              <a:t>, and </a:t>
            </a:r>
            <a:r>
              <a:rPr lang="en-US" sz="2000" b="1" dirty="0" err="1">
                <a:latin typeface="Arial"/>
                <a:cs typeface="Arial"/>
              </a:rPr>
              <a:t>Binational</a:t>
            </a:r>
            <a:r>
              <a:rPr lang="en-US" sz="2000" b="1" dirty="0">
                <a:latin typeface="Arial"/>
                <a:cs typeface="Arial"/>
              </a:rPr>
              <a:t> </a:t>
            </a:r>
            <a:r>
              <a:rPr lang="en-US" sz="2000" b="1" dirty="0" smtClean="0">
                <a:latin typeface="Arial"/>
                <a:cs typeface="Arial"/>
              </a:rPr>
              <a:t>Collaboration</a:t>
            </a:r>
            <a:br>
              <a:rPr lang="en-US" sz="2000" b="1" dirty="0" smtClean="0">
                <a:latin typeface="Arial"/>
                <a:cs typeface="Arial"/>
              </a:rPr>
            </a:br>
            <a:r>
              <a:rPr lang="en-US" sz="1400" i="1" dirty="0" smtClean="0">
                <a:latin typeface="Arial"/>
                <a:cs typeface="Arial"/>
              </a:rPr>
              <a:t>Dr. Rosalind Horowitz</a:t>
            </a:r>
            <a:endParaRPr lang="en-US" sz="1400" i="1" dirty="0">
              <a:latin typeface="Arial"/>
              <a:cs typeface="Arial"/>
            </a:endParaRPr>
          </a:p>
        </p:txBody>
      </p:sp>
      <p:sp>
        <p:nvSpPr>
          <p:cNvPr id="5" name="Content Placeholder 4"/>
          <p:cNvSpPr>
            <a:spLocks noGrp="1"/>
          </p:cNvSpPr>
          <p:nvPr>
            <p:ph sz="half" idx="1"/>
          </p:nvPr>
        </p:nvSpPr>
        <p:spPr>
          <a:xfrm>
            <a:off x="457200" y="1758337"/>
            <a:ext cx="4038600" cy="5420547"/>
          </a:xfrm>
        </p:spPr>
        <p:txBody>
          <a:bodyPr>
            <a:normAutofit/>
          </a:bodyPr>
          <a:lstStyle/>
          <a:p>
            <a:pPr marL="0" indent="0">
              <a:buNone/>
            </a:pPr>
            <a:r>
              <a:rPr lang="en-US" sz="1100" b="1" dirty="0" smtClean="0">
                <a:latin typeface="Arial"/>
                <a:cs typeface="Arial"/>
              </a:rPr>
              <a:t/>
            </a:r>
            <a:br>
              <a:rPr lang="en-US" sz="1100" b="1" dirty="0" smtClean="0">
                <a:latin typeface="Arial"/>
                <a:cs typeface="Arial"/>
              </a:rPr>
            </a:br>
            <a:r>
              <a:rPr lang="en-US" sz="1100" b="1" dirty="0" smtClean="0">
                <a:latin typeface="Arial"/>
                <a:cs typeface="Arial"/>
              </a:rPr>
              <a:t/>
            </a:r>
            <a:br>
              <a:rPr lang="en-US" sz="1100" b="1" dirty="0" smtClean="0">
                <a:latin typeface="Arial"/>
                <a:cs typeface="Arial"/>
              </a:rPr>
            </a:br>
            <a:r>
              <a:rPr lang="en-US" sz="1100" b="1" dirty="0" smtClean="0">
                <a:latin typeface="Arial"/>
                <a:cs typeface="Arial"/>
              </a:rPr>
              <a:t/>
            </a:r>
            <a:br>
              <a:rPr lang="en-US" sz="1100" b="1" dirty="0" smtClean="0">
                <a:latin typeface="Arial"/>
                <a:cs typeface="Arial"/>
              </a:rPr>
            </a:br>
            <a:r>
              <a:rPr lang="en-US" sz="1100" b="1" dirty="0" smtClean="0">
                <a:latin typeface="Arial"/>
                <a:cs typeface="Arial"/>
              </a:rPr>
              <a:t/>
            </a:r>
            <a:br>
              <a:rPr lang="en-US" sz="1100" b="1" dirty="0" smtClean="0">
                <a:latin typeface="Arial"/>
                <a:cs typeface="Arial"/>
              </a:rPr>
            </a:br>
            <a:r>
              <a:rPr lang="en-US" sz="1100" b="1" dirty="0" smtClean="0">
                <a:latin typeface="Arial"/>
                <a:cs typeface="Arial"/>
              </a:rPr>
              <a:t/>
            </a:r>
            <a:br>
              <a:rPr lang="en-US" sz="1100" b="1" dirty="0" smtClean="0">
                <a:latin typeface="Arial"/>
                <a:cs typeface="Arial"/>
              </a:rPr>
            </a:br>
            <a:r>
              <a:rPr lang="en-US" sz="1100" b="1" dirty="0" smtClean="0">
                <a:latin typeface="Arial"/>
                <a:cs typeface="Arial"/>
              </a:rPr>
              <a:t>Extricating </a:t>
            </a:r>
            <a:r>
              <a:rPr lang="en-US" sz="1100" b="1" dirty="0">
                <a:latin typeface="Arial"/>
                <a:cs typeface="Arial"/>
              </a:rPr>
              <a:t>Children and Families from Poverty Through Reading</a:t>
            </a:r>
          </a:p>
          <a:p>
            <a:r>
              <a:rPr lang="en-US" sz="1100" dirty="0">
                <a:latin typeface="Arial"/>
                <a:cs typeface="Arial"/>
              </a:rPr>
              <a:t>The above photo was taken at </a:t>
            </a:r>
            <a:r>
              <a:rPr lang="en-US" sz="1100" dirty="0" err="1">
                <a:latin typeface="Arial"/>
                <a:cs typeface="Arial"/>
              </a:rPr>
              <a:t>Afikim</a:t>
            </a:r>
            <a:r>
              <a:rPr lang="en-US" sz="1100" dirty="0">
                <a:latin typeface="Arial"/>
                <a:cs typeface="Arial"/>
              </a:rPr>
              <a:t>, an educational enrichment center in Jerusalem.</a:t>
            </a:r>
          </a:p>
          <a:p>
            <a:r>
              <a:rPr lang="en-US" sz="1100" dirty="0">
                <a:latin typeface="Arial"/>
                <a:cs typeface="Arial"/>
              </a:rPr>
              <a:t>Children in the photo are from Argentina, India, Russia, Romania, Syria and Ethiopia and</a:t>
            </a:r>
          </a:p>
          <a:p>
            <a:r>
              <a:rPr lang="en-US" sz="1100" dirty="0">
                <a:latin typeface="Arial"/>
                <a:cs typeface="Arial"/>
              </a:rPr>
              <a:t>many suffer from war and poverty and Post-Traumatic Stress Disorder. Reading and</a:t>
            </a:r>
          </a:p>
          <a:p>
            <a:r>
              <a:rPr lang="en-US" sz="1100" dirty="0">
                <a:latin typeface="Arial"/>
                <a:cs typeface="Arial"/>
              </a:rPr>
              <a:t>their interaction with an American professor raised their level of enthusiasm and confidence.</a:t>
            </a:r>
          </a:p>
          <a:p>
            <a:r>
              <a:rPr lang="en-US" sz="1100" dirty="0">
                <a:latin typeface="Arial"/>
                <a:cs typeface="Arial"/>
              </a:rPr>
              <a:t>Dr. Horowitz has supported their </a:t>
            </a:r>
            <a:r>
              <a:rPr lang="en-US" sz="1100" dirty="0" err="1">
                <a:latin typeface="Arial"/>
                <a:cs typeface="Arial"/>
              </a:rPr>
              <a:t>binational</a:t>
            </a:r>
            <a:r>
              <a:rPr lang="en-US" sz="1100" dirty="0">
                <a:latin typeface="Arial"/>
                <a:cs typeface="Arial"/>
              </a:rPr>
              <a:t> worlds and offers literacy support to the students</a:t>
            </a:r>
          </a:p>
          <a:p>
            <a:r>
              <a:rPr lang="en-US" sz="1100" dirty="0">
                <a:latin typeface="Arial"/>
                <a:cs typeface="Arial"/>
              </a:rPr>
              <a:t>and their administrator in the photo.</a:t>
            </a:r>
          </a:p>
          <a:p>
            <a:r>
              <a:rPr lang="en-US" sz="1100" dirty="0" err="1">
                <a:latin typeface="Arial"/>
                <a:cs typeface="Arial"/>
              </a:rPr>
              <a:t>Afikim</a:t>
            </a:r>
            <a:r>
              <a:rPr lang="en-US" sz="1100" dirty="0">
                <a:latin typeface="Arial"/>
                <a:cs typeface="Arial"/>
              </a:rPr>
              <a:t> Offices exists in South America, the United Kingdom, Switzerland, France and the United States</a:t>
            </a:r>
            <a:r>
              <a:rPr lang="en-US" sz="1100" dirty="0" smtClean="0">
                <a:latin typeface="Arial"/>
                <a:cs typeface="Arial"/>
              </a:rPr>
              <a:t>.</a:t>
            </a:r>
          </a:p>
          <a:p>
            <a:pPr marL="0" indent="0">
              <a:buNone/>
            </a:pPr>
            <a:r>
              <a:rPr lang="en-US" sz="1100" b="1" dirty="0" smtClean="0">
                <a:latin typeface="Arial"/>
                <a:cs typeface="Arial"/>
              </a:rPr>
              <a:t>Border </a:t>
            </a:r>
            <a:r>
              <a:rPr lang="en-US" sz="1100" b="1" dirty="0">
                <a:latin typeface="Arial"/>
                <a:cs typeface="Arial"/>
              </a:rPr>
              <a:t>Discourse and Literacy Development</a:t>
            </a:r>
          </a:p>
          <a:p>
            <a:r>
              <a:rPr lang="en-US" sz="1100" dirty="0">
                <a:latin typeface="Arial"/>
                <a:cs typeface="Arial"/>
              </a:rPr>
              <a:t>Dr. Horowitz has developed collaboration and partnership efforts</a:t>
            </a:r>
          </a:p>
          <a:p>
            <a:pPr lvl="1"/>
            <a:r>
              <a:rPr lang="en-US" sz="1100" dirty="0" smtClean="0">
                <a:latin typeface="Arial"/>
                <a:cs typeface="Arial"/>
              </a:rPr>
              <a:t>Based </a:t>
            </a:r>
            <a:r>
              <a:rPr lang="en-US" sz="1100" dirty="0">
                <a:latin typeface="Arial"/>
                <a:cs typeface="Arial"/>
              </a:rPr>
              <a:t>along the Texas border, primarily with a high school in Laredo.</a:t>
            </a:r>
          </a:p>
          <a:p>
            <a:pPr lvl="1"/>
            <a:r>
              <a:rPr lang="en-US" sz="1100" dirty="0" smtClean="0">
                <a:latin typeface="Arial"/>
                <a:cs typeface="Arial"/>
              </a:rPr>
              <a:t>In </a:t>
            </a:r>
            <a:r>
              <a:rPr lang="en-US" sz="1100" dirty="0">
                <a:latin typeface="Arial"/>
                <a:cs typeface="Arial"/>
              </a:rPr>
              <a:t>the southern most city in the Negev, bordering Gaza, Beersheba.</a:t>
            </a:r>
          </a:p>
          <a:p>
            <a:endParaRPr lang="en-US" sz="1100" dirty="0">
              <a:latin typeface="Arial"/>
              <a:cs typeface="Arial"/>
            </a:endParaRPr>
          </a:p>
        </p:txBody>
      </p:sp>
      <p:sp>
        <p:nvSpPr>
          <p:cNvPr id="6" name="Content Placeholder 5"/>
          <p:cNvSpPr>
            <a:spLocks noGrp="1"/>
          </p:cNvSpPr>
          <p:nvPr>
            <p:ph sz="half" idx="2"/>
          </p:nvPr>
        </p:nvSpPr>
        <p:spPr>
          <a:xfrm>
            <a:off x="4648200" y="1722304"/>
            <a:ext cx="4038600" cy="5420547"/>
          </a:xfrm>
        </p:spPr>
        <p:txBody>
          <a:bodyPr>
            <a:noAutofit/>
          </a:bodyPr>
          <a:lstStyle/>
          <a:p>
            <a:r>
              <a:rPr lang="en-US" sz="1100" dirty="0" smtClean="0">
                <a:latin typeface="Arial"/>
                <a:cs typeface="Arial"/>
              </a:rPr>
              <a:t>A </a:t>
            </a:r>
            <a:r>
              <a:rPr lang="en-US" sz="1100" dirty="0">
                <a:latin typeface="Arial"/>
                <a:cs typeface="Arial"/>
              </a:rPr>
              <a:t>partnership is being developed with Kaye Academic College a teacher training college, and with links to Ben </a:t>
            </a:r>
            <a:r>
              <a:rPr lang="en-US" sz="1100" dirty="0" err="1">
                <a:latin typeface="Arial"/>
                <a:cs typeface="Arial"/>
              </a:rPr>
              <a:t>Gurion</a:t>
            </a:r>
            <a:r>
              <a:rPr lang="en-US" sz="1100" dirty="0">
                <a:latin typeface="Arial"/>
                <a:cs typeface="Arial"/>
              </a:rPr>
              <a:t> </a:t>
            </a:r>
            <a:r>
              <a:rPr lang="en-US" sz="1100" dirty="0" smtClean="0">
                <a:latin typeface="Arial"/>
                <a:cs typeface="Arial"/>
              </a:rPr>
              <a:t>University. One </a:t>
            </a:r>
            <a:r>
              <a:rPr lang="en-US" sz="1100" dirty="0">
                <a:latin typeface="Arial"/>
                <a:cs typeface="Arial"/>
              </a:rPr>
              <a:t>of the largest and most research oriented schools in </a:t>
            </a:r>
            <a:r>
              <a:rPr lang="en-US" sz="1100" dirty="0" smtClean="0">
                <a:latin typeface="Arial"/>
                <a:cs typeface="Arial"/>
              </a:rPr>
              <a:t>Israel.</a:t>
            </a:r>
          </a:p>
          <a:p>
            <a:r>
              <a:rPr lang="en-US" sz="1100" dirty="0" smtClean="0">
                <a:latin typeface="Arial"/>
                <a:cs typeface="Arial"/>
              </a:rPr>
              <a:t>These </a:t>
            </a:r>
            <a:r>
              <a:rPr lang="en-US" sz="1100" dirty="0">
                <a:latin typeface="Arial"/>
                <a:cs typeface="Arial"/>
              </a:rPr>
              <a:t>schools serve Bedouin populations who live in or around Beersheba. Female students are </a:t>
            </a:r>
            <a:r>
              <a:rPr lang="en-US" sz="1100" dirty="0" smtClean="0">
                <a:latin typeface="Arial"/>
                <a:cs typeface="Arial"/>
              </a:rPr>
              <a:t>pursuing teaching </a:t>
            </a:r>
            <a:r>
              <a:rPr lang="en-US" sz="1100" dirty="0">
                <a:latin typeface="Arial"/>
                <a:cs typeface="Arial"/>
              </a:rPr>
              <a:t>and expanding and reforming their identities with the goal of serving multicultural and </a:t>
            </a:r>
            <a:r>
              <a:rPr lang="en-US" sz="1100" dirty="0" smtClean="0">
                <a:latin typeface="Arial"/>
                <a:cs typeface="Arial"/>
              </a:rPr>
              <a:t>bicultural populations</a:t>
            </a:r>
            <a:r>
              <a:rPr lang="en-US" sz="1100" dirty="0">
                <a:latin typeface="Arial"/>
                <a:cs typeface="Arial"/>
              </a:rPr>
              <a:t>. Arabic is their first language, Hebrew is their second language and English their </a:t>
            </a:r>
            <a:r>
              <a:rPr lang="en-US" sz="1100" dirty="0" smtClean="0">
                <a:latin typeface="Arial"/>
                <a:cs typeface="Arial"/>
              </a:rPr>
              <a:t>third. </a:t>
            </a:r>
          </a:p>
          <a:p>
            <a:r>
              <a:rPr lang="en-US" sz="1100" dirty="0" smtClean="0">
                <a:latin typeface="Arial"/>
                <a:cs typeface="Arial"/>
              </a:rPr>
              <a:t>Dr</a:t>
            </a:r>
            <a:r>
              <a:rPr lang="en-US" sz="1100" dirty="0">
                <a:latin typeface="Arial"/>
                <a:cs typeface="Arial"/>
              </a:rPr>
              <a:t>. Horowitz met with students in December and will work with a professor at Kaye on introducing border literacy</a:t>
            </a:r>
            <a:r>
              <a:rPr lang="en-US" sz="1100" dirty="0" smtClean="0">
                <a:latin typeface="Arial"/>
                <a:cs typeface="Arial"/>
              </a:rPr>
              <a:t>, the </a:t>
            </a:r>
            <a:r>
              <a:rPr lang="en-US" sz="1100" dirty="0">
                <a:latin typeface="Arial"/>
                <a:cs typeface="Arial"/>
              </a:rPr>
              <a:t>reading of texts which characterized living in border lands and the conflicts cross border life presents.</a:t>
            </a:r>
          </a:p>
          <a:p>
            <a:r>
              <a:rPr lang="en-US" sz="1100" dirty="0" smtClean="0">
                <a:latin typeface="Arial"/>
                <a:cs typeface="Arial"/>
              </a:rPr>
              <a:t>This </a:t>
            </a:r>
            <a:r>
              <a:rPr lang="en-US" sz="1100" dirty="0">
                <a:latin typeface="Arial"/>
                <a:cs typeface="Arial"/>
              </a:rPr>
              <a:t>project includes:</a:t>
            </a:r>
          </a:p>
          <a:p>
            <a:pPr lvl="1"/>
            <a:r>
              <a:rPr lang="en-US" sz="1100" dirty="0" smtClean="0">
                <a:latin typeface="Arial"/>
                <a:cs typeface="Arial"/>
              </a:rPr>
              <a:t>Cooperation </a:t>
            </a:r>
            <a:r>
              <a:rPr lang="en-US" sz="1100" dirty="0">
                <a:latin typeface="Arial"/>
                <a:cs typeface="Arial"/>
              </a:rPr>
              <a:t>with the Department of English at Kaye Academic College.</a:t>
            </a:r>
          </a:p>
          <a:p>
            <a:pPr lvl="1"/>
            <a:r>
              <a:rPr lang="en-US" sz="1100" dirty="0" smtClean="0">
                <a:latin typeface="Arial"/>
                <a:cs typeface="Arial"/>
              </a:rPr>
              <a:t>Cooperation </a:t>
            </a:r>
            <a:r>
              <a:rPr lang="en-US" sz="1100" dirty="0">
                <a:latin typeface="Arial"/>
                <a:cs typeface="Arial"/>
              </a:rPr>
              <a:t>with Cognitive Psychologists at Ben </a:t>
            </a:r>
            <a:r>
              <a:rPr lang="en-US" sz="1100" dirty="0" err="1">
                <a:latin typeface="Arial"/>
                <a:cs typeface="Arial"/>
              </a:rPr>
              <a:t>Gurion</a:t>
            </a:r>
            <a:r>
              <a:rPr lang="en-US" sz="1100" dirty="0">
                <a:latin typeface="Arial"/>
                <a:cs typeface="Arial"/>
              </a:rPr>
              <a:t> University.</a:t>
            </a:r>
          </a:p>
          <a:p>
            <a:pPr lvl="1"/>
            <a:r>
              <a:rPr lang="en-US" sz="1100" dirty="0" smtClean="0">
                <a:latin typeface="Arial"/>
                <a:cs typeface="Arial"/>
              </a:rPr>
              <a:t>The </a:t>
            </a:r>
            <a:r>
              <a:rPr lang="en-US" sz="1100" dirty="0">
                <a:latin typeface="Arial"/>
                <a:cs typeface="Arial"/>
              </a:rPr>
              <a:t>writing of autobiographical accounts by prospective teachers </a:t>
            </a:r>
            <a:r>
              <a:rPr lang="en-US" sz="1100" dirty="0" smtClean="0">
                <a:latin typeface="Arial"/>
                <a:cs typeface="Arial"/>
              </a:rPr>
              <a:t>who will </a:t>
            </a:r>
            <a:r>
              <a:rPr lang="en-US" sz="1100" dirty="0">
                <a:latin typeface="Arial"/>
                <a:cs typeface="Arial"/>
              </a:rPr>
              <a:t>serve immigrants from multiple nations and </a:t>
            </a:r>
            <a:r>
              <a:rPr lang="en-US" sz="1100" dirty="0" smtClean="0">
                <a:latin typeface="Arial"/>
                <a:cs typeface="Arial"/>
              </a:rPr>
              <a:t>religions.</a:t>
            </a:r>
          </a:p>
          <a:p>
            <a:pPr lvl="1"/>
            <a:r>
              <a:rPr lang="en-US" sz="1100" dirty="0" smtClean="0">
                <a:latin typeface="Arial"/>
                <a:cs typeface="Arial"/>
              </a:rPr>
              <a:t>Scientific </a:t>
            </a:r>
            <a:r>
              <a:rPr lang="en-US" sz="1100" dirty="0">
                <a:latin typeface="Arial"/>
                <a:cs typeface="Arial"/>
              </a:rPr>
              <a:t>study of expectations by </a:t>
            </a:r>
            <a:r>
              <a:rPr lang="en-US" sz="1100" dirty="0" err="1">
                <a:latin typeface="Arial"/>
                <a:cs typeface="Arial"/>
              </a:rPr>
              <a:t>preservice</a:t>
            </a:r>
            <a:r>
              <a:rPr lang="en-US" sz="1100" dirty="0">
                <a:latin typeface="Arial"/>
                <a:cs typeface="Arial"/>
              </a:rPr>
              <a:t> teachers for teaching </a:t>
            </a:r>
            <a:r>
              <a:rPr lang="en-US" sz="1100" dirty="0" smtClean="0">
                <a:latin typeface="Arial"/>
                <a:cs typeface="Arial"/>
              </a:rPr>
              <a:t>practices on </a:t>
            </a:r>
            <a:r>
              <a:rPr lang="en-US" sz="1100" dirty="0">
                <a:latin typeface="Arial"/>
                <a:cs typeface="Arial"/>
              </a:rPr>
              <a:t>the border.</a:t>
            </a:r>
          </a:p>
          <a:p>
            <a:pPr lvl="1"/>
            <a:r>
              <a:rPr lang="en-US" sz="1100" dirty="0" smtClean="0">
                <a:latin typeface="Arial"/>
                <a:cs typeface="Arial"/>
              </a:rPr>
              <a:t>Description </a:t>
            </a:r>
            <a:r>
              <a:rPr lang="en-US" sz="1100" dirty="0">
                <a:latin typeface="Arial"/>
                <a:cs typeface="Arial"/>
              </a:rPr>
              <a:t>of cognitive, social and emotional shifts of female Bedouins.</a:t>
            </a:r>
          </a:p>
          <a:p>
            <a:pPr lvl="1"/>
            <a:r>
              <a:rPr lang="en-US" sz="1100" dirty="0" smtClean="0">
                <a:latin typeface="Arial"/>
                <a:cs typeface="Arial"/>
              </a:rPr>
              <a:t>Comparative </a:t>
            </a:r>
            <a:r>
              <a:rPr lang="en-US" sz="1100" dirty="0">
                <a:latin typeface="Arial"/>
                <a:cs typeface="Arial"/>
              </a:rPr>
              <a:t>study of two border environments for teacher </a:t>
            </a:r>
            <a:r>
              <a:rPr lang="en-US" sz="1100" dirty="0" smtClean="0">
                <a:latin typeface="Arial"/>
                <a:cs typeface="Arial"/>
              </a:rPr>
              <a:t>education in </a:t>
            </a:r>
            <a:r>
              <a:rPr lang="en-US" sz="1100" dirty="0">
                <a:latin typeface="Arial"/>
                <a:cs typeface="Arial"/>
              </a:rPr>
              <a:t>literacy.</a:t>
            </a:r>
          </a:p>
        </p:txBody>
      </p:sp>
      <p:pic>
        <p:nvPicPr>
          <p:cNvPr id="9" name="Picture 8" descr="P7020322.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0974" y="943165"/>
            <a:ext cx="2793739" cy="1558278"/>
          </a:xfrm>
          <a:prstGeom prst="rect">
            <a:avLst/>
          </a:prstGeom>
        </p:spPr>
      </p:pic>
      <p:pic>
        <p:nvPicPr>
          <p:cNvPr id="10" name="Picture 9" descr="IMG_0969.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20071" y="477389"/>
            <a:ext cx="2780371" cy="1285446"/>
          </a:xfrm>
          <a:prstGeom prst="rect">
            <a:avLst/>
          </a:prstGeom>
        </p:spPr>
      </p:pic>
    </p:spTree>
    <p:extLst>
      <p:ext uri="{BB962C8B-B14F-4D97-AF65-F5344CB8AC3E}">
        <p14:creationId xmlns:p14="http://schemas.microsoft.com/office/powerpoint/2010/main" val="48046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2786219"/>
            <a:ext cx="8229600" cy="759418"/>
          </a:xfrm>
        </p:spPr>
        <p:txBody>
          <a:bodyPr>
            <a:noAutofit/>
          </a:bodyPr>
          <a:lstStyle/>
          <a:p>
            <a:r>
              <a:rPr lang="en-US" sz="6000" dirty="0" smtClean="0"/>
              <a:t>COEHD Partnerships</a:t>
            </a:r>
            <a:endParaRPr lang="en-US" sz="6000" dirty="0"/>
          </a:p>
        </p:txBody>
      </p:sp>
    </p:spTree>
    <p:extLst>
      <p:ext uri="{BB962C8B-B14F-4D97-AF65-F5344CB8AC3E}">
        <p14:creationId xmlns:p14="http://schemas.microsoft.com/office/powerpoint/2010/main" val="3585885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186054" y="274638"/>
            <a:ext cx="5978194" cy="1143000"/>
          </a:xfrm>
        </p:spPr>
        <p:txBody>
          <a:bodyPr>
            <a:noAutofit/>
          </a:bodyPr>
          <a:lstStyle/>
          <a:p>
            <a:r>
              <a:rPr lang="en-US" sz="3200" dirty="0" smtClean="0"/>
              <a:t>Center for the Inquiry of Transformative Literacies: Partnerships</a:t>
            </a:r>
            <a:endParaRPr lang="en-US" sz="3200" dirty="0"/>
          </a:p>
        </p:txBody>
      </p:sp>
      <p:pic>
        <p:nvPicPr>
          <p:cNvPr id="6" name="Picture 5" descr="CRWP NWP and SAC.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56326" y="1711064"/>
            <a:ext cx="2999408" cy="7498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roadrunnersreader_5inx8in copy.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64248" y="301120"/>
            <a:ext cx="1530096" cy="21957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reading in la plaza.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0325" y="3555007"/>
            <a:ext cx="2366001" cy="17745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TextBox 15"/>
          <p:cNvSpPr txBox="1"/>
          <p:nvPr/>
        </p:nvSpPr>
        <p:spPr>
          <a:xfrm>
            <a:off x="2656326" y="2496861"/>
            <a:ext cx="3095241" cy="338554"/>
          </a:xfrm>
          <a:prstGeom prst="rect">
            <a:avLst/>
          </a:prstGeom>
          <a:noFill/>
        </p:spPr>
        <p:txBody>
          <a:bodyPr wrap="square" rtlCol="0">
            <a:spAutoFit/>
          </a:bodyPr>
          <a:lstStyle/>
          <a:p>
            <a:pPr algn="ctr"/>
            <a:r>
              <a:rPr lang="en-US" sz="1600" dirty="0" smtClean="0"/>
              <a:t>National Writing Project</a:t>
            </a:r>
            <a:endParaRPr lang="en-US" sz="1600" dirty="0"/>
          </a:p>
        </p:txBody>
      </p:sp>
      <p:sp>
        <p:nvSpPr>
          <p:cNvPr id="17" name="TextBox 16"/>
          <p:cNvSpPr txBox="1"/>
          <p:nvPr/>
        </p:nvSpPr>
        <p:spPr>
          <a:xfrm>
            <a:off x="7164248" y="2689923"/>
            <a:ext cx="1616747" cy="1077218"/>
          </a:xfrm>
          <a:prstGeom prst="rect">
            <a:avLst/>
          </a:prstGeom>
          <a:noFill/>
        </p:spPr>
        <p:txBody>
          <a:bodyPr wrap="square" rtlCol="0">
            <a:spAutoFit/>
          </a:bodyPr>
          <a:lstStyle/>
          <a:p>
            <a:pPr algn="ctr"/>
            <a:r>
              <a:rPr lang="en-US" sz="1600" dirty="0" smtClean="0"/>
              <a:t>ISDs:</a:t>
            </a:r>
          </a:p>
          <a:p>
            <a:pPr marL="285750" indent="-285750">
              <a:buFontTx/>
              <a:buChar char="•"/>
            </a:pPr>
            <a:r>
              <a:rPr lang="en-US" sz="1600" dirty="0" smtClean="0"/>
              <a:t>Somerset </a:t>
            </a:r>
          </a:p>
          <a:p>
            <a:pPr marL="285750" indent="-285750">
              <a:buFontTx/>
              <a:buChar char="•"/>
            </a:pPr>
            <a:r>
              <a:rPr lang="en-US" sz="1600" dirty="0" smtClean="0"/>
              <a:t>Harlandale</a:t>
            </a:r>
          </a:p>
          <a:p>
            <a:pPr marL="285750" indent="-285750">
              <a:buFontTx/>
              <a:buChar char="•"/>
            </a:pPr>
            <a:r>
              <a:rPr lang="en-US" sz="1600" dirty="0" smtClean="0"/>
              <a:t>South San </a:t>
            </a:r>
            <a:endParaRPr lang="en-US" sz="1600" dirty="0"/>
          </a:p>
        </p:txBody>
      </p:sp>
      <p:sp>
        <p:nvSpPr>
          <p:cNvPr id="18" name="TextBox 17"/>
          <p:cNvSpPr txBox="1"/>
          <p:nvPr/>
        </p:nvSpPr>
        <p:spPr>
          <a:xfrm>
            <a:off x="246449" y="5333093"/>
            <a:ext cx="2459197" cy="338554"/>
          </a:xfrm>
          <a:prstGeom prst="rect">
            <a:avLst/>
          </a:prstGeom>
          <a:noFill/>
        </p:spPr>
        <p:txBody>
          <a:bodyPr wrap="square" rtlCol="0">
            <a:spAutoFit/>
          </a:bodyPr>
          <a:lstStyle/>
          <a:p>
            <a:pPr algn="ctr"/>
            <a:r>
              <a:rPr lang="en-US" sz="1600" dirty="0" smtClean="0"/>
              <a:t>Mission Branch Library</a:t>
            </a:r>
            <a:endParaRPr lang="en-US" sz="1600" dirty="0"/>
          </a:p>
        </p:txBody>
      </p:sp>
      <p:pic>
        <p:nvPicPr>
          <p:cNvPr id="23" name="Picture 22" descr="IMG_3819.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0800000">
            <a:off x="3241792" y="3028477"/>
            <a:ext cx="1912361" cy="14342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TextBox 23"/>
          <p:cNvSpPr txBox="1"/>
          <p:nvPr/>
        </p:nvSpPr>
        <p:spPr>
          <a:xfrm>
            <a:off x="3318296" y="4610434"/>
            <a:ext cx="1761706" cy="830997"/>
          </a:xfrm>
          <a:prstGeom prst="rect">
            <a:avLst/>
          </a:prstGeom>
          <a:noFill/>
        </p:spPr>
        <p:txBody>
          <a:bodyPr wrap="square" rtlCol="0">
            <a:spAutoFit/>
          </a:bodyPr>
          <a:lstStyle/>
          <a:p>
            <a:pPr algn="ctr"/>
            <a:r>
              <a:rPr lang="en-US" sz="1600" dirty="0" smtClean="0"/>
              <a:t>Good Samaritan Community Services</a:t>
            </a:r>
            <a:endParaRPr lang="en-US" sz="1600" dirty="0"/>
          </a:p>
        </p:txBody>
      </p:sp>
      <p:pic>
        <p:nvPicPr>
          <p:cNvPr id="25" name="Picture 24" descr="CITL_icon.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863" y="135740"/>
            <a:ext cx="1281898" cy="1281898"/>
          </a:xfrm>
          <a:prstGeom prst="rect">
            <a:avLst/>
          </a:prstGeom>
        </p:spPr>
      </p:pic>
      <p:pic>
        <p:nvPicPr>
          <p:cNvPr id="26" name="Picture 25" descr="Read-3-Help-Grow-Young-Minds-1.jpg.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9604" y="1722590"/>
            <a:ext cx="1752899" cy="1304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descr="Screen Shot 2017-03-03 at 1.55.07 PM.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12029" y="3901493"/>
            <a:ext cx="2701324" cy="11225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descr="Screen Shot 2017-03-03 at 1.55.35 PM.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910255" y="5329508"/>
            <a:ext cx="3368260" cy="1304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7131247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Screen Shot 2017-02-28 at 2.20.46 P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69120"/>
            <a:ext cx="9244436" cy="6937920"/>
          </a:xfrm>
          <a:prstGeom prst="rect">
            <a:avLst/>
          </a:prstGeom>
        </p:spPr>
      </p:pic>
    </p:spTree>
    <p:extLst>
      <p:ext uri="{BB962C8B-B14F-4D97-AF65-F5344CB8AC3E}">
        <p14:creationId xmlns:p14="http://schemas.microsoft.com/office/powerpoint/2010/main" val="286530962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7-03-07 at 2.11.16 P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749" y="0"/>
            <a:ext cx="9136251" cy="6858000"/>
          </a:xfrm>
          <a:prstGeom prst="rect">
            <a:avLst/>
          </a:prstGeom>
        </p:spPr>
      </p:pic>
    </p:spTree>
    <p:extLst>
      <p:ext uri="{BB962C8B-B14F-4D97-AF65-F5344CB8AC3E}">
        <p14:creationId xmlns:p14="http://schemas.microsoft.com/office/powerpoint/2010/main" val="4122700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4193" y="5060094"/>
            <a:ext cx="1447800" cy="1533525"/>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48829" y="1782048"/>
            <a:ext cx="2469913" cy="1547812"/>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226751" y="56435"/>
            <a:ext cx="2573338" cy="17256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 name="Content Placeholder 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56032" y="3329860"/>
            <a:ext cx="2143585" cy="1576165"/>
          </a:xfrm>
          <a:prstGeom prst="rect">
            <a:avLst/>
          </a:prstGeom>
        </p:spPr>
      </p:pic>
      <p:sp>
        <p:nvSpPr>
          <p:cNvPr id="8" name="Rectangle 7"/>
          <p:cNvSpPr/>
          <p:nvPr/>
        </p:nvSpPr>
        <p:spPr>
          <a:xfrm>
            <a:off x="2806280" y="1926380"/>
            <a:ext cx="3309095" cy="4518802"/>
          </a:xfrm>
          <a:prstGeom prst="rect">
            <a:avLst/>
          </a:prstGeom>
        </p:spPr>
        <p:txBody>
          <a:bodyPr wrap="square">
            <a:spAutoFit/>
          </a:bodyPr>
          <a:lstStyle/>
          <a:p>
            <a:pPr>
              <a:lnSpc>
                <a:spcPct val="119000"/>
              </a:lnSpc>
              <a:spcAft>
                <a:spcPts val="600"/>
              </a:spcAft>
            </a:pPr>
            <a:r>
              <a:rPr lang="en-US" sz="1750" b="1" kern="1400" dirty="0">
                <a:solidFill>
                  <a:srgbClr val="002A7E"/>
                </a:solidFill>
                <a:latin typeface="Century Gothic" panose="020B0502020202020204" pitchFamily="34" charset="0"/>
              </a:rPr>
              <a:t>SAABA Objectives:</a:t>
            </a:r>
            <a:endParaRPr lang="en-US" sz="1750" kern="1400" dirty="0">
              <a:solidFill>
                <a:srgbClr val="002A7E"/>
              </a:solidFill>
              <a:latin typeface="Calibri" panose="020F0502020204030204" pitchFamily="34" charset="0"/>
            </a:endParaRPr>
          </a:p>
          <a:p>
            <a:pPr marL="228600" indent="-228600">
              <a:lnSpc>
                <a:spcPct val="119000"/>
              </a:lnSpc>
              <a:spcAft>
                <a:spcPts val="600"/>
              </a:spcAft>
            </a:pPr>
            <a:r>
              <a:rPr lang="en-US" sz="1750" kern="1400" dirty="0">
                <a:solidFill>
                  <a:srgbClr val="002A7E"/>
                </a:solidFill>
                <a:latin typeface="Symbol" panose="05050102010706020507" pitchFamily="18" charset="2"/>
              </a:rPr>
              <a:t>·</a:t>
            </a:r>
            <a:r>
              <a:rPr lang="en-US" sz="1750" kern="1400" dirty="0">
                <a:solidFill>
                  <a:srgbClr val="002A7E"/>
                </a:solidFill>
                <a:latin typeface="Calibri" panose="020F0502020204030204" pitchFamily="34" charset="0"/>
              </a:rPr>
              <a:t> </a:t>
            </a:r>
            <a:r>
              <a:rPr lang="en-US" sz="1750" b="1" kern="1400" dirty="0">
                <a:solidFill>
                  <a:srgbClr val="002A7E"/>
                </a:solidFill>
                <a:latin typeface="Century Gothic" panose="020B0502020202020204" pitchFamily="34" charset="0"/>
              </a:rPr>
              <a:t>Provide evidence-based comprehensive services to individuals with disabilities</a:t>
            </a:r>
            <a:endParaRPr lang="en-US" sz="1750" kern="1400" dirty="0">
              <a:solidFill>
                <a:srgbClr val="002A7E"/>
              </a:solidFill>
              <a:latin typeface="Calibri" panose="020F0502020204030204" pitchFamily="34" charset="0"/>
            </a:endParaRPr>
          </a:p>
          <a:p>
            <a:pPr marL="228600" indent="-228600">
              <a:lnSpc>
                <a:spcPct val="119000"/>
              </a:lnSpc>
              <a:spcAft>
                <a:spcPts val="600"/>
              </a:spcAft>
            </a:pPr>
            <a:r>
              <a:rPr lang="en-US" sz="1750" kern="1400" dirty="0">
                <a:solidFill>
                  <a:srgbClr val="002A7E"/>
                </a:solidFill>
                <a:latin typeface="Symbol" panose="05050102010706020507" pitchFamily="18" charset="2"/>
              </a:rPr>
              <a:t>·</a:t>
            </a:r>
            <a:r>
              <a:rPr lang="en-US" sz="1750" kern="1400" dirty="0">
                <a:solidFill>
                  <a:srgbClr val="002A7E"/>
                </a:solidFill>
                <a:latin typeface="Calibri" panose="020F0502020204030204" pitchFamily="34" charset="0"/>
              </a:rPr>
              <a:t> </a:t>
            </a:r>
            <a:r>
              <a:rPr lang="en-US" sz="1750" b="1" kern="1400" dirty="0">
                <a:solidFill>
                  <a:srgbClr val="002A7E"/>
                </a:solidFill>
                <a:latin typeface="Century Gothic" panose="020B0502020202020204" pitchFamily="34" charset="0"/>
              </a:rPr>
              <a:t>Train UTSA graduate students as Board Certified Behavior Analysts (BCBA®)</a:t>
            </a:r>
            <a:endParaRPr lang="en-US" sz="1750" kern="1400" dirty="0">
              <a:solidFill>
                <a:srgbClr val="002A7E"/>
              </a:solidFill>
              <a:latin typeface="Calibri" panose="020F0502020204030204" pitchFamily="34" charset="0"/>
            </a:endParaRPr>
          </a:p>
          <a:p>
            <a:pPr marL="228600" indent="-228600">
              <a:lnSpc>
                <a:spcPct val="119000"/>
              </a:lnSpc>
              <a:spcAft>
                <a:spcPts val="600"/>
              </a:spcAft>
            </a:pPr>
            <a:r>
              <a:rPr lang="en-US" sz="1750" kern="1400" dirty="0">
                <a:solidFill>
                  <a:srgbClr val="002A7E"/>
                </a:solidFill>
                <a:latin typeface="Symbol" panose="05050102010706020507" pitchFamily="18" charset="2"/>
              </a:rPr>
              <a:t>·</a:t>
            </a:r>
            <a:r>
              <a:rPr lang="en-US" sz="1750" kern="1400" dirty="0">
                <a:solidFill>
                  <a:srgbClr val="002A7E"/>
                </a:solidFill>
                <a:latin typeface="Calibri" panose="020F0502020204030204" pitchFamily="34" charset="0"/>
              </a:rPr>
              <a:t> </a:t>
            </a:r>
            <a:r>
              <a:rPr lang="en-US" sz="1750" b="1" kern="1400" dirty="0">
                <a:solidFill>
                  <a:srgbClr val="002A7E"/>
                </a:solidFill>
                <a:latin typeface="Century Gothic" panose="020B0502020202020204" pitchFamily="34" charset="0"/>
              </a:rPr>
              <a:t>Train parents of children with autism and other disabilities</a:t>
            </a:r>
            <a:endParaRPr lang="en-US" sz="1750" kern="1400" dirty="0">
              <a:solidFill>
                <a:srgbClr val="002A7E"/>
              </a:solidFill>
              <a:latin typeface="Calibri" panose="020F0502020204030204" pitchFamily="34" charset="0"/>
            </a:endParaRPr>
          </a:p>
          <a:p>
            <a:pPr marL="228600" indent="-228600">
              <a:lnSpc>
                <a:spcPct val="119000"/>
              </a:lnSpc>
              <a:spcAft>
                <a:spcPts val="600"/>
              </a:spcAft>
            </a:pPr>
            <a:r>
              <a:rPr lang="en-US" sz="1750" kern="1400" dirty="0">
                <a:solidFill>
                  <a:srgbClr val="002A7E"/>
                </a:solidFill>
                <a:latin typeface="Symbol" panose="05050102010706020507" pitchFamily="18" charset="2"/>
              </a:rPr>
              <a:t>·</a:t>
            </a:r>
            <a:r>
              <a:rPr lang="en-US" sz="1750" kern="1400" dirty="0">
                <a:solidFill>
                  <a:srgbClr val="002A7E"/>
                </a:solidFill>
                <a:latin typeface="Calibri" panose="020F0502020204030204" pitchFamily="34" charset="0"/>
              </a:rPr>
              <a:t> </a:t>
            </a:r>
            <a:r>
              <a:rPr lang="en-US" sz="1750" b="1" kern="1400" dirty="0">
                <a:solidFill>
                  <a:srgbClr val="002A7E"/>
                </a:solidFill>
                <a:latin typeface="Century Gothic" panose="020B0502020202020204" pitchFamily="34" charset="0"/>
              </a:rPr>
              <a:t>Conduct meaningful and impactful research </a:t>
            </a:r>
            <a:endParaRPr lang="en-US" sz="1750" kern="1400" dirty="0">
              <a:solidFill>
                <a:srgbClr val="002A7E"/>
              </a:solidFill>
              <a:latin typeface="Calibri" panose="020F0502020204030204" pitchFamily="34" charset="0"/>
            </a:endParaRPr>
          </a:p>
          <a:p>
            <a:pPr>
              <a:lnSpc>
                <a:spcPct val="119000"/>
              </a:lnSpc>
              <a:spcAft>
                <a:spcPts val="600"/>
              </a:spcAft>
            </a:pPr>
            <a:r>
              <a:rPr lang="en-US" sz="1100" kern="1400" dirty="0">
                <a:solidFill>
                  <a:srgbClr val="000000"/>
                </a:solidFill>
                <a:latin typeface="Calibri" panose="020F0502020204030204" pitchFamily="34" charset="0"/>
              </a:rPr>
              <a:t> </a:t>
            </a:r>
            <a:endParaRPr lang="en-US" sz="1100" kern="1400" dirty="0">
              <a:ln>
                <a:noFill/>
              </a:ln>
              <a:solidFill>
                <a:srgbClr val="000000"/>
              </a:solidFill>
              <a:effectLst/>
              <a:latin typeface="Calibri" panose="020F0502020204030204" pitchFamily="34" charset="0"/>
            </a:endParaRPr>
          </a:p>
        </p:txBody>
      </p:sp>
      <p:sp>
        <p:nvSpPr>
          <p:cNvPr id="9" name="Text Box 3"/>
          <p:cNvSpPr txBox="1">
            <a:spLocks noChangeArrowheads="1"/>
          </p:cNvSpPr>
          <p:nvPr/>
        </p:nvSpPr>
        <p:spPr bwMode="auto">
          <a:xfrm>
            <a:off x="7622467" y="5441094"/>
            <a:ext cx="1276350" cy="1152525"/>
          </a:xfrm>
          <a:prstGeom prst="rect">
            <a:avLst/>
          </a:prstGeom>
          <a:solidFill>
            <a:srgbClr val="ED7D31"/>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FFFF"/>
                </a:solidFill>
                <a:effectLst/>
                <a:latin typeface="Calibri" panose="020F0502020204030204" pitchFamily="34" charset="0"/>
              </a:rPr>
              <a:t>$522,536</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FFFF"/>
                </a:solidFill>
                <a:effectLst/>
                <a:latin typeface="Calibri" panose="020F0502020204030204" pitchFamily="34" charset="0"/>
              </a:rPr>
              <a:t>In funded granting activities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 name="Text Box 4"/>
          <p:cNvSpPr txBox="1">
            <a:spLocks noChangeArrowheads="1"/>
          </p:cNvSpPr>
          <p:nvPr/>
        </p:nvSpPr>
        <p:spPr bwMode="auto">
          <a:xfrm>
            <a:off x="6249286" y="4117942"/>
            <a:ext cx="1276350" cy="1127125"/>
          </a:xfrm>
          <a:prstGeom prst="rect">
            <a:avLst/>
          </a:prstGeom>
          <a:solidFill>
            <a:srgbClr val="ED7D31"/>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FFFF"/>
                </a:solidFill>
                <a:effectLst/>
                <a:latin typeface="Calibri" panose="020F0502020204030204" pitchFamily="34" charset="0"/>
              </a:rPr>
              <a:t>147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FFFFFF"/>
                </a:solidFill>
                <a:effectLst/>
                <a:latin typeface="Calibri" panose="020F0502020204030204" pitchFamily="34" charset="0"/>
              </a:rPr>
              <a:t>Parent Training Hours</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
        <p:nvSpPr>
          <p:cNvPr id="11" name="Text Box 5"/>
          <p:cNvSpPr txBox="1">
            <a:spLocks noChangeArrowheads="1"/>
          </p:cNvSpPr>
          <p:nvPr/>
        </p:nvSpPr>
        <p:spPr bwMode="auto">
          <a:xfrm>
            <a:off x="7622467" y="2943203"/>
            <a:ext cx="1276350" cy="1127125"/>
          </a:xfrm>
          <a:prstGeom prst="rect">
            <a:avLst/>
          </a:prstGeom>
          <a:solidFill>
            <a:srgbClr val="ED7D31"/>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FFFF"/>
                </a:solidFill>
                <a:effectLst/>
                <a:latin typeface="Calibri" panose="020F0502020204030204" pitchFamily="34" charset="0"/>
              </a:rPr>
              <a:t>28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FFFF"/>
                </a:solidFill>
                <a:effectLst/>
                <a:latin typeface="Calibri" panose="020F0502020204030204" pitchFamily="34" charset="0"/>
              </a:rPr>
              <a:t>UTSA Graduate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FFFF"/>
                </a:solidFill>
                <a:effectLst/>
                <a:latin typeface="Calibri" panose="020F0502020204030204" pitchFamily="34" charset="0"/>
              </a:rPr>
              <a:t>students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2" name="Text Box 6"/>
          <p:cNvSpPr txBox="1">
            <a:spLocks noChangeArrowheads="1"/>
          </p:cNvSpPr>
          <p:nvPr/>
        </p:nvSpPr>
        <p:spPr bwMode="auto">
          <a:xfrm>
            <a:off x="6215948" y="1984454"/>
            <a:ext cx="1309688" cy="1143000"/>
          </a:xfrm>
          <a:prstGeom prst="rect">
            <a:avLst/>
          </a:prstGeom>
          <a:solidFill>
            <a:srgbClr val="ED7D31"/>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FFFF"/>
                </a:solidFill>
                <a:effectLst/>
                <a:latin typeface="Calibri" panose="020F0502020204030204" pitchFamily="34" charset="0"/>
              </a:rPr>
              <a:t>31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FFFFFF"/>
                </a:solidFill>
                <a:effectLst/>
                <a:latin typeface="Calibri" panose="020F0502020204030204" pitchFamily="34" charset="0"/>
              </a:rPr>
              <a:t>Individuals with disabilities</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3" name="TextBox 12"/>
          <p:cNvSpPr txBox="1"/>
          <p:nvPr/>
        </p:nvSpPr>
        <p:spPr>
          <a:xfrm>
            <a:off x="6208098" y="219456"/>
            <a:ext cx="2551854" cy="677108"/>
          </a:xfrm>
          <a:prstGeom prst="rect">
            <a:avLst/>
          </a:prstGeom>
          <a:solidFill>
            <a:srgbClr val="002060"/>
          </a:solidFill>
        </p:spPr>
        <p:txBody>
          <a:bodyPr wrap="square" rtlCol="0">
            <a:spAutoFit/>
          </a:bodyPr>
          <a:lstStyle/>
          <a:p>
            <a:r>
              <a:rPr lang="en-US" sz="2000" dirty="0" smtClean="0">
                <a:solidFill>
                  <a:schemeClr val="bg1"/>
                </a:solidFill>
              </a:rPr>
              <a:t>Contact:</a:t>
            </a:r>
          </a:p>
          <a:p>
            <a:r>
              <a:rPr lang="en-US" dirty="0" smtClean="0">
                <a:solidFill>
                  <a:schemeClr val="bg1"/>
                </a:solidFill>
              </a:rPr>
              <a:t>Leslie.neely@utsa.edu</a:t>
            </a:r>
            <a:endParaRPr lang="en-US" dirty="0">
              <a:solidFill>
                <a:schemeClr val="bg1"/>
              </a:solidFill>
            </a:endParaRPr>
          </a:p>
        </p:txBody>
      </p:sp>
    </p:spTree>
    <p:extLst>
      <p:ext uri="{BB962C8B-B14F-4D97-AF65-F5344CB8AC3E}">
        <p14:creationId xmlns:p14="http://schemas.microsoft.com/office/powerpoint/2010/main" val="11362003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3"/>
          <a:stretch>
            <a:fillRect/>
          </a:stretch>
        </p:blipFill>
        <p:spPr>
          <a:xfrm>
            <a:off x="0" y="0"/>
            <a:ext cx="9144000" cy="6858000"/>
          </a:xfrm>
          <a:prstGeom prst="rect">
            <a:avLst/>
          </a:prstGeom>
        </p:spPr>
      </p:pic>
      <p:sp>
        <p:nvSpPr>
          <p:cNvPr id="8" name="Title 7"/>
          <p:cNvSpPr>
            <a:spLocks noGrp="1"/>
          </p:cNvSpPr>
          <p:nvPr>
            <p:ph type="title"/>
          </p:nvPr>
        </p:nvSpPr>
        <p:spPr>
          <a:xfrm>
            <a:off x="457200" y="724480"/>
            <a:ext cx="8229600" cy="759418"/>
          </a:xfrm>
        </p:spPr>
        <p:txBody>
          <a:bodyPr>
            <a:normAutofit fontScale="90000"/>
          </a:bodyPr>
          <a:lstStyle/>
          <a:p>
            <a:r>
              <a:rPr lang="en-US" sz="4000" dirty="0" smtClean="0"/>
              <a:t>Empower Behavioral Health</a:t>
            </a:r>
            <a:r>
              <a:rPr lang="en-US" dirty="0" smtClean="0"/>
              <a:t/>
            </a:r>
            <a:br>
              <a:rPr lang="en-US" dirty="0" smtClean="0"/>
            </a:br>
            <a:r>
              <a:rPr lang="en-US" sz="2700" dirty="0" smtClean="0">
                <a:solidFill>
                  <a:schemeClr val="accent1">
                    <a:lumMod val="75000"/>
                  </a:schemeClr>
                </a:solidFill>
              </a:rPr>
              <a:t>9314 Ryder Rd., San Antonio  |  3 Commercial Pl., Schertz</a:t>
            </a:r>
            <a:endParaRPr lang="en-US" dirty="0">
              <a:solidFill>
                <a:schemeClr val="accent1">
                  <a:lumMod val="75000"/>
                </a:schemeClr>
              </a:solidFill>
            </a:endParaRPr>
          </a:p>
        </p:txBody>
      </p:sp>
      <p:sp>
        <p:nvSpPr>
          <p:cNvPr id="9" name="Content Placeholder 8"/>
          <p:cNvSpPr>
            <a:spLocks noGrp="1"/>
          </p:cNvSpPr>
          <p:nvPr>
            <p:ph idx="1"/>
          </p:nvPr>
        </p:nvSpPr>
        <p:spPr>
          <a:xfrm>
            <a:off x="457200" y="1812232"/>
            <a:ext cx="8229600" cy="4525963"/>
          </a:xfrm>
        </p:spPr>
        <p:txBody>
          <a:bodyPr>
            <a:normAutofit fontScale="55000" lnSpcReduction="20000"/>
          </a:bodyPr>
          <a:lstStyle/>
          <a:p>
            <a:r>
              <a:rPr lang="en-US" dirty="0"/>
              <a:t>Empower Behavioral Health (EBH) provides Applied Behavior Analytic services to children with autism and other developmental </a:t>
            </a:r>
            <a:r>
              <a:rPr lang="en-US" dirty="0" smtClean="0"/>
              <a:t>disabilities.  </a:t>
            </a:r>
            <a:r>
              <a:rPr lang="en-US" dirty="0"/>
              <a:t>The partnership between EBH and UTSA has established a paid internship for students pursuing Board Certification in Behavior Analysis (BCBA) through UTSA’s approved course sequence. </a:t>
            </a:r>
            <a:r>
              <a:rPr lang="en-US" dirty="0" smtClean="0"/>
              <a:t>Graduate student interns receive a bi-weekly salary and tuition reimbursement while accruing fieldwork </a:t>
            </a:r>
            <a:r>
              <a:rPr lang="en-US" dirty="0"/>
              <a:t>hours supervised by BCBAs employed by </a:t>
            </a:r>
            <a:r>
              <a:rPr lang="en-US" dirty="0" smtClean="0"/>
              <a:t>EBH, with </a:t>
            </a:r>
            <a:r>
              <a:rPr lang="en-US" dirty="0"/>
              <a:t>additional quarterly feedback provided by university faculty, </a:t>
            </a:r>
            <a:r>
              <a:rPr lang="en-US" dirty="0" smtClean="0"/>
              <a:t>and have </a:t>
            </a:r>
            <a:r>
              <a:rPr lang="en-US" dirty="0"/>
              <a:t>an opportunity to participate in applied research</a:t>
            </a:r>
            <a:r>
              <a:rPr lang="en-US" dirty="0" smtClean="0"/>
              <a:t>.</a:t>
            </a:r>
          </a:p>
          <a:p>
            <a:endParaRPr lang="en-US" dirty="0"/>
          </a:p>
          <a:p>
            <a:r>
              <a:rPr lang="en-US" dirty="0"/>
              <a:t>This partnership is supported through a yearly, renewable contract between EBH and UTSA</a:t>
            </a:r>
            <a:r>
              <a:rPr lang="en-US" dirty="0" smtClean="0"/>
              <a:t>.</a:t>
            </a:r>
          </a:p>
          <a:p>
            <a:endParaRPr lang="en-US" dirty="0"/>
          </a:p>
          <a:p>
            <a:r>
              <a:rPr lang="en-US" dirty="0" smtClean="0"/>
              <a:t>Opportunities to become involved include invitations to sponsor or host community education seminars or events. EBH BCBAs are also happy to speak at professional events to discuss the services they offer or educate healthcare providers, students, and/or consumers (parents/caregivers) about behavior analysis and its utility.</a:t>
            </a:r>
            <a:endParaRPr lang="en-US" dirty="0"/>
          </a:p>
          <a:p>
            <a:endParaRPr lang="en-US" dirty="0"/>
          </a:p>
        </p:txBody>
      </p:sp>
    </p:spTree>
    <p:extLst>
      <p:ext uri="{BB962C8B-B14F-4D97-AF65-F5344CB8AC3E}">
        <p14:creationId xmlns:p14="http://schemas.microsoft.com/office/powerpoint/2010/main" val="2722524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alphaModFix amt="85000"/>
            <a:extLst>
              <a:ext uri="{28A0092B-C50C-407E-A947-70E740481C1C}">
                <a14:useLocalDpi xmlns:a14="http://schemas.microsoft.com/office/drawing/2010/main"/>
              </a:ext>
            </a:extLst>
          </a:blip>
          <a:srcRect/>
          <a:stretch/>
        </p:blipFill>
        <p:spPr>
          <a:xfrm>
            <a:off x="15" y="10"/>
            <a:ext cx="9143985" cy="6857990"/>
          </a:xfrm>
          <a:prstGeom prst="rect">
            <a:avLst/>
          </a:prstGeom>
        </p:spPr>
      </p:pic>
      <p:sp>
        <p:nvSpPr>
          <p:cNvPr id="8" name="Rectangle 7"/>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252663" y="321177"/>
            <a:ext cx="4301693"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45582" y="948267"/>
            <a:ext cx="3926618" cy="5096933"/>
          </a:xfrm>
        </p:spPr>
        <p:txBody>
          <a:bodyPr>
            <a:noAutofit/>
          </a:bodyPr>
          <a:lstStyle/>
          <a:p>
            <a:r>
              <a:rPr lang="en-US" sz="2000" dirty="0" smtClean="0"/>
              <a:t>Longitudinal ethnographic study of children’s language use, ideologies, and identities and how they affect their educational outcomes including language learning/maintenance</a:t>
            </a:r>
            <a:endParaRPr lang="en-US" sz="2000" dirty="0"/>
          </a:p>
          <a:p>
            <a:r>
              <a:rPr lang="en-US" sz="2000" dirty="0" smtClean="0"/>
              <a:t>Support sources: Pending (San Antonio Area Foundation)</a:t>
            </a:r>
            <a:endParaRPr lang="en-US" sz="2000" dirty="0"/>
          </a:p>
          <a:p>
            <a:r>
              <a:rPr lang="en-US" sz="2000" dirty="0" smtClean="0"/>
              <a:t>Opportunities to become involved:</a:t>
            </a:r>
          </a:p>
          <a:p>
            <a:pPr lvl="1"/>
            <a:r>
              <a:rPr lang="en-US" sz="1800" dirty="0" smtClean="0"/>
              <a:t>Quantitative methodology</a:t>
            </a:r>
          </a:p>
          <a:p>
            <a:pPr lvl="1"/>
            <a:r>
              <a:rPr lang="en-US" sz="1800" dirty="0" smtClean="0"/>
              <a:t>Partnership with schools</a:t>
            </a:r>
            <a:endParaRPr lang="en-US" sz="1800" dirty="0"/>
          </a:p>
        </p:txBody>
      </p:sp>
      <p:sp>
        <p:nvSpPr>
          <p:cNvPr id="10" name="Title 1"/>
          <p:cNvSpPr txBox="1">
            <a:spLocks/>
          </p:cNvSpPr>
          <p:nvPr/>
        </p:nvSpPr>
        <p:spPr>
          <a:xfrm>
            <a:off x="4807004" y="2340187"/>
            <a:ext cx="4197296" cy="3877732"/>
          </a:xfrm>
          <a:prstGeom prst="rect">
            <a:avLst/>
          </a:prstGeom>
          <a:solidFill>
            <a:schemeClr val="bg1">
              <a:alpha val="82000"/>
            </a:schemeClr>
          </a:solidFill>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00" b="1" dirty="0" smtClean="0">
                <a:latin typeface="American Typewriter" charset="0"/>
                <a:ea typeface="American Typewriter" charset="0"/>
                <a:cs typeface="American Typewriter" charset="0"/>
              </a:rPr>
              <a:t>Role of a Cultural Afterschool Program in Language Learning/maintenance</a:t>
            </a:r>
          </a:p>
          <a:p>
            <a:r>
              <a:rPr lang="en-US" sz="2100" dirty="0" smtClean="0">
                <a:latin typeface="American Typewriter" charset="0"/>
                <a:ea typeface="American Typewriter" charset="0"/>
                <a:cs typeface="American Typewriter" charset="0"/>
              </a:rPr>
              <a:t>(UTSA-GCAC partnership</a:t>
            </a:r>
          </a:p>
          <a:p>
            <a:r>
              <a:rPr lang="en-US" sz="2100" dirty="0" smtClean="0">
                <a:latin typeface="American Typewriter" charset="0"/>
                <a:ea typeface="American Typewriter" charset="0"/>
                <a:cs typeface="American Typewriter" charset="0"/>
              </a:rPr>
              <a:t>Location: GCAC Center on 723 S Brazos St, San Antonio, TX 78207)</a:t>
            </a:r>
          </a:p>
          <a:p>
            <a:endParaRPr lang="en-US" sz="2100" dirty="0">
              <a:latin typeface="American Typewriter" charset="0"/>
              <a:ea typeface="American Typewriter" charset="0"/>
              <a:cs typeface="American Typewriter" charset="0"/>
            </a:endParaRPr>
          </a:p>
          <a:p>
            <a:r>
              <a:rPr lang="en-US" sz="2100" dirty="0" smtClean="0">
                <a:latin typeface="American Typewriter" charset="0"/>
                <a:ea typeface="American Typewriter" charset="0"/>
                <a:cs typeface="American Typewriter" charset="0"/>
              </a:rPr>
              <a:t>PI: M. Sidury Christiansen (BBL)</a:t>
            </a:r>
            <a:endParaRPr lang="en-US" sz="2100" dirty="0">
              <a:latin typeface="American Typewriter" charset="0"/>
              <a:ea typeface="American Typewriter" charset="0"/>
              <a:cs typeface="American Typewriter" charset="0"/>
            </a:endParaRPr>
          </a:p>
        </p:txBody>
      </p:sp>
    </p:spTree>
    <p:extLst>
      <p:ext uri="{BB962C8B-B14F-4D97-AF65-F5344CB8AC3E}">
        <p14:creationId xmlns:p14="http://schemas.microsoft.com/office/powerpoint/2010/main" val="2510725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Autofit/>
          </a:bodyPr>
          <a:lstStyle/>
          <a:p>
            <a:r>
              <a:rPr lang="en-US" sz="3200" dirty="0"/>
              <a:t>Center for Military Families: Partnerships</a:t>
            </a:r>
          </a:p>
        </p:txBody>
      </p:sp>
      <p:sp>
        <p:nvSpPr>
          <p:cNvPr id="9" name="Content Placeholder 8"/>
          <p:cNvSpPr>
            <a:spLocks noGrp="1"/>
          </p:cNvSpPr>
          <p:nvPr>
            <p:ph idx="1"/>
          </p:nvPr>
        </p:nvSpPr>
        <p:spPr/>
        <p:txBody>
          <a:bodyPr/>
          <a:lstStyle/>
          <a:p>
            <a:r>
              <a:rPr lang="en-US" sz="2800" dirty="0"/>
              <a:t>Family Endeavors, </a:t>
            </a:r>
          </a:p>
          <a:p>
            <a:r>
              <a:rPr lang="en-US" sz="2800" dirty="0"/>
              <a:t>KLRN,</a:t>
            </a:r>
          </a:p>
          <a:p>
            <a:r>
              <a:rPr lang="en-US" sz="2800" dirty="0"/>
              <a:t>Military and Family Services Flight, </a:t>
            </a:r>
          </a:p>
          <a:p>
            <a:r>
              <a:rPr lang="en-US" sz="2800" dirty="0"/>
              <a:t>Military Child Education Coalition, </a:t>
            </a:r>
          </a:p>
          <a:p>
            <a:r>
              <a:rPr lang="en-US" sz="2800" dirty="0"/>
              <a:t>USO, </a:t>
            </a:r>
          </a:p>
          <a:p>
            <a:r>
              <a:rPr lang="en-US" sz="2800" dirty="0"/>
              <a:t>VA Hospital</a:t>
            </a:r>
          </a:p>
          <a:p>
            <a:pPr marL="0" indent="0">
              <a:buNone/>
            </a:pPr>
            <a:endParaRPr lang="en-US" dirty="0"/>
          </a:p>
        </p:txBody>
      </p:sp>
    </p:spTree>
    <p:extLst>
      <p:ext uri="{BB962C8B-B14F-4D97-AF65-F5344CB8AC3E}">
        <p14:creationId xmlns:p14="http://schemas.microsoft.com/office/powerpoint/2010/main" val="182655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Communities in Schools </a:t>
            </a:r>
            <a:br>
              <a:rPr lang="en-US" dirty="0" smtClean="0"/>
            </a:br>
            <a:r>
              <a:rPr lang="en-US" dirty="0" smtClean="0"/>
              <a:t>of San Antonio</a:t>
            </a:r>
            <a:endParaRPr lang="en-US" dirty="0"/>
          </a:p>
        </p:txBody>
      </p:sp>
      <p:sp>
        <p:nvSpPr>
          <p:cNvPr id="5" name="Content Placeholder 4"/>
          <p:cNvSpPr>
            <a:spLocks noGrp="1"/>
          </p:cNvSpPr>
          <p:nvPr>
            <p:ph idx="1"/>
          </p:nvPr>
        </p:nvSpPr>
        <p:spPr>
          <a:xfrm>
            <a:off x="457200" y="1600200"/>
            <a:ext cx="8229600" cy="5109889"/>
          </a:xfrm>
        </p:spPr>
        <p:txBody>
          <a:bodyPr>
            <a:normAutofit/>
          </a:bodyPr>
          <a:lstStyle/>
          <a:p>
            <a:r>
              <a:rPr lang="en-US" sz="2800" dirty="0" err="1" smtClean="0"/>
              <a:t>Preservice</a:t>
            </a:r>
            <a:r>
              <a:rPr lang="en-US" sz="2800" dirty="0" smtClean="0"/>
              <a:t> educators provide content-area instruction to K-12 English learners during 10-hour field experiences  (ESL 3023, 3063)</a:t>
            </a:r>
          </a:p>
          <a:p>
            <a:r>
              <a:rPr lang="en-US" sz="2800" dirty="0" smtClean="0"/>
              <a:t>Provide approx. 1500 hours of service/semester</a:t>
            </a:r>
          </a:p>
          <a:p>
            <a:r>
              <a:rPr lang="en-US" sz="2800" dirty="0" smtClean="0"/>
              <a:t>Support from UTSA field experience coordinator and CIS-SA; no external funding</a:t>
            </a:r>
          </a:p>
          <a:p>
            <a:r>
              <a:rPr lang="en-US" sz="2800" dirty="0" smtClean="0"/>
              <a:t>Any class with a field experience that focuses on at-risk or ELLs could become involved</a:t>
            </a:r>
          </a:p>
          <a:p>
            <a:r>
              <a:rPr lang="en-US" sz="2800" dirty="0" smtClean="0"/>
              <a:t>Primary UTSA Contacts:  Kristen Lindahl, Kathryn Henderson, Ron Thomas</a:t>
            </a:r>
            <a:endParaRPr lang="en-US" sz="2800" dirty="0"/>
          </a:p>
        </p:txBody>
      </p:sp>
      <p:pic>
        <p:nvPicPr>
          <p:cNvPr id="6" name="Picture 5" descr="utsa.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1556" y="375355"/>
            <a:ext cx="1127760" cy="914400"/>
          </a:xfrm>
          <a:prstGeom prst="rect">
            <a:avLst/>
          </a:prstGeom>
        </p:spPr>
      </p:pic>
      <p:pic>
        <p:nvPicPr>
          <p:cNvPr id="7" name="Picture 6"/>
          <p:cNvPicPr>
            <a:picLocks noChangeAspect="1"/>
          </p:cNvPicPr>
          <p:nvPr/>
        </p:nvPicPr>
        <p:blipFill>
          <a:blip r:embed="rId3"/>
          <a:stretch>
            <a:fillRect/>
          </a:stretch>
        </p:blipFill>
        <p:spPr>
          <a:xfrm>
            <a:off x="7168444" y="81844"/>
            <a:ext cx="1518356" cy="1518356"/>
          </a:xfrm>
          <a:prstGeom prst="rect">
            <a:avLst/>
          </a:prstGeom>
        </p:spPr>
      </p:pic>
    </p:spTree>
    <p:extLst>
      <p:ext uri="{BB962C8B-B14F-4D97-AF65-F5344CB8AC3E}">
        <p14:creationId xmlns:p14="http://schemas.microsoft.com/office/powerpoint/2010/main" val="1362689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165803" y="252170"/>
            <a:ext cx="5143500" cy="1554209"/>
            <a:chOff x="190119" y="0"/>
            <a:chExt cx="6858000" cy="1692910"/>
          </a:xfrm>
        </p:grpSpPr>
        <p:sp>
          <p:nvSpPr>
            <p:cNvPr id="22" name="TextBox 1"/>
            <p:cNvSpPr txBox="1"/>
            <p:nvPr/>
          </p:nvSpPr>
          <p:spPr>
            <a:xfrm>
              <a:off x="190119" y="1238251"/>
              <a:ext cx="6858000" cy="454659"/>
            </a:xfrm>
            <a:prstGeom prst="rect">
              <a:avLst/>
            </a:prstGeom>
            <a:noFill/>
          </p:spPr>
          <p:txBody>
            <a:bodyPr wrap="square" rtlCol="0">
              <a:noAutofit/>
            </a:bodyPr>
            <a:lstStyle/>
            <a:p>
              <a:pPr marL="0" marR="0" algn="ctr">
                <a:spcBef>
                  <a:spcPts val="0"/>
                </a:spcBef>
                <a:spcAft>
                  <a:spcPts val="0"/>
                </a:spcAft>
              </a:pPr>
              <a:r>
                <a:rPr lang="en-US" sz="1400" b="1" kern="1200" dirty="0">
                  <a:solidFill>
                    <a:srgbClr val="5D883C"/>
                  </a:solidFill>
                  <a:effectLst/>
                  <a:latin typeface="Arial" panose="020B0604020202020204" pitchFamily="34" charset="0"/>
                  <a:ea typeface="Arial" panose="020B0604020202020204" pitchFamily="34" charset="0"/>
                </a:rPr>
                <a:t>One Degree • Two Careers • A Lifetime </a:t>
              </a:r>
              <a:r>
                <a:rPr lang="en-US" sz="1200" b="1" kern="1200" dirty="0">
                  <a:solidFill>
                    <a:srgbClr val="5D883C"/>
                  </a:solidFill>
                  <a:effectLst/>
                  <a:latin typeface="Arial" panose="020B0604020202020204" pitchFamily="34" charset="0"/>
                  <a:ea typeface="Arial" panose="020B0604020202020204" pitchFamily="34" charset="0"/>
                </a:rPr>
                <a:t>of Opportunities</a:t>
              </a:r>
              <a:endParaRPr lang="en-US" sz="1050" dirty="0">
                <a:effectLst/>
                <a:latin typeface="Times New Roman" panose="02020603050405020304" pitchFamily="18" charset="0"/>
                <a:ea typeface="Times New Roman" panose="02020603050405020304" pitchFamily="18" charset="0"/>
              </a:endParaRPr>
            </a:p>
          </p:txBody>
        </p:sp>
        <p:pic>
          <p:nvPicPr>
            <p:cNvPr id="23" name="Picture 2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85874" y="0"/>
              <a:ext cx="4563063" cy="1228725"/>
            </a:xfrm>
            <a:prstGeom prst="rect">
              <a:avLst/>
            </a:prstGeom>
          </p:spPr>
        </p:pic>
      </p:grpSp>
      <p:pic>
        <p:nvPicPr>
          <p:cNvPr id="25" name="Picture 24" descr="/Users/mvt225/Documents/Gears.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5232" y="6143742"/>
            <a:ext cx="233363" cy="342900"/>
          </a:xfrm>
          <a:prstGeom prst="rect">
            <a:avLst/>
          </a:prstGeom>
          <a:noFill/>
          <a:ln>
            <a:solidFill>
              <a:schemeClr val="tx1"/>
            </a:solidFill>
          </a:ln>
        </p:spPr>
      </p:pic>
      <p:pic>
        <p:nvPicPr>
          <p:cNvPr id="26" name="Picture 25" descr="/Users/mvt225/Documents/Beaker.png"/>
          <p:cNvPicPr/>
          <p:nvPr/>
        </p:nvPicPr>
        <p:blipFill>
          <a:blip r:embed="rId4" cstate="screen">
            <a:extLst>
              <a:ext uri="{28A0092B-C50C-407E-A947-70E740481C1C}">
                <a14:useLocalDpi xmlns:a14="http://schemas.microsoft.com/office/drawing/2010/main"/>
              </a:ext>
            </a:extLst>
          </a:blip>
          <a:srcRect/>
          <a:stretch>
            <a:fillRect/>
          </a:stretch>
        </p:blipFill>
        <p:spPr bwMode="auto">
          <a:xfrm>
            <a:off x="266286" y="2488636"/>
            <a:ext cx="228600" cy="425450"/>
          </a:xfrm>
          <a:prstGeom prst="rect">
            <a:avLst/>
          </a:prstGeom>
          <a:noFill/>
          <a:ln>
            <a:solidFill>
              <a:schemeClr val="tx1"/>
            </a:solidFill>
          </a:ln>
        </p:spPr>
      </p:pic>
      <p:pic>
        <p:nvPicPr>
          <p:cNvPr id="27" name="Picture 26" descr="/Users/mvt225/Documents/Microscope.png"/>
          <p:cNvPicPr/>
          <p:nvPr/>
        </p:nvPicPr>
        <p:blipFill>
          <a:blip r:embed="rId5" cstate="screen">
            <a:extLst>
              <a:ext uri="{28A0092B-C50C-407E-A947-70E740481C1C}">
                <a14:useLocalDpi xmlns:a14="http://schemas.microsoft.com/office/drawing/2010/main"/>
              </a:ext>
            </a:extLst>
          </a:blip>
          <a:srcRect/>
          <a:stretch>
            <a:fillRect/>
          </a:stretch>
        </p:blipFill>
        <p:spPr bwMode="auto">
          <a:xfrm>
            <a:off x="264721" y="4010516"/>
            <a:ext cx="228600" cy="420370"/>
          </a:xfrm>
          <a:prstGeom prst="rect">
            <a:avLst/>
          </a:prstGeom>
          <a:noFill/>
          <a:ln>
            <a:solidFill>
              <a:schemeClr val="tx1"/>
            </a:solidFill>
          </a:ln>
        </p:spPr>
      </p:pic>
      <p:pic>
        <p:nvPicPr>
          <p:cNvPr id="28" name="Picture 27" descr="/Users/mvt225/Documents/math.png"/>
          <p:cNvPicPr/>
          <p:nvPr/>
        </p:nvPicPr>
        <p:blipFill>
          <a:blip r:embed="rId6" cstate="screen">
            <a:extLst>
              <a:ext uri="{28A0092B-C50C-407E-A947-70E740481C1C}">
                <a14:useLocalDpi xmlns:a14="http://schemas.microsoft.com/office/drawing/2010/main"/>
              </a:ext>
            </a:extLst>
          </a:blip>
          <a:srcRect/>
          <a:stretch>
            <a:fillRect/>
          </a:stretch>
        </p:blipFill>
        <p:spPr bwMode="auto">
          <a:xfrm>
            <a:off x="269379" y="3225711"/>
            <a:ext cx="228600" cy="304800"/>
          </a:xfrm>
          <a:prstGeom prst="rect">
            <a:avLst/>
          </a:prstGeom>
          <a:noFill/>
          <a:ln>
            <a:solidFill>
              <a:schemeClr val="tx1"/>
            </a:solidFill>
          </a:ln>
          <a:effectLst/>
        </p:spPr>
      </p:pic>
      <p:pic>
        <p:nvPicPr>
          <p:cNvPr id="29" name="Picture 28" descr="/Users/mvt225/Documents/DNA.png"/>
          <p:cNvPicPr/>
          <p:nvPr/>
        </p:nvPicPr>
        <p:blipFill>
          <a:blip r:embed="rId7" cstate="screen">
            <a:extLst>
              <a:ext uri="{28A0092B-C50C-407E-A947-70E740481C1C}">
                <a14:useLocalDpi xmlns:a14="http://schemas.microsoft.com/office/drawing/2010/main"/>
              </a:ext>
            </a:extLst>
          </a:blip>
          <a:srcRect/>
          <a:stretch>
            <a:fillRect/>
          </a:stretch>
        </p:blipFill>
        <p:spPr bwMode="auto">
          <a:xfrm rot="5400000">
            <a:off x="157210" y="4980791"/>
            <a:ext cx="440318" cy="227175"/>
          </a:xfrm>
          <a:prstGeom prst="rect">
            <a:avLst/>
          </a:prstGeom>
          <a:noFill/>
          <a:ln>
            <a:solidFill>
              <a:schemeClr val="tx1"/>
            </a:solidFill>
          </a:ln>
        </p:spPr>
      </p:pic>
      <p:sp>
        <p:nvSpPr>
          <p:cNvPr id="19" name="Rectangle 18"/>
          <p:cNvSpPr/>
          <p:nvPr/>
        </p:nvSpPr>
        <p:spPr>
          <a:xfrm>
            <a:off x="541371" y="1967757"/>
            <a:ext cx="4196182" cy="4647427"/>
          </a:xfrm>
          <a:prstGeom prst="rect">
            <a:avLst/>
          </a:prstGeom>
        </p:spPr>
        <p:txBody>
          <a:bodyPr wrap="square">
            <a:spAutoFit/>
          </a:bodyPr>
          <a:lstStyle/>
          <a:p>
            <a:pPr>
              <a:spcBef>
                <a:spcPts val="600"/>
              </a:spcBef>
            </a:pPr>
            <a:r>
              <a:rPr lang="en-US" sz="1600" b="1" u="sng" dirty="0" smtClean="0">
                <a:latin typeface="Arial" panose="020B0604020202020204" pitchFamily="34" charset="0"/>
                <a:ea typeface="Calibri" panose="020F0502020204030204" pitchFamily="34" charset="0"/>
                <a:cs typeface="Arial" panose="020B0604020202020204" pitchFamily="34" charset="0"/>
              </a:rPr>
              <a:t>Program &amp; Partnership</a:t>
            </a:r>
            <a:r>
              <a:rPr lang="en-US" sz="1600" b="1" dirty="0" smtClean="0">
                <a:latin typeface="Arial" panose="020B0604020202020204" pitchFamily="34" charset="0"/>
                <a:ea typeface="Calibri" panose="020F0502020204030204" pitchFamily="34" charset="0"/>
                <a:cs typeface="Arial" panose="020B0604020202020204" pitchFamily="34" charset="0"/>
              </a:rPr>
              <a:t>: </a:t>
            </a:r>
          </a:p>
          <a:p>
            <a:pPr marL="119063">
              <a:spcBef>
                <a:spcPts val="800"/>
              </a:spcBef>
            </a:pPr>
            <a:r>
              <a:rPr lang="en-US" sz="1600" b="1" dirty="0" smtClean="0">
                <a:solidFill>
                  <a:srgbClr val="F15A25"/>
                </a:solidFill>
                <a:latin typeface="Arial" panose="020B0604020202020204" pitchFamily="34" charset="0"/>
                <a:ea typeface="Calibri" panose="020F0502020204030204" pitchFamily="34" charset="0"/>
                <a:cs typeface="Arial" panose="020B0604020202020204" pitchFamily="34" charset="0"/>
              </a:rPr>
              <a:t>Partnership </a:t>
            </a:r>
            <a:r>
              <a:rPr lang="en-US" sz="1600" b="1" dirty="0">
                <a:solidFill>
                  <a:srgbClr val="F15A25"/>
                </a:solidFill>
                <a:latin typeface="Arial" panose="020B0604020202020204" pitchFamily="34" charset="0"/>
                <a:ea typeface="Calibri" panose="020F0502020204030204" pitchFamily="34" charset="0"/>
                <a:cs typeface="Arial" panose="020B0604020202020204" pitchFamily="34" charset="0"/>
              </a:rPr>
              <a:t>between UTSA and the </a:t>
            </a:r>
            <a:r>
              <a:rPr lang="en-US" sz="1600" b="1" dirty="0" err="1">
                <a:solidFill>
                  <a:srgbClr val="F15A25"/>
                </a:solidFill>
                <a:latin typeface="Arial" panose="020B0604020202020204" pitchFamily="34" charset="0"/>
                <a:ea typeface="Calibri" panose="020F0502020204030204" pitchFamily="34" charset="0"/>
                <a:cs typeface="Arial" panose="020B0604020202020204" pitchFamily="34" charset="0"/>
              </a:rPr>
              <a:t>UTeach</a:t>
            </a:r>
            <a:r>
              <a:rPr lang="en-US" sz="1600" b="1" dirty="0">
                <a:solidFill>
                  <a:srgbClr val="F15A25"/>
                </a:solidFill>
                <a:latin typeface="Arial" panose="020B0604020202020204" pitchFamily="34" charset="0"/>
                <a:ea typeface="Calibri" panose="020F0502020204030204" pitchFamily="34" charset="0"/>
                <a:cs typeface="Arial" panose="020B0604020202020204" pitchFamily="34" charset="0"/>
              </a:rPr>
              <a:t> Institute </a:t>
            </a:r>
            <a:r>
              <a:rPr lang="en-US" sz="1600" b="1" dirty="0" smtClean="0">
                <a:solidFill>
                  <a:srgbClr val="F15A25"/>
                </a:solidFill>
                <a:latin typeface="Arial" panose="020B0604020202020204" pitchFamily="34" charset="0"/>
                <a:ea typeface="Calibri" panose="020F0502020204030204" pitchFamily="34" charset="0"/>
                <a:cs typeface="Arial" panose="020B0604020202020204" pitchFamily="34" charset="0"/>
              </a:rPr>
              <a:t>in Austin - national network </a:t>
            </a:r>
          </a:p>
          <a:p>
            <a:pPr marL="119063">
              <a:spcBef>
                <a:spcPts val="800"/>
              </a:spcBef>
            </a:pPr>
            <a:r>
              <a:rPr lang="en-US" sz="1600" b="1" dirty="0" smtClean="0">
                <a:solidFill>
                  <a:srgbClr val="F15A25"/>
                </a:solidFill>
                <a:latin typeface="Arial" panose="020B0604020202020204" pitchFamily="34" charset="0"/>
                <a:ea typeface="Calibri" panose="020F0502020204030204" pitchFamily="34" charset="0"/>
                <a:cs typeface="Arial" panose="020B0604020202020204" pitchFamily="34" charset="0"/>
              </a:rPr>
              <a:t>Collaboration at UTSA between COS &amp; COEHD </a:t>
            </a:r>
          </a:p>
          <a:p>
            <a:pPr marL="119063">
              <a:spcBef>
                <a:spcPts val="800"/>
              </a:spcBef>
            </a:pPr>
            <a:r>
              <a:rPr lang="en-US" sz="1600" b="1" dirty="0" smtClean="0">
                <a:solidFill>
                  <a:srgbClr val="F15A25"/>
                </a:solidFill>
                <a:latin typeface="Arial" panose="020B0604020202020204" pitchFamily="34" charset="0"/>
                <a:ea typeface="Calibri" panose="020F0502020204030204" pitchFamily="34" charset="0"/>
                <a:cs typeface="Arial" panose="020B0604020202020204" pitchFamily="34" charset="0"/>
              </a:rPr>
              <a:t>Designed to train highly qualified STEM teachers in inquiry- and project-based instructional approaches</a:t>
            </a:r>
          </a:p>
          <a:p>
            <a:pPr marL="119063">
              <a:spcBef>
                <a:spcPts val="800"/>
              </a:spcBef>
            </a:pPr>
            <a:r>
              <a:rPr lang="en-US" sz="1600" b="1" dirty="0">
                <a:solidFill>
                  <a:srgbClr val="F15A25"/>
                </a:solidFill>
                <a:latin typeface="Arial" panose="020B0604020202020204" pitchFamily="34" charset="0"/>
                <a:ea typeface="Calibri" panose="020F0502020204030204" pitchFamily="34" charset="0"/>
                <a:cs typeface="Times New Roman" panose="02020603050405020304" pitchFamily="18" charset="0"/>
              </a:rPr>
              <a:t>Student earn a math or science degree </a:t>
            </a:r>
            <a:r>
              <a:rPr lang="en-US" sz="1600" b="1" u="sng" dirty="0">
                <a:solidFill>
                  <a:srgbClr val="F15A25"/>
                </a:solidFill>
                <a:latin typeface="Arial" panose="020B0604020202020204" pitchFamily="34" charset="0"/>
                <a:ea typeface="Calibri" panose="020F0502020204030204" pitchFamily="34" charset="0"/>
                <a:cs typeface="Times New Roman" panose="02020603050405020304" pitchFamily="18" charset="0"/>
              </a:rPr>
              <a:t>AND</a:t>
            </a:r>
            <a:r>
              <a:rPr lang="en-US" sz="1600" b="1" dirty="0">
                <a:solidFill>
                  <a:srgbClr val="F15A25"/>
                </a:solidFill>
                <a:latin typeface="Arial" panose="020B0604020202020204" pitchFamily="34" charset="0"/>
                <a:ea typeface="Calibri" panose="020F0502020204030204" pitchFamily="34" charset="0"/>
                <a:cs typeface="Times New Roman" panose="02020603050405020304" pitchFamily="18" charset="0"/>
              </a:rPr>
              <a:t> secondary teacher certification in as little as four years</a:t>
            </a:r>
            <a:endParaRPr lang="en-US" sz="1600" b="1" dirty="0">
              <a:solidFill>
                <a:srgbClr val="F15A25"/>
              </a:solidFill>
              <a:latin typeface="Calibri" panose="020F0502020204030204" pitchFamily="34" charset="0"/>
              <a:ea typeface="Calibri" panose="020F0502020204030204" pitchFamily="34" charset="0"/>
              <a:cs typeface="Times New Roman" panose="02020603050405020304" pitchFamily="18" charset="0"/>
            </a:endParaRPr>
          </a:p>
          <a:p>
            <a:pPr marL="119063">
              <a:spcBef>
                <a:spcPts val="800"/>
              </a:spcBef>
            </a:pPr>
            <a:r>
              <a:rPr lang="en-US" sz="1600" b="1" dirty="0" smtClean="0">
                <a:solidFill>
                  <a:srgbClr val="F15A25"/>
                </a:solidFill>
                <a:latin typeface="Arial" panose="020B0604020202020204" pitchFamily="34" charset="0"/>
                <a:ea typeface="Calibri" panose="020F0502020204030204" pitchFamily="34" charset="0"/>
                <a:cs typeface="Times New Roman" panose="02020603050405020304" pitchFamily="18" charset="0"/>
              </a:rPr>
              <a:t>Free introductory courses- tuition reimbursed </a:t>
            </a:r>
            <a:endParaRPr lang="en-US" sz="1600" b="1" dirty="0" smtClean="0">
              <a:solidFill>
                <a:srgbClr val="F15A25"/>
              </a:solidFill>
              <a:latin typeface="Calibri" panose="020F0502020204030204" pitchFamily="34" charset="0"/>
              <a:ea typeface="Calibri" panose="020F0502020204030204" pitchFamily="34" charset="0"/>
              <a:cs typeface="Times New Roman" panose="02020603050405020304" pitchFamily="18" charset="0"/>
            </a:endParaRPr>
          </a:p>
          <a:p>
            <a:pPr marL="119063">
              <a:spcBef>
                <a:spcPts val="800"/>
              </a:spcBef>
            </a:pPr>
            <a:r>
              <a:rPr lang="en-US" sz="1600" b="1" dirty="0" smtClean="0">
                <a:solidFill>
                  <a:srgbClr val="F15A25"/>
                </a:solidFill>
                <a:latin typeface="Arial" panose="020B0604020202020204" pitchFamily="34" charset="0"/>
                <a:ea typeface="Calibri" panose="020F0502020204030204" pitchFamily="34" charset="0"/>
                <a:cs typeface="Times New Roman" panose="02020603050405020304" pitchFamily="18" charset="0"/>
              </a:rPr>
              <a:t>Immediate fieldwork and experience </a:t>
            </a:r>
            <a:r>
              <a:rPr lang="en-US" sz="1600" b="1" dirty="0" smtClean="0">
                <a:solidFill>
                  <a:srgbClr val="F15A25"/>
                </a:solidFill>
                <a:effectLst/>
                <a:latin typeface="Arial" panose="020B0604020202020204" pitchFamily="34" charset="0"/>
                <a:ea typeface="Calibri" panose="020F0502020204030204" pitchFamily="34" charset="0"/>
                <a:cs typeface="Times New Roman" panose="02020603050405020304" pitchFamily="18" charset="0"/>
              </a:rPr>
              <a:t>in K-12 classrooms</a:t>
            </a:r>
            <a:endParaRPr lang="en-US" sz="1600" b="1" dirty="0" smtClean="0">
              <a:solidFill>
                <a:srgbClr val="F15A2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29"/>
          <p:cNvSpPr/>
          <p:nvPr/>
        </p:nvSpPr>
        <p:spPr>
          <a:xfrm>
            <a:off x="4873198" y="6332754"/>
            <a:ext cx="4346789" cy="461665"/>
          </a:xfrm>
          <a:prstGeom prst="rect">
            <a:avLst/>
          </a:prstGeom>
        </p:spPr>
        <p:txBody>
          <a:bodyPr wrap="square">
            <a:spAutoFit/>
          </a:bodyPr>
          <a:lstStyle/>
          <a:p>
            <a:r>
              <a:rPr lang="en-US" sz="1200" b="1" dirty="0" smtClean="0">
                <a:solidFill>
                  <a:srgbClr val="F15A25"/>
                </a:solidFill>
                <a:effectLst/>
                <a:latin typeface="Arial" panose="020B0604020202020204" pitchFamily="34" charset="0"/>
                <a:ea typeface="Calibri" panose="020F0502020204030204" pitchFamily="34" charset="0"/>
                <a:cs typeface="Times New Roman" panose="02020603050405020304" pitchFamily="18" charset="0"/>
              </a:rPr>
              <a:t>Learn More: </a:t>
            </a:r>
            <a:r>
              <a:rPr lang="en-US" sz="1200" b="1" dirty="0" smtClean="0">
                <a:latin typeface="Arial" panose="020B0604020202020204" pitchFamily="34" charset="0"/>
                <a:ea typeface="Calibri" panose="020F0502020204030204" pitchFamily="34" charset="0"/>
                <a:cs typeface="Times New Roman" panose="02020603050405020304" pitchFamily="18" charset="0"/>
              </a:rPr>
              <a:t>Carey </a:t>
            </a:r>
            <a:r>
              <a:rPr lang="en-US" sz="1200" b="1" dirty="0">
                <a:latin typeface="Arial" panose="020B0604020202020204" pitchFamily="34" charset="0"/>
                <a:ea typeface="Calibri" panose="020F0502020204030204" pitchFamily="34" charset="0"/>
                <a:cs typeface="Times New Roman" panose="02020603050405020304" pitchFamily="18" charset="0"/>
              </a:rPr>
              <a:t>Walls </a:t>
            </a:r>
            <a:r>
              <a:rPr lang="en-US" sz="1200" b="1" u="sng" dirty="0" smtClean="0">
                <a:solidFill>
                  <a:srgbClr val="0563C1"/>
                </a:solidFill>
                <a:latin typeface="Arial" panose="020B0604020202020204" pitchFamily="34" charset="0"/>
                <a:ea typeface="Calibri" panose="020F0502020204030204" pitchFamily="34" charset="0"/>
                <a:cs typeface="Times New Roman" panose="02020603050405020304" pitchFamily="18" charset="0"/>
                <a:hlinkClick r:id="rId8"/>
              </a:rPr>
              <a:t>carey.walls@utsa.edu</a:t>
            </a:r>
            <a:r>
              <a:rPr lang="en-US" sz="1200" b="1" dirty="0">
                <a:solidFill>
                  <a:srgbClr val="0563C1"/>
                </a:solidFill>
                <a:latin typeface="Arial" panose="020B0604020202020204" pitchFamily="34" charset="0"/>
                <a:ea typeface="Calibri" panose="020F0502020204030204" pitchFamily="34" charset="0"/>
                <a:cs typeface="Times New Roman" panose="02020603050405020304" pitchFamily="18" charset="0"/>
              </a:rPr>
              <a:t> </a:t>
            </a:r>
            <a:r>
              <a:rPr lang="en-US" sz="1200" b="1" dirty="0" smtClean="0">
                <a:solidFill>
                  <a:srgbClr val="0563C1"/>
                </a:solidFill>
                <a:latin typeface="Arial" panose="020B0604020202020204" pitchFamily="34" charset="0"/>
                <a:ea typeface="Calibri" panose="020F0502020204030204" pitchFamily="34" charset="0"/>
                <a:cs typeface="Times New Roman" panose="02020603050405020304" pitchFamily="18" charset="0"/>
              </a:rPr>
              <a:t> </a:t>
            </a:r>
            <a:r>
              <a:rPr lang="en-US" sz="1200" b="1" dirty="0" smtClean="0">
                <a:latin typeface="Arial" panose="020B0604020202020204" pitchFamily="34" charset="0"/>
                <a:ea typeface="Calibri" panose="020F0502020204030204" pitchFamily="34" charset="0"/>
                <a:cs typeface="Times New Roman" panose="02020603050405020304" pitchFamily="18" charset="0"/>
              </a:rPr>
              <a:t>210-458-4082</a:t>
            </a:r>
            <a:endParaRPr lang="en-US" sz="1200" dirty="0" smtClean="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48350" y="5607124"/>
            <a:ext cx="233363" cy="334941"/>
          </a:xfrm>
          <a:prstGeom prst="rect">
            <a:avLst/>
          </a:prstGeom>
          <a:ln w="9525" cap="sq">
            <a:solidFill>
              <a:srgbClr val="000000"/>
            </a:solidFill>
            <a:prstDash val="solid"/>
            <a:miter lim="800000"/>
          </a:ln>
          <a:effectLst/>
        </p:spPr>
      </p:pic>
      <p:pic>
        <p:nvPicPr>
          <p:cNvPr id="5" name="Picture 4"/>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890121" y="1910383"/>
            <a:ext cx="181091" cy="453463"/>
          </a:xfrm>
          <a:prstGeom prst="rect">
            <a:avLst/>
          </a:prstGeom>
          <a:ln>
            <a:solidFill>
              <a:schemeClr val="tx1"/>
            </a:solidFill>
          </a:ln>
        </p:spPr>
      </p:pic>
      <p:sp>
        <p:nvSpPr>
          <p:cNvPr id="31" name="Rectangle 30"/>
          <p:cNvSpPr/>
          <p:nvPr/>
        </p:nvSpPr>
        <p:spPr>
          <a:xfrm>
            <a:off x="5187144" y="1910382"/>
            <a:ext cx="3773499" cy="2939266"/>
          </a:xfrm>
          <a:prstGeom prst="rect">
            <a:avLst/>
          </a:prstGeom>
        </p:spPr>
        <p:txBody>
          <a:bodyPr wrap="square">
            <a:spAutoFit/>
          </a:bodyPr>
          <a:lstStyle/>
          <a:p>
            <a:pPr>
              <a:spcBef>
                <a:spcPts val="600"/>
              </a:spcBef>
            </a:pPr>
            <a:r>
              <a:rPr lang="en-US" sz="1500" b="1" u="sng" dirty="0" smtClean="0">
                <a:latin typeface="Arial" panose="020B0604020202020204" pitchFamily="34" charset="0"/>
                <a:ea typeface="Calibri" panose="020F0502020204030204" pitchFamily="34" charset="0"/>
                <a:cs typeface="Arial" panose="020B0604020202020204" pitchFamily="34" charset="0"/>
              </a:rPr>
              <a:t>Support sources</a:t>
            </a:r>
            <a:r>
              <a:rPr lang="en-US" sz="1500" b="1" dirty="0" smtClean="0">
                <a:latin typeface="Arial" panose="020B0604020202020204" pitchFamily="34" charset="0"/>
                <a:ea typeface="Calibri" panose="020F0502020204030204" pitchFamily="34" charset="0"/>
                <a:cs typeface="Arial" panose="020B0604020202020204" pitchFamily="34" charset="0"/>
              </a:rPr>
              <a:t>:</a:t>
            </a:r>
          </a:p>
          <a:p>
            <a:pPr marL="342900" indent="-168275">
              <a:spcBef>
                <a:spcPts val="600"/>
              </a:spcBef>
              <a:buFont typeface="Arial" panose="020B0604020202020204" pitchFamily="34" charset="0"/>
              <a:buChar char="•"/>
            </a:pPr>
            <a:r>
              <a:rPr lang="en-US" sz="1500" b="1" dirty="0" smtClean="0">
                <a:solidFill>
                  <a:srgbClr val="5D883C"/>
                </a:solidFill>
                <a:latin typeface="Arial" panose="020B0604020202020204" pitchFamily="34" charset="0"/>
                <a:ea typeface="Calibri" panose="020F0502020204030204" pitchFamily="34" charset="0"/>
                <a:cs typeface="Arial" panose="020B0604020202020204" pitchFamily="34" charset="0"/>
              </a:rPr>
              <a:t>NSF Noyce grant- ACCD transfers</a:t>
            </a:r>
          </a:p>
          <a:p>
            <a:pPr marL="342900" indent="-168275">
              <a:spcBef>
                <a:spcPts val="600"/>
              </a:spcBef>
              <a:buFont typeface="Arial" panose="020B0604020202020204" pitchFamily="34" charset="0"/>
              <a:buChar char="•"/>
            </a:pPr>
            <a:r>
              <a:rPr lang="en-US" sz="1500" b="1" dirty="0" smtClean="0">
                <a:solidFill>
                  <a:srgbClr val="5D883C"/>
                </a:solidFill>
                <a:latin typeface="Arial" panose="020B0604020202020204" pitchFamily="34" charset="0"/>
                <a:ea typeface="Calibri" panose="020F0502020204030204" pitchFamily="34" charset="0"/>
                <a:cs typeface="Arial" panose="020B0604020202020204" pitchFamily="34" charset="0"/>
              </a:rPr>
              <a:t>Pat and Tom Frost Foundation</a:t>
            </a:r>
          </a:p>
          <a:p>
            <a:pPr marL="342900" indent="-168275">
              <a:spcBef>
                <a:spcPts val="600"/>
              </a:spcBef>
              <a:buFont typeface="Arial" panose="020B0604020202020204" pitchFamily="34" charset="0"/>
              <a:buChar char="•"/>
            </a:pPr>
            <a:r>
              <a:rPr lang="en-US" sz="1500" b="1" dirty="0" smtClean="0">
                <a:solidFill>
                  <a:srgbClr val="5D883C"/>
                </a:solidFill>
                <a:latin typeface="Arial" panose="020B0604020202020204" pitchFamily="34" charset="0"/>
                <a:ea typeface="Calibri" panose="020F0502020204030204" pitchFamily="34" charset="0"/>
                <a:cs typeface="Arial" panose="020B0604020202020204" pitchFamily="34" charset="0"/>
              </a:rPr>
              <a:t>Ewing </a:t>
            </a:r>
            <a:r>
              <a:rPr lang="en-US" sz="1500" b="1" dirty="0" err="1" smtClean="0">
                <a:solidFill>
                  <a:srgbClr val="5D883C"/>
                </a:solidFill>
                <a:latin typeface="Arial" panose="020B0604020202020204" pitchFamily="34" charset="0"/>
                <a:ea typeface="Calibri" panose="020F0502020204030204" pitchFamily="34" charset="0"/>
                <a:cs typeface="Arial" panose="020B0604020202020204" pitchFamily="34" charset="0"/>
              </a:rPr>
              <a:t>Halsell</a:t>
            </a:r>
            <a:r>
              <a:rPr lang="en-US" sz="1500" b="1" dirty="0" smtClean="0">
                <a:solidFill>
                  <a:srgbClr val="5D883C"/>
                </a:solidFill>
                <a:latin typeface="Arial" panose="020B0604020202020204" pitchFamily="34" charset="0"/>
                <a:ea typeface="Calibri" panose="020F0502020204030204" pitchFamily="34" charset="0"/>
                <a:cs typeface="Arial" panose="020B0604020202020204" pitchFamily="34" charset="0"/>
              </a:rPr>
              <a:t> Foundation</a:t>
            </a:r>
          </a:p>
          <a:p>
            <a:pPr marL="342900" indent="-168275">
              <a:spcBef>
                <a:spcPts val="600"/>
              </a:spcBef>
              <a:buFont typeface="Arial" panose="020B0604020202020204" pitchFamily="34" charset="0"/>
              <a:buChar char="•"/>
            </a:pPr>
            <a:r>
              <a:rPr lang="en-US" sz="1500" b="1" dirty="0" smtClean="0">
                <a:solidFill>
                  <a:srgbClr val="5D883C"/>
                </a:solidFill>
                <a:latin typeface="Arial" panose="020B0604020202020204" pitchFamily="34" charset="0"/>
                <a:ea typeface="Calibri" panose="020F0502020204030204" pitchFamily="34" charset="0"/>
                <a:cs typeface="Arial" panose="020B0604020202020204" pitchFamily="34" charset="0"/>
              </a:rPr>
              <a:t>Armed Forces Communications and Electronics Association (AFCEA) </a:t>
            </a:r>
          </a:p>
          <a:p>
            <a:pPr marL="342900" indent="-168275">
              <a:spcBef>
                <a:spcPts val="600"/>
              </a:spcBef>
              <a:buFont typeface="Arial" panose="020B0604020202020204" pitchFamily="34" charset="0"/>
              <a:buChar char="•"/>
            </a:pPr>
            <a:r>
              <a:rPr lang="en-US" sz="1500" b="1" dirty="0" smtClean="0">
                <a:solidFill>
                  <a:srgbClr val="5D883C"/>
                </a:solidFill>
                <a:latin typeface="Arial" panose="020B0604020202020204" pitchFamily="34" charset="0"/>
                <a:ea typeface="Calibri" panose="020F0502020204030204" pitchFamily="34" charset="0"/>
                <a:cs typeface="Arial" panose="020B0604020202020204" pitchFamily="34" charset="0"/>
              </a:rPr>
              <a:t>Dirk and Annie Elmendorf</a:t>
            </a:r>
          </a:p>
          <a:p>
            <a:pPr marL="342900" indent="-168275">
              <a:spcBef>
                <a:spcPts val="600"/>
              </a:spcBef>
              <a:buFont typeface="Arial" panose="020B0604020202020204" pitchFamily="34" charset="0"/>
              <a:buChar char="•"/>
            </a:pPr>
            <a:r>
              <a:rPr lang="en-US" sz="1500" b="1" dirty="0" smtClean="0">
                <a:solidFill>
                  <a:srgbClr val="5D883C"/>
                </a:solidFill>
                <a:latin typeface="Arial" panose="020B0604020202020204" pitchFamily="34" charset="0"/>
                <a:ea typeface="Calibri" panose="020F0502020204030204" pitchFamily="34" charset="0"/>
                <a:cs typeface="Arial" panose="020B0604020202020204" pitchFamily="34" charset="0"/>
              </a:rPr>
              <a:t>Evelyn </a:t>
            </a:r>
            <a:r>
              <a:rPr lang="en-US" sz="1500" b="1" dirty="0" err="1" smtClean="0">
                <a:solidFill>
                  <a:srgbClr val="5D883C"/>
                </a:solidFill>
                <a:latin typeface="Arial" panose="020B0604020202020204" pitchFamily="34" charset="0"/>
                <a:ea typeface="Calibri" panose="020F0502020204030204" pitchFamily="34" charset="0"/>
                <a:cs typeface="Arial" panose="020B0604020202020204" pitchFamily="34" charset="0"/>
              </a:rPr>
              <a:t>Mortola</a:t>
            </a:r>
            <a:endParaRPr lang="en-US" sz="1500" b="1" dirty="0" smtClean="0">
              <a:solidFill>
                <a:srgbClr val="5D883C"/>
              </a:solidFill>
              <a:latin typeface="Arial" panose="020B0604020202020204" pitchFamily="34" charset="0"/>
              <a:ea typeface="Calibri" panose="020F0502020204030204" pitchFamily="34" charset="0"/>
              <a:cs typeface="Arial" panose="020B0604020202020204" pitchFamily="34" charset="0"/>
            </a:endParaRPr>
          </a:p>
          <a:p>
            <a:pPr marL="342900" indent="-168275">
              <a:spcBef>
                <a:spcPts val="600"/>
              </a:spcBef>
              <a:buFont typeface="Arial" panose="020B0604020202020204" pitchFamily="34" charset="0"/>
              <a:buChar char="•"/>
            </a:pPr>
            <a:r>
              <a:rPr lang="en-US" sz="1500" b="1" dirty="0" smtClean="0">
                <a:solidFill>
                  <a:srgbClr val="5D883C"/>
                </a:solidFill>
                <a:latin typeface="Arial" panose="020B0604020202020204" pitchFamily="34" charset="0"/>
                <a:ea typeface="Calibri" panose="020F0502020204030204" pitchFamily="34" charset="0"/>
                <a:cs typeface="Arial" panose="020B0604020202020204" pitchFamily="34" charset="0"/>
              </a:rPr>
              <a:t>Melinda Jayne Villegas Endowment </a:t>
            </a:r>
            <a:endParaRPr lang="en-US" sz="1500" b="1" dirty="0" smtClean="0">
              <a:solidFill>
                <a:srgbClr val="5D883C"/>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832155" y="4970825"/>
            <a:ext cx="297023" cy="396030"/>
          </a:xfrm>
          <a:prstGeom prst="rect">
            <a:avLst/>
          </a:prstGeom>
          <a:ln>
            <a:solidFill>
              <a:schemeClr val="tx1"/>
            </a:solidFill>
          </a:ln>
        </p:spPr>
      </p:pic>
      <p:sp>
        <p:nvSpPr>
          <p:cNvPr id="32" name="Rectangle 31"/>
          <p:cNvSpPr/>
          <p:nvPr/>
        </p:nvSpPr>
        <p:spPr>
          <a:xfrm>
            <a:off x="5187144" y="4958445"/>
            <a:ext cx="3654778" cy="1708160"/>
          </a:xfrm>
          <a:prstGeom prst="rect">
            <a:avLst/>
          </a:prstGeom>
        </p:spPr>
        <p:txBody>
          <a:bodyPr wrap="square">
            <a:spAutoFit/>
          </a:bodyPr>
          <a:lstStyle/>
          <a:p>
            <a:pPr>
              <a:spcBef>
                <a:spcPts val="600"/>
              </a:spcBef>
            </a:pPr>
            <a:r>
              <a:rPr lang="en-US" sz="1900" b="1" u="sng" dirty="0" smtClean="0">
                <a:latin typeface="Arial" panose="020B0604020202020204" pitchFamily="34" charset="0"/>
                <a:ea typeface="Calibri" panose="020F0502020204030204" pitchFamily="34" charset="0"/>
                <a:cs typeface="Arial" panose="020B0604020202020204" pitchFamily="34" charset="0"/>
              </a:rPr>
              <a:t>Involvement Opportunities</a:t>
            </a:r>
            <a:r>
              <a:rPr lang="en-US" sz="1900" b="1" dirty="0" smtClean="0">
                <a:latin typeface="Arial" panose="020B0604020202020204" pitchFamily="34" charset="0"/>
                <a:ea typeface="Calibri" panose="020F0502020204030204" pitchFamily="34" charset="0"/>
                <a:cs typeface="Arial" panose="020B0604020202020204" pitchFamily="34" charset="0"/>
              </a:rPr>
              <a:t>:</a:t>
            </a:r>
          </a:p>
          <a:p>
            <a:pPr marL="342900" indent="-168275">
              <a:spcBef>
                <a:spcPts val="600"/>
              </a:spcBef>
              <a:buFont typeface="Arial" panose="020B0604020202020204" pitchFamily="34" charset="0"/>
              <a:buChar char="•"/>
            </a:pPr>
            <a:r>
              <a:rPr lang="en-US" sz="1900" b="1" dirty="0" smtClean="0">
                <a:solidFill>
                  <a:srgbClr val="002060"/>
                </a:solidFill>
                <a:latin typeface="Arial" panose="020B0604020202020204" pitchFamily="34" charset="0"/>
                <a:ea typeface="Calibri" panose="020F0502020204030204" pitchFamily="34" charset="0"/>
                <a:cs typeface="Arial" panose="020B0604020202020204" pitchFamily="34" charset="0"/>
              </a:rPr>
              <a:t>COEHD faculty needed for pedagogy classes &amp; course development</a:t>
            </a:r>
          </a:p>
          <a:p>
            <a:pPr marL="342900" indent="-168275">
              <a:spcBef>
                <a:spcPts val="600"/>
              </a:spcBef>
              <a:buFont typeface="Arial" panose="020B0604020202020204" pitchFamily="34" charset="0"/>
              <a:buChar char="•"/>
            </a:pPr>
            <a:endParaRPr lang="en-US" sz="1900" b="1"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013121" y="121510"/>
            <a:ext cx="1914865" cy="1914864"/>
          </a:xfrm>
          <a:prstGeom prst="rect">
            <a:avLst/>
          </a:prstGeom>
        </p:spPr>
      </p:pic>
      <p:pic>
        <p:nvPicPr>
          <p:cNvPr id="33" name="Picture 32" descr="C:\Users\pfu274\AppData\Local\Microsoft\Windows\INetCache\Content.Outlook\CTWMSFFB\_MG_5165.JPG"/>
          <p:cNvPicPr/>
          <p:nvPr/>
        </p:nvPicPr>
        <p:blipFill rotWithShape="1">
          <a:blip r:embed="rId13" cstate="screen">
            <a:extLst>
              <a:ext uri="{28A0092B-C50C-407E-A947-70E740481C1C}">
                <a14:useLocalDpi xmlns:a14="http://schemas.microsoft.com/office/drawing/2010/main"/>
              </a:ext>
            </a:extLst>
          </a:blip>
          <a:srcRect/>
          <a:stretch/>
        </p:blipFill>
        <p:spPr bwMode="auto">
          <a:xfrm>
            <a:off x="108138" y="110625"/>
            <a:ext cx="2259505" cy="179315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17140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3"/>
          <a:stretch>
            <a:fillRect/>
          </a:stretch>
        </p:blipFill>
        <p:spPr>
          <a:xfrm>
            <a:off x="0" y="0"/>
            <a:ext cx="9144000" cy="6858000"/>
          </a:xfrm>
          <a:prstGeom prst="rect">
            <a:avLst/>
          </a:prstGeom>
        </p:spPr>
      </p:pic>
      <p:sp>
        <p:nvSpPr>
          <p:cNvPr id="8" name="Title 7"/>
          <p:cNvSpPr>
            <a:spLocks noGrp="1"/>
          </p:cNvSpPr>
          <p:nvPr>
            <p:ph type="title"/>
          </p:nvPr>
        </p:nvSpPr>
        <p:spPr>
          <a:xfrm>
            <a:off x="457199" y="366775"/>
            <a:ext cx="8229600" cy="759418"/>
          </a:xfrm>
        </p:spPr>
        <p:txBody>
          <a:bodyPr>
            <a:normAutofit fontScale="90000"/>
          </a:bodyPr>
          <a:lstStyle/>
          <a:p>
            <a:r>
              <a:rPr lang="en-US" dirty="0"/>
              <a:t/>
            </a:r>
            <a:br>
              <a:rPr lang="en-US" dirty="0"/>
            </a:br>
            <a:r>
              <a:rPr lang="en-US" sz="3900" b="1" dirty="0" smtClean="0"/>
              <a:t>Partnership </a:t>
            </a:r>
            <a:r>
              <a:rPr lang="en-US" sz="3900" b="1" dirty="0"/>
              <a:t>and Networking Meeting </a:t>
            </a:r>
          </a:p>
        </p:txBody>
      </p:sp>
      <p:sp>
        <p:nvSpPr>
          <p:cNvPr id="2" name="Content Placeholder 1"/>
          <p:cNvSpPr>
            <a:spLocks noGrp="1" noChangeArrowheads="1"/>
          </p:cNvSpPr>
          <p:nvPr>
            <p:ph idx="1"/>
          </p:nvPr>
        </p:nvSpPr>
        <p:spPr bwMode="auto">
          <a:xfrm>
            <a:off x="282947" y="1338132"/>
            <a:ext cx="8638416"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AutoNum type="arabicPeriod"/>
              <a:tabLst/>
            </a:pPr>
            <a:r>
              <a:rPr lang="en-US" altLang="en-US" sz="2000" dirty="0" smtClean="0">
                <a:latin typeface="+mj-lt"/>
                <a:ea typeface="+mj-ea"/>
                <a:cs typeface="+mj-cs"/>
              </a:rPr>
              <a:t>Name </a:t>
            </a:r>
            <a:r>
              <a:rPr lang="en-US" altLang="en-US" sz="2000" dirty="0">
                <a:latin typeface="+mj-lt"/>
                <a:ea typeface="+mj-ea"/>
                <a:cs typeface="+mj-cs"/>
              </a:rPr>
              <a:t>of </a:t>
            </a:r>
            <a:r>
              <a:rPr lang="en-US" altLang="en-US" sz="2000" dirty="0" smtClean="0">
                <a:latin typeface="+mj-lt"/>
                <a:ea typeface="+mj-ea"/>
                <a:cs typeface="+mj-cs"/>
              </a:rPr>
              <a:t>Partners/location: </a:t>
            </a:r>
            <a:r>
              <a:rPr lang="en-US" altLang="en-US" sz="2000" dirty="0" smtClean="0">
                <a:solidFill>
                  <a:srgbClr val="C00000"/>
                </a:solidFill>
                <a:latin typeface="+mj-lt"/>
                <a:ea typeface="+mj-ea"/>
                <a:cs typeface="+mj-cs"/>
              </a:rPr>
              <a:t>Educational Testing Service (ETS), Princeton, NJ.</a:t>
            </a:r>
          </a:p>
          <a:p>
            <a:pPr marL="457200" marR="0" lvl="0" indent="-457200" algn="l" defTabSz="914400" rtl="0" eaLnBrk="0" fontAlgn="base" latinLnBrk="0" hangingPunct="0">
              <a:lnSpc>
                <a:spcPct val="100000"/>
              </a:lnSpc>
              <a:spcBef>
                <a:spcPct val="0"/>
              </a:spcBef>
              <a:spcAft>
                <a:spcPct val="0"/>
              </a:spcAft>
              <a:buClrTx/>
              <a:buSzTx/>
              <a:buAutoNum type="arabicPeriod"/>
              <a:tabLst/>
            </a:pPr>
            <a:endParaRPr lang="en-US" altLang="en-US" sz="2000" dirty="0" smtClean="0">
              <a:latin typeface="+mj-lt"/>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smtClean="0">
                <a:latin typeface="+mj-lt"/>
                <a:ea typeface="+mj-ea"/>
                <a:cs typeface="+mj-cs"/>
              </a:rPr>
              <a:t>2. Nature </a:t>
            </a:r>
            <a:r>
              <a:rPr lang="en-US" altLang="en-US" sz="2000" dirty="0">
                <a:latin typeface="+mj-lt"/>
                <a:ea typeface="+mj-ea"/>
                <a:cs typeface="+mj-cs"/>
              </a:rPr>
              <a:t>of the </a:t>
            </a:r>
            <a:r>
              <a:rPr lang="en-US" altLang="en-US" sz="2000" dirty="0" smtClean="0">
                <a:latin typeface="+mj-lt"/>
                <a:ea typeface="+mj-ea"/>
                <a:cs typeface="+mj-cs"/>
              </a:rPr>
              <a:t>partnership: </a:t>
            </a:r>
            <a:r>
              <a:rPr lang="en-US" altLang="en-US" sz="2000" dirty="0">
                <a:solidFill>
                  <a:srgbClr val="C00000"/>
                </a:solidFill>
                <a:latin typeface="+mj-lt"/>
                <a:ea typeface="+mj-ea"/>
                <a:cs typeface="+mj-cs"/>
              </a:rPr>
              <a:t>I received two years of postdoctoral training (2010-2012) at their English Language Learning and Assessment Research </a:t>
            </a:r>
            <a:r>
              <a:rPr lang="en-US" altLang="en-US" sz="2000" dirty="0" smtClean="0">
                <a:solidFill>
                  <a:srgbClr val="C00000"/>
                </a:solidFill>
                <a:latin typeface="+mj-lt"/>
                <a:ea typeface="+mj-ea"/>
                <a:cs typeface="+mj-cs"/>
              </a:rPr>
              <a:t>Division, during which I </a:t>
            </a:r>
            <a:r>
              <a:rPr lang="en-US" altLang="en-US" sz="2000" dirty="0">
                <a:solidFill>
                  <a:srgbClr val="C00000"/>
                </a:solidFill>
                <a:latin typeface="+mj-lt"/>
                <a:ea typeface="+mj-ea"/>
                <a:cs typeface="+mj-cs"/>
              </a:rPr>
              <a:t>investigated the reliability and validity of speaking assessments. I continued working with my ETS colleagues on related topics, and was just awarded a research grant to examine the validity of their new English language proficiency test, the TOEFL Junior test (</a:t>
            </a:r>
            <a:r>
              <a:rPr lang="en-US" sz="2000" dirty="0">
                <a:solidFill>
                  <a:srgbClr val="C00000"/>
                </a:solidFill>
                <a:latin typeface="+mj-lt"/>
                <a:ea typeface="+mj-ea"/>
                <a:cs typeface="+mj-cs"/>
              </a:rPr>
              <a:t>for students ages </a:t>
            </a:r>
            <a:r>
              <a:rPr lang="en-US" sz="2000" dirty="0" smtClean="0">
                <a:solidFill>
                  <a:srgbClr val="C00000"/>
                </a:solidFill>
                <a:latin typeface="+mj-lt"/>
                <a:ea typeface="+mj-ea"/>
                <a:cs typeface="+mj-cs"/>
              </a:rPr>
              <a:t>11+).</a:t>
            </a:r>
            <a:endParaRPr lang="en-US" altLang="en-US" sz="2000" dirty="0">
              <a:solidFill>
                <a:srgbClr val="C00000"/>
              </a:solidFill>
              <a:latin typeface="+mj-lt"/>
              <a:ea typeface="+mj-ea"/>
              <a:cs typeface="+mj-cs"/>
            </a:endParaRPr>
          </a:p>
          <a:p>
            <a:pPr marL="0" indent="0" fontAlgn="base">
              <a:buNone/>
            </a:pPr>
            <a:endParaRPr lang="en-US" altLang="en-US" sz="2000" dirty="0" smtClean="0">
              <a:latin typeface="+mj-lt"/>
              <a:ea typeface="+mj-ea"/>
              <a:cs typeface="+mj-cs"/>
            </a:endParaRPr>
          </a:p>
          <a:p>
            <a:pPr marL="0" indent="0" fontAlgn="base">
              <a:buNone/>
            </a:pPr>
            <a:r>
              <a:rPr lang="en-US" altLang="en-US" sz="2000" dirty="0" smtClean="0">
                <a:latin typeface="+mj-lt"/>
                <a:ea typeface="+mj-ea"/>
                <a:cs typeface="+mj-cs"/>
              </a:rPr>
              <a:t>3. Support sources: </a:t>
            </a:r>
            <a:r>
              <a:rPr lang="en-US" sz="2000" dirty="0">
                <a:solidFill>
                  <a:srgbClr val="C00000"/>
                </a:solidFill>
                <a:latin typeface="+mj-lt"/>
                <a:ea typeface="+mj-ea"/>
                <a:cs typeface="+mj-cs"/>
              </a:rPr>
              <a:t>TOEFL® Young Students Series </a:t>
            </a:r>
            <a:r>
              <a:rPr lang="en-US" sz="2000" dirty="0" smtClean="0">
                <a:solidFill>
                  <a:srgbClr val="C00000"/>
                </a:solidFill>
                <a:latin typeface="+mj-lt"/>
                <a:ea typeface="+mj-ea"/>
                <a:cs typeface="+mj-cs"/>
              </a:rPr>
              <a:t>Research Grants</a:t>
            </a:r>
            <a:endParaRPr lang="en-US" altLang="en-US" sz="2000" dirty="0" smtClean="0">
              <a:latin typeface="+mj-lt"/>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smtClean="0">
              <a:latin typeface="+mj-lt"/>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smtClean="0">
                <a:latin typeface="+mj-lt"/>
                <a:ea typeface="+mj-ea"/>
                <a:cs typeface="+mj-cs"/>
              </a:rPr>
              <a:t>4. Opportunities </a:t>
            </a:r>
            <a:r>
              <a:rPr lang="en-US" altLang="en-US" sz="2000" dirty="0">
                <a:latin typeface="+mj-lt"/>
                <a:ea typeface="+mj-ea"/>
                <a:cs typeface="+mj-cs"/>
              </a:rPr>
              <a:t>for others to become </a:t>
            </a:r>
            <a:r>
              <a:rPr lang="en-US" altLang="en-US" sz="2000" dirty="0" smtClean="0">
                <a:latin typeface="+mj-lt"/>
                <a:ea typeface="+mj-ea"/>
                <a:cs typeface="+mj-cs"/>
              </a:rPr>
              <a:t>involved: </a:t>
            </a:r>
            <a:r>
              <a:rPr lang="en-US" altLang="en-US" sz="2000" dirty="0" smtClean="0">
                <a:solidFill>
                  <a:srgbClr val="C00000"/>
                </a:solidFill>
                <a:latin typeface="+mj-lt"/>
                <a:ea typeface="+mj-ea"/>
                <a:cs typeface="+mj-cs"/>
              </a:rPr>
              <a:t>Collaborate on assessment-related research projects</a:t>
            </a:r>
            <a:endParaRPr lang="en-US" altLang="en-US" sz="2000" dirty="0">
              <a:solidFill>
                <a:srgbClr val="C00000"/>
              </a:solidFill>
              <a:latin typeface="+mj-lt"/>
              <a:ea typeface="+mj-ea"/>
              <a:cs typeface="+mj-cs"/>
            </a:endParaRPr>
          </a:p>
        </p:txBody>
      </p:sp>
    </p:spTree>
    <p:extLst>
      <p:ext uri="{BB962C8B-B14F-4D97-AF65-F5344CB8AC3E}">
        <p14:creationId xmlns:p14="http://schemas.microsoft.com/office/powerpoint/2010/main" val="372595781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e08ca3d-02e5-49e5-ac3f-ddf65e9d53cb">NYC5UXAAA45M-5-55</_dlc_DocId>
    <_dlc_DocIdUrl xmlns="9e08ca3d-02e5-49e5-ac3f-ddf65e9d53cb">
      <Url>https://utsacloud.sharepoint.com/sites/vper/branding/_layouts/15/DocIdRedir.aspx?ID=NYC5UXAAA45M-5-55</Url>
      <Description>NYC5UXAAA45M-5-55</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E1329F619BF3F44A9372EA4393708BFF" ma:contentTypeVersion="3" ma:contentTypeDescription="Create a new document." ma:contentTypeScope="" ma:versionID="28af71d816ac1fb8428416ecec7ec0ab">
  <xsd:schema xmlns:xsd="http://www.w3.org/2001/XMLSchema" xmlns:xs="http://www.w3.org/2001/XMLSchema" xmlns:p="http://schemas.microsoft.com/office/2006/metadata/properties" xmlns:ns2="9e08ca3d-02e5-49e5-ac3f-ddf65e9d53cb" targetNamespace="http://schemas.microsoft.com/office/2006/metadata/properties" ma:root="true" ma:fieldsID="12c14e83bfa8656a9752853f1250a949" ns2:_="">
    <xsd:import namespace="9e08ca3d-02e5-49e5-ac3f-ddf65e9d53cb"/>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08ca3d-02e5-49e5-ac3f-ddf65e9d53cb"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050EF4-0C88-4619-B3BE-F222C61E7F29}">
  <ds:schemaRefs>
    <ds:schemaRef ds:uri="http://schemas.microsoft.com/office/2006/metadata/properties"/>
    <ds:schemaRef ds:uri="http://schemas.microsoft.com/office/infopath/2007/PartnerControls"/>
    <ds:schemaRef ds:uri="9e08ca3d-02e5-49e5-ac3f-ddf65e9d53cb"/>
  </ds:schemaRefs>
</ds:datastoreItem>
</file>

<file path=customXml/itemProps2.xml><?xml version="1.0" encoding="utf-8"?>
<ds:datastoreItem xmlns:ds="http://schemas.openxmlformats.org/officeDocument/2006/customXml" ds:itemID="{60978E03-AC80-468F-92C7-DE81D3A2F261}">
  <ds:schemaRefs>
    <ds:schemaRef ds:uri="http://schemas.microsoft.com/sharepoint/v3/contenttype/forms"/>
  </ds:schemaRefs>
</ds:datastoreItem>
</file>

<file path=customXml/itemProps3.xml><?xml version="1.0" encoding="utf-8"?>
<ds:datastoreItem xmlns:ds="http://schemas.openxmlformats.org/officeDocument/2006/customXml" ds:itemID="{773301F5-3D44-4DDC-90B3-43B57C2BE366}">
  <ds:schemaRefs>
    <ds:schemaRef ds:uri="http://schemas.microsoft.com/sharepoint/events"/>
  </ds:schemaRefs>
</ds:datastoreItem>
</file>

<file path=customXml/itemProps4.xml><?xml version="1.0" encoding="utf-8"?>
<ds:datastoreItem xmlns:ds="http://schemas.openxmlformats.org/officeDocument/2006/customXml" ds:itemID="{BCF815A7-48E5-4C8A-B08A-6B7229F0C5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08ca3d-02e5-49e5-ac3f-ddf65e9d53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302</TotalTime>
  <Words>2452</Words>
  <Application>Microsoft Macintosh PowerPoint</Application>
  <PresentationFormat>On-screen Show (4:3)</PresentationFormat>
  <Paragraphs>332</Paragraphs>
  <Slides>22</Slides>
  <Notes>6</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COEHD Partnerships</vt:lpstr>
      <vt:lpstr>PowerPoint Presentation</vt:lpstr>
      <vt:lpstr>Empower Behavioral Health 9314 Ryder Rd., San Antonio  |  3 Commercial Pl., Schertz</vt:lpstr>
      <vt:lpstr>PowerPoint Presentation</vt:lpstr>
      <vt:lpstr>Center for Military Families: Partnerships</vt:lpstr>
      <vt:lpstr>Communities in Schools  of San Antonio</vt:lpstr>
      <vt:lpstr>PowerPoint Presentation</vt:lpstr>
      <vt:lpstr> Partnership and Networking Meeting </vt:lpstr>
      <vt:lpstr>ELPS Partnerships</vt:lpstr>
      <vt:lpstr>Mexican American Studies at UTSA</vt:lpstr>
      <vt:lpstr>Department of Counseling Partnerships</vt:lpstr>
      <vt:lpstr>UTSA School Psychology Practicum and Internship Placement Partners Dr. Castro-Villarreal, PhD, Licensed Specialist in School Psychology Graduate Advisor of Record, The University of Texas at San Antonio </vt:lpstr>
      <vt:lpstr>BoXZY</vt:lpstr>
      <vt:lpstr>PowerPoint Presentation</vt:lpstr>
      <vt:lpstr>The South Texas Consortium for HIV &amp; STI Research</vt:lpstr>
      <vt:lpstr> </vt:lpstr>
      <vt:lpstr>PowerPoint Presentation</vt:lpstr>
      <vt:lpstr>Bilingual, Biliterate, and Binational Collaboration Dr. Rosalind Horowitz</vt:lpstr>
      <vt:lpstr>Center for the Inquiry of Transformative Literacies: Partnerships</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Jona Haga</dc:creator>
  <cp:lastModifiedBy>Jo Ann Jones</cp:lastModifiedBy>
  <cp:revision>26</cp:revision>
  <dcterms:created xsi:type="dcterms:W3CDTF">2012-02-23T16:05:57Z</dcterms:created>
  <dcterms:modified xsi:type="dcterms:W3CDTF">2017-03-08T22:36:07Z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0x010100E1329F619BF3F44A9372EA4393708BFF</vt:lpwstr>
  </property>
  <property fmtid="{D5CDD505-2E9C-101B-9397-08002B2CF9AE}" pid="3" name="URL">
    <vt:lpwstr/>
  </property>
  <property fmtid="{D5CDD505-2E9C-101B-9397-08002B2CF9AE}" pid="4" name="DocumentSetDescription">
    <vt:lpwstr/>
  </property>
  <property fmtid="{D5CDD505-2E9C-101B-9397-08002B2CF9AE}" pid="5" name="_dlc_DocIdItemGuid">
    <vt:lpwstr>53d51fd0-922d-4dc6-a03e-88f407432a63</vt:lpwstr>
  </property>
</Properties>
</file>