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7" r:id="rId1"/>
  </p:sldMasterIdLst>
  <p:notesMasterIdLst>
    <p:notesMasterId r:id="rId11"/>
  </p:notesMasterIdLst>
  <p:sldIdLst>
    <p:sldId id="287" r:id="rId2"/>
    <p:sldId id="272" r:id="rId3"/>
    <p:sldId id="276" r:id="rId4"/>
    <p:sldId id="270" r:id="rId5"/>
    <p:sldId id="275" r:id="rId6"/>
    <p:sldId id="291" r:id="rId7"/>
    <p:sldId id="268" r:id="rId8"/>
    <p:sldId id="290" r:id="rId9"/>
    <p:sldId id="29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1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131" d="100"/>
          <a:sy n="131" d="100"/>
        </p:scale>
        <p:origin x="1600" y="1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61EC96-CD2A-42E5-9470-25C0571DC9DC}" type="datetimeFigureOut">
              <a:rPr lang="en-US" smtClean="0"/>
              <a:pPr/>
              <a:t>1/16/19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9E639F-439A-4B49-AB2B-7073017708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83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2387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5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7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74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998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9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58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13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01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1/16/19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12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77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45000">
              <a:schemeClr val="accent4">
                <a:alpha val="15000"/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7111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mailto:margot.oviedo@utsa.edu" TargetMode="External"/><Relationship Id="rId7" Type="http://schemas.openxmlformats.org/officeDocument/2006/relationships/image" Target="../media/image4.jpeg"/><Relationship Id="rId2" Type="http://schemas.openxmlformats.org/officeDocument/2006/relationships/hyperlink" Target="mailto:jennifer.silver@utsa.edu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hyperlink" Target="mailto:Kerri.glaspie@utsa.edu" TargetMode="External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utsa.edu/research-funding/cayuse/" TargetMode="External"/><Relationship Id="rId2" Type="http://schemas.openxmlformats.org/officeDocument/2006/relationships/hyperlink" Target="https://utsaresearch.wufoo.com/forms/colfa-business-coehd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utsa.edu/research-funding/cayuse/" TargetMode="External"/><Relationship Id="rId2" Type="http://schemas.openxmlformats.org/officeDocument/2006/relationships/hyperlink" Target="https://comal.it.utsa.edu/routing/login.php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utsa.edu/research-funding/human-subjects/" TargetMode="External"/><Relationship Id="rId2" Type="http://schemas.openxmlformats.org/officeDocument/2006/relationships/hyperlink" Target="https://oric.utsa.edu/co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esearch.utsa.edu/" TargetMode="External"/><Relationship Id="rId5" Type="http://schemas.openxmlformats.org/officeDocument/2006/relationships/hyperlink" Target="mailto:ccoi@utsa.edu" TargetMode="External"/><Relationship Id="rId4" Type="http://schemas.openxmlformats.org/officeDocument/2006/relationships/hyperlink" Target="http://research.utsa.edu/research-funding/institutional-animal-care-and-use-program_new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443" y="3352800"/>
            <a:ext cx="8229600" cy="1143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>
              <a:lnSpc>
                <a:spcPct val="80000"/>
              </a:lnSpc>
            </a:pPr>
            <a:r>
              <a:rPr lang="en-US" dirty="0">
                <a:solidFill>
                  <a:srgbClr val="0F1171"/>
                </a:solidFill>
                <a:latin typeface="Impact" panose="020B0806030902050204" pitchFamily="34" charset="0"/>
              </a:rPr>
              <a:t>Getting Started</a:t>
            </a:r>
            <a:br>
              <a:rPr lang="en-US" dirty="0">
                <a:solidFill>
                  <a:srgbClr val="0F1171"/>
                </a:solidFill>
                <a:latin typeface="Impact" panose="020B0806030902050204" pitchFamily="34" charset="0"/>
              </a:rPr>
            </a:br>
            <a:r>
              <a:rPr lang="en-US" dirty="0">
                <a:solidFill>
                  <a:srgbClr val="0F1171"/>
                </a:solidFill>
                <a:latin typeface="Impact" panose="020B0806030902050204" pitchFamily="34" charset="0"/>
              </a:rPr>
              <a:t>Proposal Submission Process</a:t>
            </a:r>
            <a:br>
              <a:rPr lang="en-US" dirty="0">
                <a:solidFill>
                  <a:srgbClr val="0F1171"/>
                </a:solidFill>
                <a:latin typeface="Impact" panose="020B0806030902050204" pitchFamily="34" charset="0"/>
              </a:rPr>
            </a:br>
            <a:r>
              <a:rPr lang="en-US" dirty="0">
                <a:solidFill>
                  <a:srgbClr val="0F1171"/>
                </a:solidFill>
                <a:latin typeface="Impact" panose="020B0806030902050204" pitchFamily="34" charset="0"/>
              </a:rPr>
              <a:t>Research Service Center</a:t>
            </a:r>
            <a:br>
              <a:rPr lang="en-US" sz="5400" dirty="0">
                <a:solidFill>
                  <a:srgbClr val="0F1171"/>
                </a:solidFill>
              </a:rPr>
            </a:br>
            <a:endParaRPr lang="en-US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951" y="1616015"/>
            <a:ext cx="8229600" cy="2117785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dirty="0">
              <a:solidFill>
                <a:srgbClr val="0F1171"/>
              </a:solidFill>
            </a:endParaRPr>
          </a:p>
          <a:p>
            <a:pPr algn="ctr">
              <a:lnSpc>
                <a:spcPct val="80000"/>
              </a:lnSpc>
            </a:pPr>
            <a:endParaRPr lang="en-US" sz="3200" dirty="0">
              <a:solidFill>
                <a:srgbClr val="0F1171"/>
              </a:solidFill>
              <a:latin typeface="Impact" panose="020B0806030902050204" pitchFamily="34" charset="0"/>
            </a:endParaRPr>
          </a:p>
          <a:p>
            <a:pPr algn="ctr">
              <a:buNone/>
            </a:pPr>
            <a:endParaRPr lang="en-US" dirty="0">
              <a:solidFill>
                <a:srgbClr val="0F1171"/>
              </a:solidFill>
            </a:endParaRPr>
          </a:p>
          <a:p>
            <a:pPr algn="ctr">
              <a:buNone/>
            </a:pPr>
            <a:endParaRPr lang="en-US" dirty="0">
              <a:solidFill>
                <a:srgbClr val="0F117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1" y="5101253"/>
            <a:ext cx="8180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Presented by:</a:t>
            </a:r>
          </a:p>
          <a:p>
            <a:r>
              <a:rPr lang="en-US" dirty="0"/>
              <a:t>The Research Service Center – UTSA Office of Sponsored Project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2078751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5000">
        <p:split orient="vert"/>
      </p:transition>
    </mc:Choice>
    <mc:Fallback xmlns="">
      <p:transition spd="slow" advClick="0" advTm="1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62321"/>
            <a:ext cx="8369699" cy="753467"/>
          </a:xfrm>
          <a:ln w="158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accent2"/>
                </a:solidFill>
                <a:latin typeface="+mn-lt"/>
              </a:rPr>
              <a:t>Meet the Team</a:t>
            </a:r>
            <a:endParaRPr lang="en-US" sz="4000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36763" y="2043255"/>
            <a:ext cx="24721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Jennifer Silver</a:t>
            </a:r>
          </a:p>
          <a:p>
            <a:r>
              <a:rPr lang="en-US" dirty="0"/>
              <a:t>RSC Director</a:t>
            </a:r>
          </a:p>
          <a:p>
            <a:r>
              <a:rPr lang="en-US" dirty="0">
                <a:hlinkClick r:id="rId2"/>
              </a:rPr>
              <a:t>jennifer.silver@utsa.edu</a:t>
            </a:r>
            <a:endParaRPr lang="en-US" dirty="0"/>
          </a:p>
          <a:p>
            <a:r>
              <a:rPr lang="en-US" dirty="0"/>
              <a:t>(210) 458-4234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36763" y="3428999"/>
            <a:ext cx="365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Margot Oviedo</a:t>
            </a:r>
          </a:p>
          <a:p>
            <a:r>
              <a:rPr lang="en-US" dirty="0"/>
              <a:t>Research Award Admin Post </a:t>
            </a:r>
          </a:p>
          <a:p>
            <a:r>
              <a:rPr lang="en-US" dirty="0">
                <a:hlinkClick r:id="rId3"/>
              </a:rPr>
              <a:t>margot.oviedo@utsa.edu</a:t>
            </a:r>
            <a:endParaRPr lang="en-US" dirty="0"/>
          </a:p>
          <a:p>
            <a:r>
              <a:rPr lang="en-US" dirty="0"/>
              <a:t>(210) 458-6376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36763" y="4893648"/>
            <a:ext cx="358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Kerri </a:t>
            </a:r>
            <a:r>
              <a:rPr lang="en-US" dirty="0" err="1"/>
              <a:t>Glaspie</a:t>
            </a:r>
            <a:endParaRPr lang="en-US" dirty="0"/>
          </a:p>
          <a:p>
            <a:r>
              <a:rPr lang="en-US" dirty="0"/>
              <a:t>Research Award Admin Pre </a:t>
            </a:r>
          </a:p>
          <a:p>
            <a:r>
              <a:rPr lang="en-US" dirty="0">
                <a:hlinkClick r:id="rId4"/>
              </a:rPr>
              <a:t>kerri.glaspie@utsa.edu</a:t>
            </a:r>
            <a:endParaRPr lang="en-US" dirty="0"/>
          </a:p>
          <a:p>
            <a:r>
              <a:rPr lang="en-US" dirty="0"/>
              <a:t>(210) 458-5975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17" y="1941136"/>
            <a:ext cx="1136194" cy="11965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19" y="3411978"/>
            <a:ext cx="1136192" cy="119731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19" y="4861181"/>
            <a:ext cx="1136192" cy="1215194"/>
          </a:xfrm>
          <a:prstGeom prst="rect">
            <a:avLst/>
          </a:prstGeom>
        </p:spPr>
      </p:pic>
      <p:sp>
        <p:nvSpPr>
          <p:cNvPr id="20" name="Content Placeholder 2"/>
          <p:cNvSpPr txBox="1">
            <a:spLocks/>
          </p:cNvSpPr>
          <p:nvPr/>
        </p:nvSpPr>
        <p:spPr>
          <a:xfrm>
            <a:off x="425342" y="1182559"/>
            <a:ext cx="8373426" cy="61880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Calibri" panose="020F0502020204030204" pitchFamily="34" charset="0"/>
              <a:buNone/>
            </a:pPr>
            <a:r>
              <a:rPr lang="en-US" sz="3600" dirty="0">
                <a:solidFill>
                  <a:schemeClr val="accent2"/>
                </a:solidFill>
              </a:rPr>
              <a:t>Research Service Center</a:t>
            </a:r>
            <a:endParaRPr lang="en-US" sz="36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6D4C6B-220C-4CB7-894C-3A451D33543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322" y="2010130"/>
            <a:ext cx="1216101" cy="112755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216C229-593D-43FA-A633-44A5F0F3CF0A}"/>
              </a:ext>
            </a:extLst>
          </p:cNvPr>
          <p:cNvSpPr txBox="1"/>
          <p:nvPr/>
        </p:nvSpPr>
        <p:spPr>
          <a:xfrm>
            <a:off x="6143998" y="1949259"/>
            <a:ext cx="28070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Jesse Hernandez</a:t>
            </a:r>
          </a:p>
          <a:p>
            <a:r>
              <a:rPr lang="en-US" dirty="0"/>
              <a:t>Sr Research Award Coord</a:t>
            </a:r>
          </a:p>
          <a:p>
            <a:r>
              <a:rPr lang="en-US" dirty="0">
                <a:hlinkClick r:id="rId2"/>
              </a:rPr>
              <a:t>jesse.hernandez@utsa.edu</a:t>
            </a:r>
            <a:endParaRPr lang="en-US" dirty="0"/>
          </a:p>
          <a:p>
            <a:r>
              <a:rPr lang="en-US" dirty="0"/>
              <a:t>(210) 458-6852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98F5931-4CBB-476F-8113-F6477863712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145" y="3402001"/>
            <a:ext cx="1147278" cy="120729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8451D09-17D0-4CFF-9DA3-360DB4D5EC13}"/>
              </a:ext>
            </a:extLst>
          </p:cNvPr>
          <p:cNvSpPr txBox="1"/>
          <p:nvPr/>
        </p:nvSpPr>
        <p:spPr>
          <a:xfrm>
            <a:off x="6112622" y="3428999"/>
            <a:ext cx="28070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Amanda Key</a:t>
            </a:r>
          </a:p>
          <a:p>
            <a:r>
              <a:rPr lang="en-US" dirty="0"/>
              <a:t>Research Award Admin Post</a:t>
            </a:r>
          </a:p>
          <a:p>
            <a:r>
              <a:rPr lang="en-US" dirty="0">
                <a:hlinkClick r:id="rId2"/>
              </a:rPr>
              <a:t>amanda.key@utsa.edu</a:t>
            </a:r>
            <a:endParaRPr lang="en-US" dirty="0"/>
          </a:p>
          <a:p>
            <a:r>
              <a:rPr lang="en-US" dirty="0"/>
              <a:t>(210) 458-4384</a:t>
            </a:r>
          </a:p>
        </p:txBody>
      </p:sp>
    </p:spTree>
    <p:extLst>
      <p:ext uri="{BB962C8B-B14F-4D97-AF65-F5344CB8AC3E}">
        <p14:creationId xmlns:p14="http://schemas.microsoft.com/office/powerpoint/2010/main" val="3903238832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524" y="914400"/>
            <a:ext cx="8229600" cy="9144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solidFill>
                  <a:schemeClr val="accent2"/>
                </a:solidFill>
                <a:latin typeface="+mn-lt"/>
              </a:rPr>
              <a:t>Research Service Center </a:t>
            </a: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r>
              <a:rPr lang="en-US" sz="4000" dirty="0">
                <a:solidFill>
                  <a:schemeClr val="accent2"/>
                </a:solidFill>
                <a:latin typeface="+mn-lt"/>
              </a:rPr>
              <a:t>for</a:t>
            </a: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r>
              <a:rPr lang="en-US" sz="4000" dirty="0">
                <a:solidFill>
                  <a:schemeClr val="accent2"/>
                </a:solidFill>
                <a:latin typeface="+mn-lt"/>
              </a:rPr>
              <a:t>Arts-Business-Education-VP areas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31450"/>
            <a:ext cx="8060724" cy="457200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Clr>
                <a:schemeClr val="accent2"/>
              </a:buClr>
              <a:buSzPct val="75000"/>
              <a:buNone/>
            </a:pPr>
            <a:r>
              <a:rPr lang="en-US" sz="2400" b="1" dirty="0">
                <a:solidFill>
                  <a:srgbClr val="0F1171"/>
                </a:solidFill>
              </a:rPr>
              <a:t> </a:t>
            </a:r>
          </a:p>
          <a:p>
            <a:pPr marL="0" indent="0" algn="ctr">
              <a:buClr>
                <a:schemeClr val="accent2"/>
              </a:buClr>
              <a:buSzPct val="75000"/>
              <a:buNone/>
            </a:pPr>
            <a:r>
              <a:rPr lang="en-US" sz="2400" b="1" dirty="0">
                <a:solidFill>
                  <a:srgbClr val="0F1171"/>
                </a:solidFill>
              </a:rPr>
              <a:t>RSC Proposal INTAKE – </a:t>
            </a:r>
            <a:r>
              <a:rPr lang="en-US" sz="2400" b="1" dirty="0" err="1">
                <a:solidFill>
                  <a:srgbClr val="0F1171"/>
                </a:solidFill>
              </a:rPr>
              <a:t>Wufoo</a:t>
            </a:r>
            <a:r>
              <a:rPr lang="en-US" sz="2400" b="1" dirty="0">
                <a:solidFill>
                  <a:srgbClr val="0F1171"/>
                </a:solidFill>
              </a:rPr>
              <a:t> Form</a:t>
            </a:r>
          </a:p>
          <a:p>
            <a:r>
              <a:rPr lang="en-US" sz="2400" b="1" dirty="0">
                <a:solidFill>
                  <a:srgbClr val="0F1171"/>
                </a:solidFill>
              </a:rPr>
              <a:t>	</a:t>
            </a:r>
            <a:r>
              <a:rPr lang="en-US" u="sng" dirty="0">
                <a:hlinkClick r:id="rId2"/>
              </a:rPr>
              <a:t>https://utsaresearch.wufoo.com/forms/colfa-business-coehd/</a:t>
            </a:r>
            <a:endParaRPr lang="en-US" dirty="0"/>
          </a:p>
          <a:p>
            <a:endParaRPr lang="en-US" b="1" i="1" dirty="0"/>
          </a:p>
          <a:p>
            <a:pPr marL="0" indent="0" algn="ctr">
              <a:buClr>
                <a:schemeClr val="accent2"/>
              </a:buClr>
              <a:buSzPct val="75000"/>
              <a:buNone/>
            </a:pPr>
            <a:r>
              <a:rPr lang="en-US" sz="2500" b="1" dirty="0">
                <a:solidFill>
                  <a:srgbClr val="0F1171"/>
                </a:solidFill>
              </a:rPr>
              <a:t>CAYUSE create a profile in Cayuse:</a:t>
            </a:r>
          </a:p>
          <a:p>
            <a:r>
              <a:rPr lang="en-US" dirty="0"/>
              <a:t>   	 </a:t>
            </a:r>
            <a:r>
              <a:rPr lang="en-US" u="sng" dirty="0">
                <a:hlinkClick r:id="rId3"/>
              </a:rPr>
              <a:t>http://research.utsa.edu/research-funding/cayuse/</a:t>
            </a:r>
            <a:r>
              <a:rPr lang="en-US" dirty="0"/>
              <a:t>    (production site)</a:t>
            </a:r>
          </a:p>
          <a:p>
            <a:r>
              <a:rPr lang="en-US" dirty="0"/>
              <a:t>Once you have logged in (abc123) would you go the people tab, put your name in and click search.</a:t>
            </a:r>
          </a:p>
          <a:p>
            <a:r>
              <a:rPr lang="en-US" dirty="0"/>
              <a:t>We will need you to link your profile with UTSA institution.</a:t>
            </a:r>
          </a:p>
          <a:p>
            <a:r>
              <a:rPr lang="en-US" dirty="0"/>
              <a:t>Complete the contact office info:            One UTSA Circle</a:t>
            </a:r>
          </a:p>
          <a:p>
            <a:r>
              <a:rPr lang="en-US" dirty="0"/>
              <a:t>                                                                       San Antonio, Texas 78249-1164</a:t>
            </a:r>
          </a:p>
          <a:p>
            <a:r>
              <a:rPr lang="en-US" dirty="0"/>
              <a:t>                                                                       Office phone number</a:t>
            </a:r>
          </a:p>
          <a:p>
            <a:r>
              <a:rPr lang="en-US" b="1" i="1" dirty="0"/>
              <a:t> </a:t>
            </a:r>
            <a:endParaRPr lang="en-US" dirty="0"/>
          </a:p>
          <a:p>
            <a:pPr marL="0" indent="0">
              <a:buClr>
                <a:schemeClr val="accent2"/>
              </a:buClr>
              <a:buSzPct val="75000"/>
              <a:buNone/>
            </a:pPr>
            <a:endParaRPr lang="en-US" sz="2400" dirty="0">
              <a:solidFill>
                <a:srgbClr val="0F1171"/>
              </a:solidFill>
            </a:endParaRPr>
          </a:p>
          <a:p>
            <a:pPr marL="0" indent="0">
              <a:buClr>
                <a:schemeClr val="accent2"/>
              </a:buClr>
              <a:buSzPct val="75000"/>
              <a:buNone/>
            </a:pPr>
            <a:endParaRPr lang="en-US" sz="1100" dirty="0">
              <a:solidFill>
                <a:srgbClr val="0F1171"/>
              </a:solidFill>
            </a:endParaRPr>
          </a:p>
          <a:p>
            <a:pPr marL="0" indent="0">
              <a:buClr>
                <a:schemeClr val="accent2"/>
              </a:buClr>
              <a:buSzPct val="75000"/>
              <a:buNone/>
            </a:pPr>
            <a:endParaRPr lang="en-US" sz="3200" dirty="0">
              <a:solidFill>
                <a:srgbClr val="0F117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solidFill>
                <a:srgbClr val="0F1171"/>
              </a:solidFill>
              <a:latin typeface="Georgia" panose="02040502050405020303" pitchFamily="18" charset="0"/>
            </a:endParaRPr>
          </a:p>
          <a:p>
            <a:pPr marL="0" indent="0" algn="ctr">
              <a:lnSpc>
                <a:spcPct val="80000"/>
              </a:lnSpc>
              <a:buNone/>
            </a:pPr>
            <a:endParaRPr lang="en-US" sz="3200" dirty="0">
              <a:solidFill>
                <a:srgbClr val="0F1171"/>
              </a:solidFill>
              <a:latin typeface="Georgia" panose="02040502050405020303" pitchFamily="18" charset="0"/>
            </a:endParaRPr>
          </a:p>
          <a:p>
            <a:pPr algn="ctr">
              <a:lnSpc>
                <a:spcPct val="80000"/>
              </a:lnSpc>
            </a:pPr>
            <a:endParaRPr lang="en-US" sz="3200" dirty="0">
              <a:solidFill>
                <a:srgbClr val="0F1171"/>
              </a:solidFill>
              <a:latin typeface="Georgia" panose="02040502050405020303" pitchFamily="18" charset="0"/>
            </a:endParaRPr>
          </a:p>
          <a:p>
            <a:pPr algn="ctr">
              <a:buNone/>
            </a:pPr>
            <a:endParaRPr lang="en-US" dirty="0">
              <a:solidFill>
                <a:srgbClr val="0F1171"/>
              </a:solidFill>
            </a:endParaRPr>
          </a:p>
          <a:p>
            <a:pPr algn="ctr">
              <a:buNone/>
            </a:pPr>
            <a:endParaRPr lang="en-US" dirty="0">
              <a:solidFill>
                <a:srgbClr val="0F1171"/>
              </a:solidFill>
            </a:endParaRPr>
          </a:p>
          <a:p>
            <a:pPr algn="ctr">
              <a:buNone/>
            </a:pPr>
            <a:endParaRPr lang="en-US" dirty="0">
              <a:solidFill>
                <a:srgbClr val="0F1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86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240" y="1371600"/>
            <a:ext cx="7985760" cy="49530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Clr>
                <a:schemeClr val="accent2"/>
              </a:buClr>
              <a:buSzPct val="75000"/>
              <a:buNone/>
            </a:pPr>
            <a:endParaRPr lang="en-US" sz="2400" dirty="0">
              <a:solidFill>
                <a:srgbClr val="0F1171"/>
              </a:solidFill>
            </a:endParaRPr>
          </a:p>
          <a:p>
            <a:pPr>
              <a:buClr>
                <a:schemeClr val="accent2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800" b="1" u="sng" dirty="0">
                <a:solidFill>
                  <a:schemeClr val="accent2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Electronic Routing Form</a:t>
            </a:r>
            <a:r>
              <a:rPr lang="en-US" sz="2800" b="1" dirty="0">
                <a:solidFill>
                  <a:schemeClr val="accent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1">
              <a:buClr>
                <a:schemeClr val="tx1"/>
              </a:buClr>
              <a:buSzPct val="75000"/>
              <a:buFont typeface="Wingdings" panose="05000000000000000000" pitchFamily="2" charset="2"/>
              <a:buChar char="v"/>
            </a:pPr>
            <a:r>
              <a:rPr lang="en-US" sz="2200" b="1" dirty="0">
                <a:solidFill>
                  <a:schemeClr val="accent1">
                    <a:lumMod val="90000"/>
                    <a:lumOff val="1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Advisor / Mentor will receive research credit</a:t>
            </a:r>
          </a:p>
          <a:p>
            <a:pPr lvl="1">
              <a:buClr>
                <a:schemeClr val="tx1"/>
              </a:buClr>
              <a:buSzPct val="75000"/>
              <a:buFont typeface="Wingdings" panose="05000000000000000000" pitchFamily="2" charset="2"/>
              <a:buChar char="v"/>
            </a:pPr>
            <a:r>
              <a:rPr lang="en-US" sz="2000" b="1" dirty="0">
                <a:solidFill>
                  <a:schemeClr val="accent1">
                    <a:lumMod val="90000"/>
                    <a:lumOff val="1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solidFill>
                  <a:schemeClr val="accent1">
                    <a:lumMod val="90000"/>
                    <a:lumOff val="1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Capture documents for activity on faculty dashboard</a:t>
            </a:r>
          </a:p>
          <a:p>
            <a:pPr lvl="1">
              <a:buClr>
                <a:schemeClr val="tx1"/>
              </a:buClr>
              <a:buSzPct val="75000"/>
              <a:buFont typeface="Wingdings" panose="05000000000000000000" pitchFamily="2" charset="2"/>
              <a:buChar char="v"/>
            </a:pPr>
            <a:r>
              <a:rPr lang="en-US" sz="2200" b="1" dirty="0">
                <a:solidFill>
                  <a:schemeClr val="accent1">
                    <a:lumMod val="90000"/>
                    <a:lumOff val="1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Integrates to the UTSA Financial system (PeopleSoft)</a:t>
            </a:r>
          </a:p>
          <a:p>
            <a:pPr marL="201168" lvl="1" indent="0">
              <a:buClr>
                <a:schemeClr val="tx1"/>
              </a:buClr>
              <a:buSzPct val="75000"/>
              <a:buNone/>
            </a:pPr>
            <a:r>
              <a:rPr lang="en-US" sz="2000" u="sng" dirty="0">
                <a:hlinkClick r:id="rId2"/>
              </a:rPr>
              <a:t>https://comal.it.utsa.edu/routing/login.php</a:t>
            </a:r>
            <a:r>
              <a:rPr lang="en-US" sz="2000" dirty="0"/>
              <a:t> </a:t>
            </a:r>
          </a:p>
          <a:p>
            <a:pPr marL="201168" lvl="1" indent="0">
              <a:buClr>
                <a:schemeClr val="tx1"/>
              </a:buClr>
              <a:buSzPct val="75000"/>
              <a:buNone/>
            </a:pPr>
            <a:endParaRPr lang="en-US" sz="2000" b="1" dirty="0">
              <a:solidFill>
                <a:schemeClr val="accent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Clr>
                <a:schemeClr val="accent2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800" b="1" u="sng" dirty="0">
                <a:solidFill>
                  <a:schemeClr val="accent2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Cayuse - Production Site</a:t>
            </a:r>
            <a:r>
              <a:rPr lang="en-US" sz="2800" b="1" u="sng" dirty="0">
                <a:solidFill>
                  <a:schemeClr val="accent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</a:t>
            </a:r>
            <a:endParaRPr lang="en-US" sz="2800" u="sng" dirty="0">
              <a:solidFill>
                <a:schemeClr val="accent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buClr>
                <a:schemeClr val="accent4"/>
              </a:buClr>
              <a:buSzPct val="75000"/>
              <a:buFont typeface="Wingdings" panose="05000000000000000000" pitchFamily="2" charset="2"/>
              <a:buChar char="v"/>
            </a:pPr>
            <a:r>
              <a:rPr lang="en-US" sz="2200" b="1" dirty="0">
                <a:solidFill>
                  <a:schemeClr val="accent1">
                    <a:lumMod val="90000"/>
                    <a:lumOff val="1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Will retain all proposal documents</a:t>
            </a:r>
          </a:p>
          <a:p>
            <a:pPr lvl="1">
              <a:buClr>
                <a:schemeClr val="accent4"/>
              </a:buClr>
              <a:buSzPct val="75000"/>
              <a:buFont typeface="Wingdings" panose="05000000000000000000" pitchFamily="2" charset="2"/>
              <a:buChar char="v"/>
            </a:pPr>
            <a:r>
              <a:rPr lang="en-US" sz="2200" b="1" dirty="0">
                <a:solidFill>
                  <a:schemeClr val="accent1">
                    <a:lumMod val="90000"/>
                    <a:lumOff val="1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Assist with web-based federal funding via Grants.gov 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endParaRPr lang="en-US" sz="2400" b="1" dirty="0">
              <a:solidFill>
                <a:schemeClr val="accent1">
                  <a:lumMod val="90000"/>
                  <a:lumOff val="1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400" b="1" dirty="0">
              <a:solidFill>
                <a:schemeClr val="accent1">
                  <a:lumMod val="90000"/>
                  <a:lumOff val="1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152401"/>
            <a:ext cx="8915400" cy="99059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dirty="0">
                <a:solidFill>
                  <a:schemeClr val="accent2"/>
                </a:solidFill>
                <a:latin typeface="+mn-lt"/>
              </a:rPr>
              <a:t>Cayuse and Routing Form Overview </a:t>
            </a:r>
          </a:p>
        </p:txBody>
      </p:sp>
    </p:spTree>
    <p:extLst>
      <p:ext uri="{BB962C8B-B14F-4D97-AF65-F5344CB8AC3E}">
        <p14:creationId xmlns:p14="http://schemas.microsoft.com/office/powerpoint/2010/main" val="226962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44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accent2"/>
                </a:solidFill>
                <a:latin typeface="+mn-lt"/>
              </a:rPr>
              <a:t>RSC Pre-award Role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24000"/>
            <a:ext cx="8077200" cy="4556185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endParaRPr lang="en-US" sz="6500" dirty="0">
              <a:solidFill>
                <a:srgbClr val="0F1171"/>
              </a:solidFill>
            </a:endParaRPr>
          </a:p>
          <a:p>
            <a:pPr>
              <a:buClr>
                <a:schemeClr val="accent2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12800" dirty="0">
                <a:solidFill>
                  <a:srgbClr val="0F1171"/>
                </a:solidFill>
              </a:rPr>
              <a:t>Checklist to assist with Package Proposal</a:t>
            </a:r>
          </a:p>
          <a:p>
            <a:pPr>
              <a:buClr>
                <a:schemeClr val="accent2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12800" dirty="0">
                <a:solidFill>
                  <a:srgbClr val="0F1171"/>
                </a:solidFill>
              </a:rPr>
              <a:t>Assist with Budget Expenses</a:t>
            </a:r>
          </a:p>
          <a:p>
            <a:pPr>
              <a:buClr>
                <a:schemeClr val="accent2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12800" dirty="0">
                <a:solidFill>
                  <a:srgbClr val="0F1171"/>
                </a:solidFill>
              </a:rPr>
              <a:t>Cayuse Guidance, </a:t>
            </a:r>
            <a:r>
              <a:rPr lang="en-US" sz="12800" dirty="0" err="1">
                <a:solidFill>
                  <a:srgbClr val="0F1171"/>
                </a:solidFill>
              </a:rPr>
              <a:t>FastLane</a:t>
            </a:r>
            <a:r>
              <a:rPr lang="en-US" sz="12800" dirty="0">
                <a:solidFill>
                  <a:srgbClr val="0F1171"/>
                </a:solidFill>
              </a:rPr>
              <a:t>, Other Platform</a:t>
            </a:r>
          </a:p>
          <a:p>
            <a:pPr>
              <a:buClr>
                <a:schemeClr val="accent2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12800" dirty="0">
                <a:solidFill>
                  <a:srgbClr val="0F1171"/>
                </a:solidFill>
              </a:rPr>
              <a:t>Routing Form for Research Credit, Compliance</a:t>
            </a:r>
          </a:p>
          <a:p>
            <a:pPr>
              <a:buClr>
                <a:schemeClr val="accent2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12800" dirty="0">
                <a:solidFill>
                  <a:srgbClr val="0F1171"/>
                </a:solidFill>
              </a:rPr>
              <a:t>Review Proposal, Provide Feedback </a:t>
            </a:r>
          </a:p>
          <a:p>
            <a:pPr>
              <a:buClr>
                <a:schemeClr val="accent2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12800" dirty="0">
                <a:solidFill>
                  <a:srgbClr val="0F1171"/>
                </a:solidFill>
              </a:rPr>
              <a:t>AOR Authorized Signature</a:t>
            </a:r>
          </a:p>
          <a:p>
            <a:pPr>
              <a:buClr>
                <a:schemeClr val="accent2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12800" dirty="0">
                <a:solidFill>
                  <a:srgbClr val="0F1171"/>
                </a:solidFill>
              </a:rPr>
              <a:t>Just In Time for Award Recommendation</a:t>
            </a:r>
          </a:p>
          <a:p>
            <a:pPr>
              <a:buClr>
                <a:schemeClr val="accent2"/>
              </a:buClr>
              <a:buSzPct val="75000"/>
              <a:buFont typeface="Wingdings" panose="05000000000000000000" pitchFamily="2" charset="2"/>
              <a:buChar char="q"/>
            </a:pPr>
            <a:endParaRPr lang="en-US" sz="8000" dirty="0">
              <a:solidFill>
                <a:srgbClr val="0F1171"/>
              </a:solidFill>
            </a:endParaRPr>
          </a:p>
          <a:p>
            <a:pPr marL="0" indent="0">
              <a:buClr>
                <a:schemeClr val="accent2"/>
              </a:buClr>
              <a:buSzPct val="75000"/>
              <a:buNone/>
            </a:pPr>
            <a:endParaRPr lang="en-US" sz="3000" dirty="0">
              <a:solidFill>
                <a:srgbClr val="0F1171"/>
              </a:solidFill>
              <a:latin typeface="Georgia" panose="02040502050405020303" pitchFamily="18" charset="0"/>
            </a:endParaRPr>
          </a:p>
          <a:p>
            <a:pPr marL="0" indent="0" algn="ctr">
              <a:lnSpc>
                <a:spcPct val="80000"/>
              </a:lnSpc>
              <a:buNone/>
            </a:pPr>
            <a:endParaRPr lang="en-US" sz="3000" dirty="0">
              <a:solidFill>
                <a:srgbClr val="0F1171"/>
              </a:solidFill>
              <a:latin typeface="Georgia" panose="02040502050405020303" pitchFamily="18" charset="0"/>
            </a:endParaRPr>
          </a:p>
          <a:p>
            <a:pPr marL="0" indent="0" algn="ctr">
              <a:lnSpc>
                <a:spcPct val="80000"/>
              </a:lnSpc>
              <a:buNone/>
            </a:pPr>
            <a:endParaRPr lang="en-US" sz="3000" dirty="0">
              <a:solidFill>
                <a:srgbClr val="0F1171"/>
              </a:solidFill>
              <a:latin typeface="Georgia" panose="02040502050405020303" pitchFamily="18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sz="3000" dirty="0">
                <a:solidFill>
                  <a:srgbClr val="0F1171"/>
                </a:solidFill>
                <a:latin typeface="Georgia" panose="02040502050405020303" pitchFamily="18" charset="0"/>
              </a:rPr>
              <a:t>Foundation Grants</a:t>
            </a:r>
          </a:p>
          <a:p>
            <a:pPr marL="0" indent="0" algn="ctr">
              <a:lnSpc>
                <a:spcPct val="80000"/>
              </a:lnSpc>
              <a:buNone/>
            </a:pPr>
            <a:endParaRPr lang="en-US" sz="3200" dirty="0">
              <a:solidFill>
                <a:srgbClr val="0F1171"/>
              </a:solidFill>
              <a:latin typeface="Georgia" panose="02040502050405020303" pitchFamily="18" charset="0"/>
            </a:endParaRPr>
          </a:p>
          <a:p>
            <a:pPr algn="ctr">
              <a:lnSpc>
                <a:spcPct val="80000"/>
              </a:lnSpc>
            </a:pPr>
            <a:endParaRPr lang="en-US" sz="3200" dirty="0">
              <a:solidFill>
                <a:srgbClr val="0F1171"/>
              </a:solidFill>
              <a:latin typeface="Georgia" panose="02040502050405020303" pitchFamily="18" charset="0"/>
            </a:endParaRPr>
          </a:p>
          <a:p>
            <a:pPr algn="ctr">
              <a:buNone/>
            </a:pPr>
            <a:endParaRPr lang="en-US" dirty="0">
              <a:solidFill>
                <a:srgbClr val="0F1171"/>
              </a:solidFill>
            </a:endParaRPr>
          </a:p>
          <a:p>
            <a:pPr algn="ctr">
              <a:buNone/>
            </a:pPr>
            <a:endParaRPr lang="en-US" dirty="0">
              <a:solidFill>
                <a:srgbClr val="0F1171"/>
              </a:solidFill>
            </a:endParaRPr>
          </a:p>
          <a:p>
            <a:pPr algn="ctr">
              <a:buNone/>
            </a:pPr>
            <a:endParaRPr lang="en-US" dirty="0">
              <a:solidFill>
                <a:srgbClr val="0F1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15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9144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solidFill>
                  <a:schemeClr val="accent2"/>
                </a:solidFill>
                <a:latin typeface="+mn-lt"/>
              </a:rPr>
              <a:t>Research Service Center </a:t>
            </a: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endParaRPr lang="en-US" sz="4000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971" y="1295400"/>
            <a:ext cx="8229600" cy="487680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Clr>
                <a:schemeClr val="accent2"/>
              </a:buClr>
              <a:buSzPct val="75000"/>
              <a:buNone/>
            </a:pPr>
            <a:endParaRPr lang="en-US" sz="5600" b="1" dirty="0">
              <a:solidFill>
                <a:srgbClr val="0F1171"/>
              </a:solidFill>
            </a:endParaRPr>
          </a:p>
          <a:p>
            <a:pPr marL="0" indent="0" algn="ctr">
              <a:buClr>
                <a:schemeClr val="accent2"/>
              </a:buClr>
              <a:buSzPct val="75000"/>
              <a:buNone/>
            </a:pPr>
            <a:endParaRPr lang="en-US" sz="5600" b="1" dirty="0">
              <a:solidFill>
                <a:srgbClr val="0F1171"/>
              </a:solidFill>
            </a:endParaRPr>
          </a:p>
          <a:p>
            <a:pPr marL="0" indent="0" algn="ctr">
              <a:buClr>
                <a:schemeClr val="accent2"/>
              </a:buClr>
              <a:buSzPct val="75000"/>
              <a:buNone/>
            </a:pPr>
            <a:r>
              <a:rPr lang="en-US" sz="6400" b="1" dirty="0">
                <a:solidFill>
                  <a:srgbClr val="0F1171"/>
                </a:solidFill>
              </a:rPr>
              <a:t>F&amp;A – Overhead—Indirect Costs</a:t>
            </a:r>
          </a:p>
          <a:p>
            <a:r>
              <a:rPr lang="en-US" sz="6400" dirty="0"/>
              <a:t>UTSA's Indirect Costs are calculated in accordance with the University’s federally negotiated indirect cost rate agreement (Department of Health and Human Services), which is 49% for 9/1/2018-8/31/2019, 49.5% for 9/1/2019-8/31/2020, and 50% for 9/1/2020 until amended.  </a:t>
            </a:r>
            <a:r>
              <a:rPr lang="en-US" sz="6400" i="1" dirty="0"/>
              <a:t>MTDC</a:t>
            </a:r>
            <a:r>
              <a:rPr lang="en-US" sz="6400" dirty="0"/>
              <a:t> </a:t>
            </a:r>
            <a:r>
              <a:rPr lang="en-US" sz="6400" i="1" dirty="0"/>
              <a:t>excludes equipment, capital expenditures, charges for patient care, rental costs, tuition remission, scholarships and fellowships, participant support costs and the portion of each </a:t>
            </a:r>
            <a:r>
              <a:rPr lang="en-US" sz="6400" i="1" dirty="0" err="1"/>
              <a:t>subaward</a:t>
            </a:r>
            <a:r>
              <a:rPr lang="en-US" sz="6400" i="1" dirty="0"/>
              <a:t> in excess of $25,000.</a:t>
            </a:r>
            <a:endParaRPr lang="en-US" sz="6400" dirty="0"/>
          </a:p>
          <a:p>
            <a:pPr marL="0" indent="0" algn="ctr">
              <a:buNone/>
            </a:pPr>
            <a:r>
              <a:rPr lang="en-US" sz="6400" b="1" dirty="0">
                <a:solidFill>
                  <a:srgbClr val="0F1171"/>
                </a:solidFill>
              </a:rPr>
              <a:t>Minimal Effort Policy</a:t>
            </a:r>
          </a:p>
          <a:p>
            <a:r>
              <a:rPr lang="en-US" sz="6400" dirty="0"/>
              <a:t> “Each Primary Individual identified in a particular Sponsored Program must commit to and expend Effort of at least 1% on that Sponsored Program over the period of Sponsored Program performance or over a one year period, whichever is shorter.”              </a:t>
            </a:r>
          </a:p>
          <a:p>
            <a:r>
              <a:rPr lang="en-US" sz="6400" dirty="0"/>
              <a:t> Exceptions to the rule:     *A Primary Individual may be allowed to commit less than 1% Effort if it is one of the following kinds of Sponsored Programs:  			</a:t>
            </a:r>
          </a:p>
          <a:p>
            <a:pPr marL="91440" lvl="8" indent="-9144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libri" panose="020F0502020204030204" pitchFamily="34" charset="0"/>
              <a:buChar char=" "/>
            </a:pPr>
            <a:r>
              <a:rPr lang="en-US" sz="6400" dirty="0"/>
              <a:t>                                             1.  Equipment or instrumentation grants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/>
              <a:t>     		       2.  Doctoral dissertation grants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/>
              <a:t>     		       3.  Augmentation grants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400" dirty="0"/>
              <a:t>     		       4.  Special institutional or training awards</a:t>
            </a:r>
          </a:p>
          <a:p>
            <a:endParaRPr lang="en-US" dirty="0"/>
          </a:p>
          <a:p>
            <a:r>
              <a:rPr lang="en-US" b="1" i="1" dirty="0"/>
              <a:t> </a:t>
            </a:r>
            <a:endParaRPr lang="en-US" dirty="0"/>
          </a:p>
          <a:p>
            <a:pPr marL="0" indent="0">
              <a:buClr>
                <a:schemeClr val="accent2"/>
              </a:buClr>
              <a:buSzPct val="75000"/>
              <a:buNone/>
            </a:pPr>
            <a:endParaRPr lang="en-US" sz="2400" dirty="0">
              <a:solidFill>
                <a:srgbClr val="0F1171"/>
              </a:solidFill>
            </a:endParaRPr>
          </a:p>
          <a:p>
            <a:pPr marL="0" indent="0">
              <a:buClr>
                <a:schemeClr val="accent2"/>
              </a:buClr>
              <a:buSzPct val="75000"/>
              <a:buNone/>
            </a:pPr>
            <a:endParaRPr lang="en-US" sz="1100" dirty="0">
              <a:solidFill>
                <a:srgbClr val="0F1171"/>
              </a:solidFill>
            </a:endParaRPr>
          </a:p>
          <a:p>
            <a:pPr marL="0" indent="0">
              <a:buClr>
                <a:schemeClr val="accent2"/>
              </a:buClr>
              <a:buSzPct val="75000"/>
              <a:buNone/>
            </a:pPr>
            <a:endParaRPr lang="en-US" sz="3200" dirty="0">
              <a:solidFill>
                <a:srgbClr val="0F117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solidFill>
                <a:srgbClr val="0F1171"/>
              </a:solidFill>
              <a:latin typeface="Georgia" panose="02040502050405020303" pitchFamily="18" charset="0"/>
            </a:endParaRPr>
          </a:p>
          <a:p>
            <a:pPr marL="0" indent="0" algn="ctr">
              <a:lnSpc>
                <a:spcPct val="80000"/>
              </a:lnSpc>
              <a:buNone/>
            </a:pPr>
            <a:endParaRPr lang="en-US" sz="3200" dirty="0">
              <a:solidFill>
                <a:srgbClr val="0F1171"/>
              </a:solidFill>
              <a:latin typeface="Georgia" panose="02040502050405020303" pitchFamily="18" charset="0"/>
            </a:endParaRPr>
          </a:p>
          <a:p>
            <a:pPr algn="ctr">
              <a:lnSpc>
                <a:spcPct val="80000"/>
              </a:lnSpc>
            </a:pPr>
            <a:endParaRPr lang="en-US" sz="3200" dirty="0">
              <a:solidFill>
                <a:srgbClr val="0F1171"/>
              </a:solidFill>
              <a:latin typeface="Georgia" panose="02040502050405020303" pitchFamily="18" charset="0"/>
            </a:endParaRPr>
          </a:p>
          <a:p>
            <a:pPr algn="ctr">
              <a:buNone/>
            </a:pPr>
            <a:endParaRPr lang="en-US" dirty="0">
              <a:solidFill>
                <a:srgbClr val="0F1171"/>
              </a:solidFill>
            </a:endParaRPr>
          </a:p>
          <a:p>
            <a:pPr algn="ctr">
              <a:buNone/>
            </a:pPr>
            <a:endParaRPr lang="en-US" dirty="0">
              <a:solidFill>
                <a:srgbClr val="0F1171"/>
              </a:solidFill>
            </a:endParaRPr>
          </a:p>
          <a:p>
            <a:pPr algn="ctr">
              <a:buNone/>
            </a:pPr>
            <a:endParaRPr lang="en-US" dirty="0">
              <a:solidFill>
                <a:srgbClr val="0F1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46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0085" y="381000"/>
            <a:ext cx="7543800" cy="1142999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br>
              <a:rPr lang="en-US" sz="3200" i="1" dirty="0">
                <a:solidFill>
                  <a:schemeClr val="accent2"/>
                </a:solidFill>
                <a:latin typeface="+mn-lt"/>
              </a:rPr>
            </a:br>
            <a:r>
              <a:rPr lang="en-US" sz="4900" dirty="0">
                <a:solidFill>
                  <a:schemeClr val="accent2"/>
                </a:solidFill>
                <a:latin typeface="+mn-lt"/>
              </a:rPr>
              <a:t>Research Integrity—Compliance</a:t>
            </a:r>
            <a:br>
              <a:rPr lang="en-US" sz="3200" i="1" dirty="0">
                <a:solidFill>
                  <a:schemeClr val="accent2"/>
                </a:solidFill>
                <a:latin typeface="+mn-lt"/>
              </a:rPr>
            </a:br>
            <a:endParaRPr lang="en-US" sz="3200" i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0085" y="1752600"/>
            <a:ext cx="7790515" cy="4328160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0F1171"/>
                </a:solidFill>
              </a:rPr>
              <a:t>All UTSA and Outside Researchers are </a:t>
            </a:r>
            <a:r>
              <a:rPr lang="en-US" sz="2800" i="1" dirty="0">
                <a:solidFill>
                  <a:srgbClr val="0F1171"/>
                </a:solidFill>
              </a:rPr>
              <a:t>required</a:t>
            </a:r>
            <a:r>
              <a:rPr lang="en-US" sz="2800" dirty="0">
                <a:solidFill>
                  <a:srgbClr val="0F1171"/>
                </a:solidFill>
              </a:rPr>
              <a:t> to file new Disclosure of Financial Interests </a:t>
            </a:r>
            <a:r>
              <a:rPr lang="en-US" sz="2800" b="1" dirty="0">
                <a:solidFill>
                  <a:srgbClr val="0F1171"/>
                </a:solidFill>
              </a:rPr>
              <a:t>annually</a:t>
            </a:r>
            <a:r>
              <a:rPr lang="en-US" sz="2800" dirty="0">
                <a:solidFill>
                  <a:srgbClr val="0F1171"/>
                </a:solidFill>
              </a:rPr>
              <a:t> at </a:t>
            </a:r>
            <a:r>
              <a:rPr lang="en-US" sz="2800" dirty="0">
                <a:solidFill>
                  <a:srgbClr val="0F1171"/>
                </a:solidFill>
                <a:hlinkClick r:id="rId2"/>
              </a:rPr>
              <a:t>COI Disclosure</a:t>
            </a:r>
            <a:r>
              <a:rPr lang="en-US" sz="2800" dirty="0">
                <a:solidFill>
                  <a:srgbClr val="0F1171"/>
                </a:solidFill>
              </a:rPr>
              <a:t> for all sponsored projects and research contracts. </a:t>
            </a:r>
          </a:p>
          <a:p>
            <a:pPr>
              <a:buClr>
                <a:schemeClr val="accent2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0F1171"/>
                </a:solidFill>
              </a:rPr>
              <a:t>COI Training is required every 3 years. </a:t>
            </a:r>
          </a:p>
          <a:p>
            <a:pPr>
              <a:buClr>
                <a:schemeClr val="accent2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0F1171"/>
                </a:solidFill>
              </a:rPr>
              <a:t>For final approval of </a:t>
            </a:r>
            <a:r>
              <a:rPr lang="en-US" sz="2800" dirty="0">
                <a:solidFill>
                  <a:srgbClr val="0F1171"/>
                </a:solidFill>
                <a:hlinkClick r:id="rId3"/>
              </a:rPr>
              <a:t>IRB</a:t>
            </a:r>
            <a:r>
              <a:rPr lang="en-US" sz="2800" dirty="0">
                <a:solidFill>
                  <a:srgbClr val="0F1171"/>
                </a:solidFill>
              </a:rPr>
              <a:t> or </a:t>
            </a:r>
            <a:r>
              <a:rPr lang="en-US" sz="2800" dirty="0">
                <a:solidFill>
                  <a:srgbClr val="0F1171"/>
                </a:solidFill>
                <a:hlinkClick r:id="rId4"/>
              </a:rPr>
              <a:t>IACUC</a:t>
            </a:r>
            <a:r>
              <a:rPr lang="en-US" sz="2800" dirty="0">
                <a:solidFill>
                  <a:srgbClr val="0F1171"/>
                </a:solidFill>
              </a:rPr>
              <a:t> protocols please contact via email </a:t>
            </a:r>
            <a:r>
              <a:rPr lang="en-US" sz="2800" dirty="0">
                <a:solidFill>
                  <a:srgbClr val="0F1171"/>
                </a:solidFill>
                <a:hlinkClick r:id="rId5"/>
              </a:rPr>
              <a:t>Office of Research Integrity</a:t>
            </a:r>
            <a:r>
              <a:rPr lang="en-US" sz="2800" dirty="0">
                <a:solidFill>
                  <a:srgbClr val="0F1171"/>
                </a:solidFill>
              </a:rPr>
              <a:t> </a:t>
            </a:r>
          </a:p>
          <a:p>
            <a:pPr marL="0" indent="0" algn="ctr">
              <a:buClr>
                <a:schemeClr val="accent2"/>
              </a:buClr>
              <a:buSzPct val="75000"/>
              <a:buNone/>
            </a:pPr>
            <a:endParaRPr lang="en-US" sz="2400" dirty="0">
              <a:solidFill>
                <a:srgbClr val="0F1171"/>
              </a:solidFill>
            </a:endParaRPr>
          </a:p>
          <a:p>
            <a:pPr marL="0" indent="0" algn="ctr">
              <a:buClr>
                <a:schemeClr val="accent2"/>
              </a:buClr>
              <a:buSzPct val="75000"/>
              <a:buNone/>
            </a:pPr>
            <a:r>
              <a:rPr lang="en-US" sz="2400" dirty="0">
                <a:solidFill>
                  <a:srgbClr val="0F1171"/>
                </a:solidFill>
              </a:rPr>
              <a:t>More details For </a:t>
            </a:r>
            <a:r>
              <a:rPr lang="en-US" sz="2400" dirty="0">
                <a:solidFill>
                  <a:srgbClr val="0F1171"/>
                </a:solidFill>
                <a:hlinkClick r:id="rId6"/>
              </a:rPr>
              <a:t>Researchers</a:t>
            </a:r>
            <a:r>
              <a:rPr lang="en-US" sz="2400" dirty="0">
                <a:solidFill>
                  <a:srgbClr val="0F1171"/>
                </a:solidFill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29800" y="762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95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502" y="914400"/>
            <a:ext cx="8229600" cy="1143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r>
              <a:rPr lang="en-US" sz="4000" dirty="0">
                <a:solidFill>
                  <a:schemeClr val="accent2"/>
                </a:solidFill>
                <a:latin typeface="+mn-lt"/>
              </a:rPr>
              <a:t>VPR Seed Grant Programs</a:t>
            </a: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endParaRPr lang="en-US" sz="4000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85800"/>
            <a:ext cx="8686800" cy="5565250"/>
          </a:xfrm>
        </p:spPr>
        <p:txBody>
          <a:bodyPr>
            <a:normAutofit lnSpcReduction="10000"/>
          </a:bodyPr>
          <a:lstStyle/>
          <a:p>
            <a:pPr marL="0" indent="0" algn="ctr">
              <a:buClr>
                <a:schemeClr val="accent2"/>
              </a:buClr>
              <a:buSzPct val="75000"/>
              <a:buNone/>
            </a:pPr>
            <a:r>
              <a:rPr lang="en-US" sz="2400" b="1" dirty="0">
                <a:solidFill>
                  <a:srgbClr val="0F1171"/>
                </a:solidFill>
              </a:rPr>
              <a:t>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Intra Seed Grants $5,000 -  Provides </a:t>
            </a:r>
            <a:r>
              <a:rPr lang="en-US" dirty="0"/>
              <a:t>preliminary data for extramural funding.                                             Deadline 3/01/2019</a:t>
            </a:r>
            <a:endParaRPr lang="en-US" b="1" i="1" dirty="0">
              <a:solidFill>
                <a:schemeClr val="tx1"/>
              </a:solidFill>
            </a:endParaRPr>
          </a:p>
          <a:p>
            <a:endParaRPr lang="en-US" dirty="0"/>
          </a:p>
          <a:p>
            <a:pPr marL="0" indent="0">
              <a:buClr>
                <a:schemeClr val="accent2"/>
              </a:buClr>
              <a:buSzPct val="75000"/>
              <a:buNone/>
            </a:pPr>
            <a:endParaRPr lang="en-US" sz="2400" dirty="0">
              <a:solidFill>
                <a:srgbClr val="0F1171"/>
              </a:solidFill>
            </a:endParaRPr>
          </a:p>
          <a:p>
            <a:pPr marL="0" indent="0">
              <a:buClr>
                <a:schemeClr val="accent2"/>
              </a:buClr>
              <a:buSzPct val="75000"/>
              <a:buNone/>
            </a:pPr>
            <a:endParaRPr lang="en-US" sz="1100" dirty="0">
              <a:solidFill>
                <a:srgbClr val="0F1171"/>
              </a:solidFill>
            </a:endParaRPr>
          </a:p>
          <a:p>
            <a:pPr marL="0" indent="0">
              <a:buClr>
                <a:schemeClr val="accent2"/>
              </a:buClr>
              <a:buSzPct val="75000"/>
              <a:buNone/>
            </a:pPr>
            <a:endParaRPr lang="en-US" sz="3200" dirty="0">
              <a:solidFill>
                <a:srgbClr val="0F117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solidFill>
                <a:srgbClr val="0F1171"/>
              </a:solidFill>
              <a:latin typeface="Georgia" panose="02040502050405020303" pitchFamily="18" charset="0"/>
            </a:endParaRPr>
          </a:p>
          <a:p>
            <a:pPr marL="0" indent="0" algn="ctr">
              <a:lnSpc>
                <a:spcPct val="80000"/>
              </a:lnSpc>
              <a:buNone/>
            </a:pPr>
            <a:endParaRPr lang="en-US" sz="3200" dirty="0">
              <a:solidFill>
                <a:srgbClr val="0F1171"/>
              </a:solidFill>
              <a:latin typeface="Georgia" panose="02040502050405020303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en-US" sz="3200" dirty="0">
                <a:solidFill>
                  <a:srgbClr val="0F1171"/>
                </a:solidFill>
                <a:latin typeface="Georgia" panose="02040502050405020303" pitchFamily="18" charset="0"/>
              </a:rPr>
              <a:t>     </a:t>
            </a:r>
          </a:p>
          <a:p>
            <a:pPr algn="ctr">
              <a:buNone/>
            </a:pPr>
            <a:endParaRPr lang="en-US" dirty="0">
              <a:solidFill>
                <a:srgbClr val="0F1171"/>
              </a:solidFill>
            </a:endParaRPr>
          </a:p>
          <a:p>
            <a:pPr algn="ctr">
              <a:buNone/>
            </a:pPr>
            <a:endParaRPr lang="en-US" dirty="0">
              <a:solidFill>
                <a:srgbClr val="0F1171"/>
              </a:solidFill>
            </a:endParaRPr>
          </a:p>
          <a:p>
            <a:pPr algn="ctr">
              <a:buNone/>
            </a:pPr>
            <a:r>
              <a:rPr lang="en-US" dirty="0">
                <a:solidFill>
                  <a:srgbClr val="0F1171"/>
                </a:solidFill>
              </a:rPr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816556"/>
            <a:ext cx="3200400" cy="44344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6662" y="1816556"/>
            <a:ext cx="3721226" cy="443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077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11430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r>
              <a:rPr lang="en-US" sz="4000" dirty="0">
                <a:solidFill>
                  <a:schemeClr val="accent2"/>
                </a:solidFill>
                <a:latin typeface="+mn-lt"/>
              </a:rPr>
              <a:t>VPR Seed Grant Programs</a:t>
            </a: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br>
              <a:rPr lang="en-US" sz="4000" dirty="0">
                <a:solidFill>
                  <a:schemeClr val="accent2"/>
                </a:solidFill>
                <a:latin typeface="+mn-lt"/>
              </a:rPr>
            </a:br>
            <a:endParaRPr lang="en-US" sz="4000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1164" y="702424"/>
            <a:ext cx="7654636" cy="5698375"/>
          </a:xfrm>
        </p:spPr>
        <p:txBody>
          <a:bodyPr>
            <a:normAutofit/>
          </a:bodyPr>
          <a:lstStyle/>
          <a:p>
            <a:pPr marL="0" indent="0" algn="ctr">
              <a:buClr>
                <a:schemeClr val="accent2"/>
              </a:buClr>
              <a:buSzPct val="75000"/>
              <a:buNone/>
            </a:pPr>
            <a:endParaRPr lang="en-US" sz="2400" b="1" dirty="0">
              <a:solidFill>
                <a:srgbClr val="0F117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GREAT Seed Grants $20,000 –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High potential for extramural funding. Deadline 3/22/2019</a:t>
            </a:r>
            <a:endParaRPr lang="en-US" b="1" i="1" dirty="0">
              <a:solidFill>
                <a:schemeClr val="tx1"/>
              </a:solidFill>
            </a:endParaRPr>
          </a:p>
          <a:p>
            <a:endParaRPr lang="en-US" dirty="0"/>
          </a:p>
          <a:p>
            <a:pPr marL="0" indent="0">
              <a:buClr>
                <a:schemeClr val="accent2"/>
              </a:buClr>
              <a:buSzPct val="75000"/>
              <a:buNone/>
            </a:pPr>
            <a:endParaRPr lang="en-US" sz="2400" dirty="0">
              <a:solidFill>
                <a:srgbClr val="0F1171"/>
              </a:solidFill>
            </a:endParaRPr>
          </a:p>
          <a:p>
            <a:pPr marL="0" indent="0">
              <a:buClr>
                <a:schemeClr val="accent2"/>
              </a:buClr>
              <a:buSzPct val="75000"/>
              <a:buNone/>
            </a:pPr>
            <a:endParaRPr lang="en-US" sz="1100" dirty="0">
              <a:solidFill>
                <a:srgbClr val="0F1171"/>
              </a:solidFill>
            </a:endParaRPr>
          </a:p>
          <a:p>
            <a:pPr marL="0" indent="0">
              <a:buClr>
                <a:schemeClr val="accent2"/>
              </a:buClr>
              <a:buSzPct val="75000"/>
              <a:buNone/>
            </a:pPr>
            <a:endParaRPr lang="en-US" sz="3200" dirty="0">
              <a:solidFill>
                <a:srgbClr val="0F117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solidFill>
                <a:srgbClr val="0F1171"/>
              </a:solidFill>
              <a:latin typeface="Georgia" panose="02040502050405020303" pitchFamily="18" charset="0"/>
            </a:endParaRPr>
          </a:p>
          <a:p>
            <a:pPr marL="0" indent="0" algn="ctr">
              <a:lnSpc>
                <a:spcPct val="80000"/>
              </a:lnSpc>
              <a:buNone/>
            </a:pPr>
            <a:endParaRPr lang="en-US" sz="3200" dirty="0">
              <a:solidFill>
                <a:srgbClr val="0F1171"/>
              </a:solidFill>
              <a:latin typeface="Georgia" panose="02040502050405020303" pitchFamily="18" charset="0"/>
            </a:endParaRPr>
          </a:p>
          <a:p>
            <a:pPr algn="ctr">
              <a:lnSpc>
                <a:spcPct val="80000"/>
              </a:lnSpc>
            </a:pPr>
            <a:endParaRPr lang="en-US" sz="3200" dirty="0">
              <a:solidFill>
                <a:srgbClr val="0F1171"/>
              </a:solidFill>
              <a:latin typeface="Georgia" panose="02040502050405020303" pitchFamily="18" charset="0"/>
            </a:endParaRPr>
          </a:p>
          <a:p>
            <a:pPr algn="ctr">
              <a:buNone/>
            </a:pPr>
            <a:endParaRPr lang="en-US" dirty="0">
              <a:solidFill>
                <a:srgbClr val="0F1171"/>
              </a:solidFill>
            </a:endParaRPr>
          </a:p>
          <a:p>
            <a:pPr algn="ctr">
              <a:buNone/>
            </a:pPr>
            <a:r>
              <a:rPr lang="en-US" dirty="0">
                <a:solidFill>
                  <a:srgbClr val="0F1171"/>
                </a:solidFill>
              </a:rPr>
              <a:t>     </a:t>
            </a:r>
          </a:p>
          <a:p>
            <a:pPr algn="ctr">
              <a:buNone/>
            </a:pPr>
            <a:endParaRPr lang="en-US" dirty="0">
              <a:solidFill>
                <a:srgbClr val="0F117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06" y="1866900"/>
            <a:ext cx="3215543" cy="441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1324" y="1866900"/>
            <a:ext cx="3581401" cy="444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39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Retrospect">
  <a:themeElements>
    <a:clrScheme name="Custom 8">
      <a:dk1>
        <a:srgbClr val="002060"/>
      </a:dk1>
      <a:lt1>
        <a:sysClr val="window" lastClr="FFFFFF"/>
      </a:lt1>
      <a:dk2>
        <a:srgbClr val="002060"/>
      </a:dk2>
      <a:lt2>
        <a:srgbClr val="E5C243"/>
      </a:lt2>
      <a:accent1>
        <a:srgbClr val="002060"/>
      </a:accent1>
      <a:accent2>
        <a:srgbClr val="D55816"/>
      </a:accent2>
      <a:accent3>
        <a:srgbClr val="E19825"/>
      </a:accent3>
      <a:accent4>
        <a:srgbClr val="002060"/>
      </a:accent4>
      <a:accent5>
        <a:srgbClr val="7F5F52"/>
      </a:accent5>
      <a:accent6>
        <a:srgbClr val="B27D49"/>
      </a:accent6>
      <a:hlink>
        <a:srgbClr val="0042C7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10345</TotalTime>
  <Words>367</Words>
  <Application>Microsoft Macintosh PowerPoint</Application>
  <PresentationFormat>On-screen Show (4:3)</PresentationFormat>
  <Paragraphs>132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Calibri</vt:lpstr>
      <vt:lpstr>Calibri Light</vt:lpstr>
      <vt:lpstr>Georgia</vt:lpstr>
      <vt:lpstr>Impact</vt:lpstr>
      <vt:lpstr>Times New Roman</vt:lpstr>
      <vt:lpstr>Wingdings</vt:lpstr>
      <vt:lpstr>Retrospect</vt:lpstr>
      <vt:lpstr>Getting Started Proposal Submission Process Research Service Center </vt:lpstr>
      <vt:lpstr>Meet the Team</vt:lpstr>
      <vt:lpstr>Research Service Center  for Arts-Business-Education-VP areas</vt:lpstr>
      <vt:lpstr>PowerPoint Presentation</vt:lpstr>
      <vt:lpstr>RSC Pre-award Role </vt:lpstr>
      <vt:lpstr>Research Service Center  </vt:lpstr>
      <vt:lpstr> Research Integrity—Compliance </vt:lpstr>
      <vt:lpstr>                         VPR Seed Grant Programs  </vt:lpstr>
      <vt:lpstr>                         VPR Seed Grant Programs  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Proposal Elements</dc:title>
  <dc:creator>Jean Cody</dc:creator>
  <cp:lastModifiedBy>Jesse Hernandez</cp:lastModifiedBy>
  <cp:revision>271</cp:revision>
  <dcterms:created xsi:type="dcterms:W3CDTF">2006-08-16T00:00:00Z</dcterms:created>
  <dcterms:modified xsi:type="dcterms:W3CDTF">2019-01-16T17:49:39Z</dcterms:modified>
</cp:coreProperties>
</file>