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sldIdLst>
    <p:sldId id="256" r:id="rId5"/>
    <p:sldId id="257" r:id="rId6"/>
    <p:sldId id="260" r:id="rId7"/>
    <p:sldId id="261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2340"/>
    <a:srgbClr val="F15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15D342-95FE-4F0F-9425-CA377CB97FE8}" v="10" dt="2021-01-25T23:05:43.516"/>
    <p1510:client id="{F4C322DC-EAFE-400F-8A5E-D726F6D89636}" v="15" dt="2021-01-25T23:04:58.5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91" autoAdjust="0"/>
    <p:restoredTop sz="95994"/>
  </p:normalViewPr>
  <p:slideViewPr>
    <p:cSldViewPr snapToGrid="0" snapToObjects="1">
      <p:cViewPr varScale="1">
        <p:scale>
          <a:sx n="117" d="100"/>
          <a:sy n="117" d="100"/>
        </p:scale>
        <p:origin x="11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6171C-6C02-41F2-841A-16E3B7C9FAF6}" type="datetimeFigureOut">
              <a:rPr lang="en-US" smtClean="0"/>
              <a:t>1/28/21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08A04-4F30-4D14-A4A3-903948F178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24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Add icons for</a:t>
            </a:r>
            <a:r>
              <a:rPr lang="en-US" baseline="0"/>
              <a:t> each department. 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08A04-4F30-4D14-A4A3-903948F178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63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1010971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7426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7626"/>
            <a:ext cx="2949178" cy="3273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35042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35131" y="807028"/>
            <a:ext cx="86762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235131" y="2267527"/>
            <a:ext cx="8676257" cy="3952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1156747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31" y="807028"/>
            <a:ext cx="8676257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1" y="2267527"/>
            <a:ext cx="8676257" cy="3952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512511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22506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31" y="807028"/>
            <a:ext cx="8676257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96018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58683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274720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098632"/>
            <a:ext cx="3868340" cy="29973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274720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98632"/>
            <a:ext cx="3887391" cy="29973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157654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31" y="807028"/>
            <a:ext cx="8676257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139896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176832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7426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7626"/>
            <a:ext cx="2949178" cy="3273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60350" y="6480676"/>
            <a:ext cx="8623300" cy="37732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800" baseline="0">
                <a:solidFill>
                  <a:schemeClr val="bg1"/>
                </a:solidFill>
              </a:defRPr>
            </a:lvl1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/>
              <a:t>Department or Office Name</a:t>
            </a:r>
          </a:p>
        </p:txBody>
      </p:sp>
    </p:spTree>
    <p:extLst>
      <p:ext uri="{BB962C8B-B14F-4D97-AF65-F5344CB8AC3E}">
        <p14:creationId xmlns:p14="http://schemas.microsoft.com/office/powerpoint/2010/main" val="122383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678"/>
            <a:ext cx="9144000" cy="5747652"/>
          </a:xfrm>
          <a:prstGeom prst="rect">
            <a:avLst/>
          </a:prstGeom>
          <a:solidFill>
            <a:srgbClr val="0C2340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26926"/>
            <a:ext cx="9144000" cy="431074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33549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38592"/>
            <a:ext cx="9144000" cy="0"/>
          </a:xfrm>
          <a:prstGeom prst="line">
            <a:avLst/>
          </a:prstGeom>
          <a:ln w="25400">
            <a:solidFill>
              <a:srgbClr val="F15A2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0" y="6420395"/>
            <a:ext cx="9144000" cy="0"/>
          </a:xfrm>
          <a:prstGeom prst="line">
            <a:avLst/>
          </a:prstGeom>
          <a:ln w="25400">
            <a:solidFill>
              <a:srgbClr val="F15A2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20326" y="1342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49AB2-3694-EC44-96CD-D4B4E5998FBA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57" y="192194"/>
            <a:ext cx="2924219" cy="24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5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ea.texas.gov/texas-schools/district-initiatives/texas-partnerships-sb-1882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uture.utsa.edu/admissions/taft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082327" y="4652790"/>
            <a:ext cx="487629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F26000"/>
                </a:solidFill>
                <a:latin typeface="Helvetica"/>
                <a:cs typeface="Helvetica"/>
              </a:rPr>
              <a:t>Office of Professional Preparation &amp; Partnerships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82326" y="5496396"/>
            <a:ext cx="480041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F26000"/>
                </a:solidFill>
                <a:latin typeface="Helvetica"/>
                <a:cs typeface="Helvetica"/>
              </a:rPr>
              <a:t>Emerging, Innovative Partnerships Supporting Bold Futures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443" y="3849904"/>
            <a:ext cx="3624072" cy="658368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3886200" y="3849904"/>
            <a:ext cx="0" cy="1420959"/>
          </a:xfrm>
          <a:prstGeom prst="line">
            <a:avLst/>
          </a:prstGeom>
          <a:ln w="25400">
            <a:solidFill>
              <a:srgbClr val="F15A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586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1112C8-A1EB-BB44-A211-511F9FF9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350" y="807029"/>
            <a:ext cx="8651038" cy="716972"/>
          </a:xfrm>
        </p:spPr>
        <p:txBody>
          <a:bodyPr/>
          <a:lstStyle/>
          <a:p>
            <a:r>
              <a:rPr lang="en-US" sz="3600" dirty="0"/>
              <a:t>SAISD and UTSA SB 1882 Partnership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802A3-2A1E-6D46-A6D1-17F17D8DE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398494"/>
            <a:ext cx="8676257" cy="4821333"/>
          </a:xfrm>
        </p:spPr>
        <p:txBody>
          <a:bodyPr/>
          <a:lstStyle/>
          <a:p>
            <a:r>
              <a:rPr lang="en-US" sz="1800" dirty="0">
                <a:hlinkClick r:id="rId2"/>
              </a:rPr>
              <a:t>1882 Partnership</a:t>
            </a:r>
            <a:endParaRPr lang="en-US" sz="1800" dirty="0"/>
          </a:p>
          <a:p>
            <a:r>
              <a:rPr lang="en-US" sz="1800" dirty="0"/>
              <a:t>3 Dual Language Academies: </a:t>
            </a:r>
          </a:p>
          <a:p>
            <a:pPr lvl="1"/>
            <a:r>
              <a:rPr lang="en-US" sz="1800" dirty="0"/>
              <a:t>James Bonham Academy (feeder into Brackenridge)</a:t>
            </a:r>
          </a:p>
          <a:p>
            <a:pPr lvl="1"/>
            <a:r>
              <a:rPr lang="en-US" sz="1800" dirty="0"/>
              <a:t>Mark Twain Dual Language Academy (feeder into Edison HS)</a:t>
            </a:r>
          </a:p>
          <a:p>
            <a:pPr lvl="1"/>
            <a:r>
              <a:rPr lang="en-US" sz="1800" dirty="0"/>
              <a:t>Washington Irving Dual Language Academy (feeder into Lanier HS)</a:t>
            </a:r>
          </a:p>
          <a:p>
            <a:r>
              <a:rPr lang="en-US" sz="1800" dirty="0"/>
              <a:t>Rationale</a:t>
            </a:r>
          </a:p>
          <a:p>
            <a:pPr lvl="1"/>
            <a:r>
              <a:rPr lang="en-US" sz="1800" dirty="0"/>
              <a:t>COEHD numerous partnerships with SAISD and expertise, specifically in Bilingual Education/Dual Language</a:t>
            </a:r>
          </a:p>
          <a:p>
            <a:pPr lvl="1"/>
            <a:r>
              <a:rPr lang="en-US" sz="1800" dirty="0"/>
              <a:t>Currently have BBL Residency Clinical Teachers at each site</a:t>
            </a:r>
          </a:p>
          <a:p>
            <a:pPr lvl="1"/>
            <a:r>
              <a:rPr lang="en-US" sz="1800" dirty="0"/>
              <a:t>Grant &amp; Research Opportunities</a:t>
            </a:r>
          </a:p>
          <a:p>
            <a:r>
              <a:rPr lang="en-US" sz="1800" dirty="0"/>
              <a:t>Roles and Responsibilities</a:t>
            </a:r>
          </a:p>
          <a:p>
            <a:pPr lvl="1"/>
            <a:r>
              <a:rPr lang="en-US" sz="1800" dirty="0"/>
              <a:t>Hire an “Executive Director” and assign instructional coaches</a:t>
            </a:r>
          </a:p>
          <a:p>
            <a:pPr lvl="1"/>
            <a:r>
              <a:rPr lang="en-US" sz="1800" dirty="0"/>
              <a:t>Form an external advisory board</a:t>
            </a:r>
          </a:p>
          <a:p>
            <a:pPr lvl="1"/>
            <a:r>
              <a:rPr lang="en-US" sz="1800" dirty="0"/>
              <a:t>Oversee the curricular and instructional program and personnel</a:t>
            </a:r>
          </a:p>
          <a:p>
            <a:pPr lvl="1"/>
            <a:r>
              <a:rPr lang="en-US" sz="1800" dirty="0"/>
              <a:t>Financial Oversight</a:t>
            </a:r>
          </a:p>
          <a:p>
            <a:pPr lvl="1"/>
            <a:r>
              <a:rPr lang="en-US" sz="1800" dirty="0"/>
              <a:t>Assume accountability on student performance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100" dirty="0"/>
              <a:t>One UTSA Circle • San Antonio, Texas 78249</a:t>
            </a:r>
          </a:p>
        </p:txBody>
      </p:sp>
    </p:spTree>
    <p:extLst>
      <p:ext uri="{BB962C8B-B14F-4D97-AF65-F5344CB8AC3E}">
        <p14:creationId xmlns:p14="http://schemas.microsoft.com/office/powerpoint/2010/main" val="351375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E171-A42E-B44B-9F65-48AB71BAC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" y="807028"/>
            <a:ext cx="8676257" cy="978229"/>
          </a:xfrm>
        </p:spPr>
        <p:txBody>
          <a:bodyPr/>
          <a:lstStyle/>
          <a:p>
            <a:r>
              <a:rPr lang="en-US" sz="3200" dirty="0"/>
              <a:t>CASTTEACH Partnership: NISD, CAST Network, &amp; UTSA COEHD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F41B8-0EE7-A743-AE05-8C6330BCE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915886"/>
            <a:ext cx="8676257" cy="4474028"/>
          </a:xfrm>
        </p:spPr>
        <p:txBody>
          <a:bodyPr/>
          <a:lstStyle/>
          <a:p>
            <a:r>
              <a:rPr lang="en-US" dirty="0"/>
              <a:t>Currently in planning stages</a:t>
            </a:r>
          </a:p>
          <a:p>
            <a:r>
              <a:rPr lang="en-US" dirty="0"/>
              <a:t>Create a NISD CASTTEACH High School with the focus on grow your own teachers</a:t>
            </a:r>
          </a:p>
          <a:p>
            <a:pPr lvl="1"/>
            <a:r>
              <a:rPr lang="en-US" dirty="0"/>
              <a:t>High School Junior and Seniors would be housed at UTSA and engage in Dual Credit Coursework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Create a lab school to incubate innovation</a:t>
            </a:r>
          </a:p>
          <a:p>
            <a:pPr lvl="1"/>
            <a:r>
              <a:rPr lang="en-US" dirty="0"/>
              <a:t>Provide field and clinical placements for our educator and professional  preparation programs</a:t>
            </a:r>
          </a:p>
          <a:p>
            <a:pPr lvl="1"/>
            <a:r>
              <a:rPr lang="en-US" dirty="0"/>
              <a:t>Support College Career Readiness</a:t>
            </a:r>
          </a:p>
          <a:p>
            <a:pPr lvl="1"/>
            <a:r>
              <a:rPr lang="en-US" dirty="0"/>
              <a:t>Grant &amp; Research Opportunities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32AB56-C9E0-7B44-8056-6B93B37F7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OPPP</a:t>
            </a:r>
          </a:p>
        </p:txBody>
      </p:sp>
    </p:spTree>
    <p:extLst>
      <p:ext uri="{BB962C8B-B14F-4D97-AF65-F5344CB8AC3E}">
        <p14:creationId xmlns:p14="http://schemas.microsoft.com/office/powerpoint/2010/main" val="3890471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2712-1151-DF40-AD9B-53421E3D6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350" y="638173"/>
            <a:ext cx="8676257" cy="1325563"/>
          </a:xfrm>
        </p:spPr>
        <p:txBody>
          <a:bodyPr/>
          <a:lstStyle/>
          <a:p>
            <a:r>
              <a:rPr lang="en-US" sz="3200" dirty="0"/>
              <a:t>UTSA and Alamo Colleges Partnership:</a:t>
            </a:r>
            <a:br>
              <a:rPr lang="en-US" sz="3200" dirty="0"/>
            </a:br>
            <a:r>
              <a:rPr lang="en-US" sz="3200" dirty="0"/>
              <a:t>Transfer Academy for Future Teachers (TAFT)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0E7C1-2983-8041-8E60-29C0835ED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71" y="1727849"/>
            <a:ext cx="8676257" cy="4411694"/>
          </a:xfrm>
        </p:spPr>
        <p:txBody>
          <a:bodyPr/>
          <a:lstStyle/>
          <a:p>
            <a:r>
              <a:rPr lang="en-US" sz="2400" dirty="0"/>
              <a:t>Address access, equity, and critical teaching shortage areas</a:t>
            </a:r>
          </a:p>
          <a:p>
            <a:r>
              <a:rPr lang="en-US" sz="2400" dirty="0"/>
              <a:t>Potential teacher candidates can apply for early admission into COEHD degree program during their second semester in TAFT</a:t>
            </a:r>
          </a:p>
          <a:p>
            <a:r>
              <a:rPr lang="en-US" sz="2400" dirty="0"/>
              <a:t>Teacher candidates will be enrolled in COEHD courses taught by UTSA faculty while simultaneously enrolled at ACD Colleges completing their Associates of Arts in Teaching</a:t>
            </a:r>
          </a:p>
          <a:p>
            <a:r>
              <a:rPr lang="en-US" sz="2400" dirty="0"/>
              <a:t>Spring engage in logistics, curricular alignment, identify support services</a:t>
            </a:r>
          </a:p>
          <a:p>
            <a:r>
              <a:rPr lang="en-US" sz="2400" dirty="0"/>
              <a:t>First cohort to begin Fall 2021; see </a:t>
            </a:r>
            <a:r>
              <a:rPr lang="en-US" sz="1200" dirty="0">
                <a:hlinkClick r:id="rId2"/>
              </a:rPr>
              <a:t>https://future.utsa.edu/admissions/taft/</a:t>
            </a:r>
            <a:endParaRPr lang="en-US" sz="1200" dirty="0"/>
          </a:p>
          <a:p>
            <a:r>
              <a:rPr lang="en-US" sz="1200" dirty="0"/>
              <a:t>https://</a:t>
            </a:r>
            <a:r>
              <a:rPr lang="en-US" sz="1200" dirty="0" err="1"/>
              <a:t>www.alamo.edu</a:t>
            </a:r>
            <a:r>
              <a:rPr lang="en-US" sz="1200" dirty="0"/>
              <a:t>/news--events/news/2020/10-october/utsa-alamo-colleges-co-enrollment-teaching-program-added-to-alamo-transfer-academies-partnerships</a:t>
            </a:r>
            <a:r>
              <a:rPr lang="en-US" sz="2400" dirty="0"/>
              <a:t>/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37F1C-A4C4-DE4A-8671-93C056810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34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3803829"/>
            <a:ext cx="9143999" cy="505986"/>
          </a:xfrm>
        </p:spPr>
        <p:txBody>
          <a:bodyPr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+mj-lt"/>
              </a:rPr>
              <a:t>utsa.edu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49"/>
          <a:stretch/>
        </p:blipFill>
        <p:spPr>
          <a:xfrm>
            <a:off x="3245750" y="2785559"/>
            <a:ext cx="2652499" cy="86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81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194DF8D-65A7-A44D-A948-ECEBC0E10D05}" vid="{508897A3-098B-224C-B9A3-C5B67EC0D0B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EEB1A569F5B945847AE8D5F41B0AD6" ma:contentTypeVersion="7" ma:contentTypeDescription="Create a new document." ma:contentTypeScope="" ma:versionID="f52616ad565a9ae9c513495bb409e0b5">
  <xsd:schema xmlns:xsd="http://www.w3.org/2001/XMLSchema" xmlns:xs="http://www.w3.org/2001/XMLSchema" xmlns:p="http://schemas.microsoft.com/office/2006/metadata/properties" xmlns:ns2="009da255-3a39-4c37-a648-a96b0720b977" xmlns:ns3="82fe6e00-d737-49ac-bfae-29e51574dafa" targetNamespace="http://schemas.microsoft.com/office/2006/metadata/properties" ma:root="true" ma:fieldsID="939dfd3815cadf32fbbb0e355f8f699b" ns2:_="" ns3:_="">
    <xsd:import namespace="009da255-3a39-4c37-a648-a96b0720b977"/>
    <xsd:import namespace="82fe6e00-d737-49ac-bfae-29e51574da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9da255-3a39-4c37-a648-a96b0720b9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fe6e00-d737-49ac-bfae-29e51574daf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47ACD9-CA32-4A42-A3AA-6F88F2746827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009da255-3a39-4c37-a648-a96b0720b977"/>
    <ds:schemaRef ds:uri="http://schemas.openxmlformats.org/package/2006/metadata/core-properties"/>
    <ds:schemaRef ds:uri="http://purl.org/dc/elements/1.1/"/>
    <ds:schemaRef ds:uri="82fe6e00-d737-49ac-bfae-29e51574dafa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008AEBB-5F47-4628-BFD8-AAAA205105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9da255-3a39-4c37-a648-a96b0720b977"/>
    <ds:schemaRef ds:uri="82fe6e00-d737-49ac-bfae-29e51574da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F2D092-6550-4E29-B1E2-D2E8F73D0D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</TotalTime>
  <Words>329</Words>
  <Application>Microsoft Macintosh PowerPoint</Application>
  <PresentationFormat>On-screen Show (4:3)</PresentationFormat>
  <Paragraphs>42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Helvetica</vt:lpstr>
      <vt:lpstr>Office Theme</vt:lpstr>
      <vt:lpstr>PowerPoint Presentation</vt:lpstr>
      <vt:lpstr>SAISD and UTSA SB 1882 Partnership</vt:lpstr>
      <vt:lpstr>CASTTEACH Partnership: NISD, CAST Network, &amp; UTSA COEHD</vt:lpstr>
      <vt:lpstr>UTSA and Alamo Colleges Partnership: Transfer Academy for Future Teachers (TAFT)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Belinda Flores</dc:creator>
  <cp:lastModifiedBy>Belinda Flores</cp:lastModifiedBy>
  <cp:revision>25</cp:revision>
  <dcterms:created xsi:type="dcterms:W3CDTF">2021-01-21T18:45:39Z</dcterms:created>
  <dcterms:modified xsi:type="dcterms:W3CDTF">2021-01-28T16:52:38Z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0x010100B5EEB1A569F5B945847AE8D5F41B0AD6</vt:lpwstr>
  </property>
</Properties>
</file>