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6858000" cy="9144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2496" y="12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2827-329B-487F-913C-81CCECF4CD65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B29C0-8679-4E82-B9D1-49176486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749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2827-329B-487F-913C-81CCECF4CD65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B29C0-8679-4E82-B9D1-49176486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90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2827-329B-487F-913C-81CCECF4CD65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B29C0-8679-4E82-B9D1-49176486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57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2827-329B-487F-913C-81CCECF4CD65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B29C0-8679-4E82-B9D1-49176486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8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2827-329B-487F-913C-81CCECF4CD65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B29C0-8679-4E82-B9D1-49176486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580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2827-329B-487F-913C-81CCECF4CD65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B29C0-8679-4E82-B9D1-49176486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88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2827-329B-487F-913C-81CCECF4CD65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B29C0-8679-4E82-B9D1-49176486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528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2827-329B-487F-913C-81CCECF4CD65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B29C0-8679-4E82-B9D1-49176486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47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2827-329B-487F-913C-81CCECF4CD65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B29C0-8679-4E82-B9D1-49176486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95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2827-329B-487F-913C-81CCECF4CD65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B29C0-8679-4E82-B9D1-49176486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175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C2827-329B-487F-913C-81CCECF4CD65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B29C0-8679-4E82-B9D1-49176486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307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1C2827-329B-487F-913C-81CCECF4CD65}" type="datetimeFigureOut">
              <a:rPr lang="en-US" smtClean="0"/>
              <a:t>1/8/2016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B29C0-8679-4E82-B9D1-491764865D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213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"/>
          <p:cNvSpPr/>
          <p:nvPr/>
        </p:nvSpPr>
        <p:spPr>
          <a:xfrm>
            <a:off x="99031" y="1382439"/>
            <a:ext cx="4572000" cy="2208486"/>
          </a:xfrm>
          <a:prstGeom prst="wedgeRoundRectCallout">
            <a:avLst>
              <a:gd name="adj1" fmla="val -23305"/>
              <a:gd name="adj2" fmla="val 75243"/>
              <a:gd name="adj3" fmla="val 16667"/>
            </a:avLst>
          </a:prstGeom>
          <a:solidFill>
            <a:srgbClr val="F15A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 flipH="1">
            <a:off x="2781300" y="2867026"/>
            <a:ext cx="4024312" cy="2085974"/>
          </a:xfrm>
          <a:prstGeom prst="wedgeRoundRectCallout">
            <a:avLst>
              <a:gd name="adj1" fmla="val -9320"/>
              <a:gd name="adj2" fmla="val 79575"/>
              <a:gd name="adj3" fmla="val 16667"/>
            </a:avLst>
          </a:prstGeom>
          <a:solidFill>
            <a:srgbClr val="0033CC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8414" y="1673036"/>
            <a:ext cx="29932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prstClr val="white"/>
                </a:solidFill>
              </a:rPr>
              <a:t>Tenure 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47303" y="2845505"/>
            <a:ext cx="16789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prstClr val="white"/>
                </a:solidFill>
              </a:rPr>
              <a:t>Forum</a:t>
            </a:r>
          </a:p>
        </p:txBody>
      </p:sp>
      <p:sp>
        <p:nvSpPr>
          <p:cNvPr id="9" name="Rectangle 8"/>
          <p:cNvSpPr/>
          <p:nvPr/>
        </p:nvSpPr>
        <p:spPr>
          <a:xfrm>
            <a:off x="61910" y="6131"/>
            <a:ext cx="67532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0C2340"/>
                </a:solidFill>
                <a:latin typeface="Elephant" panose="02020904090505020303" pitchFamily="18" charset="0"/>
              </a:rPr>
              <a:t>UTSA College </a:t>
            </a:r>
            <a:r>
              <a:rPr lang="en-US" sz="3200" dirty="0">
                <a:solidFill>
                  <a:srgbClr val="0C2340"/>
                </a:solidFill>
                <a:latin typeface="Elephant" panose="02020904090505020303" pitchFamily="18" charset="0"/>
              </a:rPr>
              <a:t>of Education and</a:t>
            </a:r>
          </a:p>
          <a:p>
            <a:pPr algn="ctr"/>
            <a:r>
              <a:rPr lang="en-US" sz="3200" dirty="0">
                <a:solidFill>
                  <a:srgbClr val="0C2340"/>
                </a:solidFill>
                <a:latin typeface="Elephant" panose="02020904090505020303" pitchFamily="18" charset="0"/>
              </a:rPr>
              <a:t>Human Development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31190" y="3422720"/>
            <a:ext cx="34792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prstClr val="white"/>
                </a:solidFill>
              </a:rPr>
              <a:t>January 14, 2016</a:t>
            </a:r>
          </a:p>
          <a:p>
            <a:pPr algn="r"/>
            <a:r>
              <a:rPr lang="en-US" sz="2000" dirty="0">
                <a:solidFill>
                  <a:prstClr val="white"/>
                </a:solidFill>
              </a:rPr>
              <a:t>2:00 p.m. – 4:00 pm.</a:t>
            </a:r>
          </a:p>
          <a:p>
            <a:pPr algn="r"/>
            <a:r>
              <a:rPr lang="en-US" sz="2000" dirty="0">
                <a:solidFill>
                  <a:prstClr val="white"/>
                </a:solidFill>
              </a:rPr>
              <a:t>Buena Vista Building – BV 1.322</a:t>
            </a:r>
          </a:p>
          <a:p>
            <a:pPr algn="r"/>
            <a:r>
              <a:rPr lang="en-US" sz="2000" dirty="0">
                <a:solidFill>
                  <a:prstClr val="white"/>
                </a:solidFill>
              </a:rPr>
              <a:t>Downtown Campus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812042"/>
            <a:ext cx="6858000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u="sng" dirty="0" smtClean="0">
                <a:solidFill>
                  <a:prstClr val="black"/>
                </a:solidFill>
              </a:rPr>
              <a:t>Participants:</a:t>
            </a:r>
            <a:endParaRPr lang="en-US" sz="1400" u="sng" dirty="0">
              <a:solidFill>
                <a:prstClr val="black"/>
              </a:solidFill>
            </a:endParaRPr>
          </a:p>
          <a:p>
            <a:endParaRPr lang="en-US" sz="1400" dirty="0">
              <a:solidFill>
                <a:prstClr val="black"/>
              </a:solidFill>
            </a:endParaRPr>
          </a:p>
          <a:p>
            <a:pPr>
              <a:spcAft>
                <a:spcPts val="300"/>
              </a:spcAft>
            </a:pPr>
            <a:r>
              <a:rPr lang="en-US" sz="1400" dirty="0">
                <a:solidFill>
                  <a:prstClr val="black"/>
                </a:solidFill>
              </a:rPr>
              <a:t>Dr. John Frederick, Provost &amp; VP for Academic Affairs</a:t>
            </a:r>
          </a:p>
          <a:p>
            <a:pPr>
              <a:spcAft>
                <a:spcPts val="300"/>
              </a:spcAft>
            </a:pPr>
            <a:r>
              <a:rPr lang="en-US" sz="1400" dirty="0">
                <a:solidFill>
                  <a:prstClr val="black"/>
                </a:solidFill>
              </a:rPr>
              <a:t>Dr. Betty Merchant, Dean of the College of Education &amp; Human Development</a:t>
            </a:r>
          </a:p>
          <a:p>
            <a:pPr>
              <a:spcAft>
                <a:spcPts val="300"/>
              </a:spcAft>
            </a:pPr>
            <a:r>
              <a:rPr lang="en-US" sz="1400" dirty="0">
                <a:solidFill>
                  <a:prstClr val="black"/>
                </a:solidFill>
              </a:rPr>
              <a:t>Dr. Maricela Oliva, Associate </a:t>
            </a:r>
            <a:r>
              <a:rPr lang="en-US" sz="1400" dirty="0" smtClean="0">
                <a:solidFill>
                  <a:prstClr val="black"/>
                </a:solidFill>
              </a:rPr>
              <a:t>Vice </a:t>
            </a:r>
            <a:r>
              <a:rPr lang="en-US" sz="1400" dirty="0">
                <a:solidFill>
                  <a:prstClr val="black"/>
                </a:solidFill>
              </a:rPr>
              <a:t>Provost for Academic &amp; Faculty Support</a:t>
            </a:r>
          </a:p>
          <a:p>
            <a:pPr>
              <a:spcAft>
                <a:spcPts val="300"/>
              </a:spcAft>
            </a:pPr>
            <a:r>
              <a:rPr lang="en-US" sz="1400" dirty="0">
                <a:solidFill>
                  <a:prstClr val="black"/>
                </a:solidFill>
              </a:rPr>
              <a:t>Dr. Emily Bonner, Associate Professor, Department of Interdisciplinary Learning &amp; Teaching</a:t>
            </a:r>
          </a:p>
          <a:p>
            <a:pPr>
              <a:spcAft>
                <a:spcPts val="300"/>
              </a:spcAft>
            </a:pPr>
            <a:r>
              <a:rPr lang="en-US" sz="1400" dirty="0">
                <a:solidFill>
                  <a:prstClr val="black"/>
                </a:solidFill>
              </a:rPr>
              <a:t>Dr. Alberto </a:t>
            </a:r>
            <a:r>
              <a:rPr lang="en-US" sz="1400" dirty="0" smtClean="0">
                <a:solidFill>
                  <a:prstClr val="black"/>
                </a:solidFill>
              </a:rPr>
              <a:t>Cordova, Associate Professor, Department of Health &amp; Kinesiology </a:t>
            </a:r>
            <a:endParaRPr lang="en-US" sz="1400" dirty="0">
              <a:solidFill>
                <a:prstClr val="black"/>
              </a:solidFill>
            </a:endParaRPr>
          </a:p>
          <a:p>
            <a:pPr>
              <a:spcAft>
                <a:spcPts val="300"/>
              </a:spcAft>
            </a:pPr>
            <a:r>
              <a:rPr lang="en-US" sz="1400" dirty="0" smtClean="0">
                <a:solidFill>
                  <a:prstClr val="black"/>
                </a:solidFill>
              </a:rPr>
              <a:t>Dr</a:t>
            </a:r>
            <a:r>
              <a:rPr lang="en-US" sz="1400" dirty="0">
                <a:solidFill>
                  <a:prstClr val="black"/>
                </a:solidFill>
              </a:rPr>
              <a:t>. Patricia </a:t>
            </a:r>
            <a:r>
              <a:rPr lang="en-US" sz="1400" dirty="0" smtClean="0">
                <a:solidFill>
                  <a:prstClr val="black"/>
                </a:solidFill>
              </a:rPr>
              <a:t>Sánchez</a:t>
            </a:r>
            <a:r>
              <a:rPr lang="en-US" sz="1400" dirty="0">
                <a:solidFill>
                  <a:prstClr val="black"/>
                </a:solidFill>
              </a:rPr>
              <a:t>, Associate Professor, Department of Bicultural – Bilingual Studies </a:t>
            </a:r>
          </a:p>
          <a:p>
            <a:pPr>
              <a:spcAft>
                <a:spcPts val="300"/>
              </a:spcAft>
            </a:pPr>
            <a:r>
              <a:rPr lang="en-US" sz="1400" dirty="0" smtClean="0">
                <a:solidFill>
                  <a:prstClr val="black"/>
                </a:solidFill>
              </a:rPr>
              <a:t>Dr</a:t>
            </a:r>
            <a:r>
              <a:rPr lang="en-US" sz="1400" dirty="0">
                <a:solidFill>
                  <a:prstClr val="black"/>
                </a:solidFill>
              </a:rPr>
              <a:t>. Paul Schutz, Professor, Department of Educational </a:t>
            </a:r>
            <a:r>
              <a:rPr lang="en-US" sz="1400" dirty="0" smtClean="0">
                <a:solidFill>
                  <a:prstClr val="black"/>
                </a:solidFill>
              </a:rPr>
              <a:t>Psychology</a:t>
            </a:r>
            <a:endParaRPr lang="en-US" sz="1400" dirty="0">
              <a:solidFill>
                <a:prstClr val="black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-2" y="1139785"/>
            <a:ext cx="6858000" cy="0"/>
          </a:xfrm>
          <a:prstGeom prst="line">
            <a:avLst/>
          </a:prstGeom>
          <a:ln w="63500">
            <a:solidFill>
              <a:srgbClr val="F15A2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58595" y="2348404"/>
            <a:ext cx="272914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prstClr val="white"/>
                </a:solidFill>
              </a:rPr>
              <a:t> </a:t>
            </a:r>
            <a:r>
              <a:rPr lang="en-US" sz="4400" dirty="0">
                <a:solidFill>
                  <a:prstClr val="white"/>
                </a:solidFill>
              </a:rPr>
              <a:t>Promotion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3277" y="4332327"/>
            <a:ext cx="2506079" cy="2031325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u="sng" dirty="0">
                <a:solidFill>
                  <a:prstClr val="black"/>
                </a:solidFill>
                <a:ea typeface="Times New Roman" panose="02020603050405020304" pitchFamily="18" charset="0"/>
              </a:rPr>
              <a:t>Purpose</a:t>
            </a:r>
            <a:r>
              <a:rPr lang="en-US" dirty="0">
                <a:solidFill>
                  <a:prstClr val="black"/>
                </a:solidFill>
                <a:ea typeface="Times New Roman" panose="02020603050405020304" pitchFamily="18" charset="0"/>
              </a:rPr>
              <a:t>: To achieve greater clarity about the tenure and promotion criteria and process. To plan for </a:t>
            </a:r>
            <a:r>
              <a:rPr lang="en-US" dirty="0" smtClean="0">
                <a:solidFill>
                  <a:prstClr val="black"/>
                </a:solidFill>
                <a:ea typeface="Times New Roman" panose="02020603050405020304" pitchFamily="18" charset="0"/>
              </a:rPr>
              <a:t>action </a:t>
            </a:r>
            <a:r>
              <a:rPr lang="en-US" dirty="0">
                <a:solidFill>
                  <a:prstClr val="black"/>
                </a:solidFill>
                <a:ea typeface="Times New Roman" panose="02020603050405020304" pitchFamily="18" charset="0"/>
              </a:rPr>
              <a:t>in anticipation of tenure &amp; promotion.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772" y="5377549"/>
            <a:ext cx="2187254" cy="174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173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149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Elephant</vt:lpstr>
      <vt:lpstr>Times New Roman</vt:lpstr>
      <vt:lpstr>Office Theme</vt:lpstr>
      <vt:lpstr>PowerPoint Presentation</vt:lpstr>
    </vt:vector>
  </TitlesOfParts>
  <Company>University of Texas at San Antonio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Kevin McCollom</dc:creator>
  <cp:lastModifiedBy>Kevin McCollom</cp:lastModifiedBy>
  <cp:revision>6</cp:revision>
  <cp:lastPrinted>2016-01-08T20:48:22Z</cp:lastPrinted>
  <dcterms:created xsi:type="dcterms:W3CDTF">2016-01-07T22:37:34Z</dcterms:created>
  <dcterms:modified xsi:type="dcterms:W3CDTF">2016-01-08T21:00:56Z</dcterms:modified>
</cp:coreProperties>
</file>