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</p:sldMasterIdLst>
  <p:notesMasterIdLst>
    <p:notesMasterId r:id="rId17"/>
  </p:notesMasterIdLst>
  <p:handoutMasterIdLst>
    <p:handoutMasterId r:id="rId18"/>
  </p:handoutMasterIdLst>
  <p:sldIdLst>
    <p:sldId id="258" r:id="rId2"/>
    <p:sldId id="845" r:id="rId3"/>
    <p:sldId id="269" r:id="rId4"/>
    <p:sldId id="880" r:id="rId5"/>
    <p:sldId id="853" r:id="rId6"/>
    <p:sldId id="854" r:id="rId7"/>
    <p:sldId id="271" r:id="rId8"/>
    <p:sldId id="587" r:id="rId9"/>
    <p:sldId id="835" r:id="rId10"/>
    <p:sldId id="836" r:id="rId11"/>
    <p:sldId id="884" r:id="rId12"/>
    <p:sldId id="883" r:id="rId13"/>
    <p:sldId id="885" r:id="rId14"/>
    <p:sldId id="604" r:id="rId15"/>
    <p:sldId id="857" r:id="rId16"/>
  </p:sldIdLst>
  <p:sldSz cx="12188825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t, Lisa J" initials="PLJ" lastIdx="8" clrIdx="0">
    <p:extLst>
      <p:ext uri="{19B8F6BF-5375-455C-9EA6-DF929625EA0E}">
        <p15:presenceInfo xmlns:p15="http://schemas.microsoft.com/office/powerpoint/2012/main" userId="S::ljbp@tamu.edu::d942889f-5546-47bb-b436-b45f9c11a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796" autoAdjust="0"/>
  </p:normalViewPr>
  <p:slideViewPr>
    <p:cSldViewPr showGuides="1">
      <p:cViewPr varScale="1">
        <p:scale>
          <a:sx n="85" d="100"/>
          <a:sy n="85" d="100"/>
        </p:scale>
        <p:origin x="470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484" y="56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4/14/2024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4/14/2024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3695-3545-464C-8C87-4861EA980DD7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Stack of books">
            <a:extLst>
              <a:ext uri="{FF2B5EF4-FFF2-40B4-BE49-F238E27FC236}">
                <a16:creationId xmlns:a16="http://schemas.microsoft.com/office/drawing/2014/main" id="{04371205-2009-4C8A-B86B-824C091DC129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2E0257-9EAC-45B2-AA1C-7FB524A3AB25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D32A3B-93D1-4AF5-877F-E27DD205DB73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3" name="Picture 12" descr="Stack of books">
                <a:extLst>
                  <a:ext uri="{FF2B5EF4-FFF2-40B4-BE49-F238E27FC236}">
                    <a16:creationId xmlns:a16="http://schemas.microsoft.com/office/drawing/2014/main" id="{D168D630-3D6C-441A-9718-4E0AD3CC5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622A2-B1E4-42BF-A5E6-BFFF1A3E9137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DFA-0132-4082-8C4E-973DAAE18230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B947-B7CA-49B9-9404-58BB2D6D2EF4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295400"/>
            <a:ext cx="10055781" cy="478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C065-B0A2-4F09-902B-2654D1FCFF8F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96BA-4CC2-4A78-8D9D-B519B9053F75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2" cy="780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295400"/>
            <a:ext cx="4936474" cy="457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295400"/>
            <a:ext cx="4936474" cy="4573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16F-AD1B-4F93-A692-286C52DDBCF8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73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924-D7BB-40AF-AFE0-AC4DF1881EC9}" type="datetime1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C063-89FC-4364-9502-1CE1AA9CC26B}" type="datetime1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7E5C-EB13-42E6-9B41-3F7634F48A4B}" type="datetime1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1219200"/>
            <a:ext cx="6490549" cy="4770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D740FF2E-96D0-49BF-A06A-BD78FB47B6A3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E9FC-B2EA-4072-95FC-A47780279583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19200"/>
            <a:ext cx="10055781" cy="4649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2DAB90-88EC-412F-BD93-83339212707E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143000"/>
            <a:ext cx="99643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C0604-B5D1-4B24-9FAF-328F205751E4}"/>
              </a:ext>
            </a:extLst>
          </p:cNvPr>
          <p:cNvSpPr txBox="1"/>
          <p:nvPr/>
        </p:nvSpPr>
        <p:spPr>
          <a:xfrm>
            <a:off x="4951412" y="457200"/>
            <a:ext cx="6781800" cy="493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Engaging Educators Through Virtual Professional Development Workshops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/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Project Amplify: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Project Directors’ Meeting</a:t>
            </a:r>
          </a:p>
          <a:p>
            <a:pPr algn="ctr"/>
            <a:endParaRPr lang="en-US" sz="3200" dirty="0">
              <a:latin typeface="Garamond" panose="02020404030301010803" pitchFamily="18" charset="0"/>
            </a:endParaRPr>
          </a:p>
          <a:p>
            <a:pPr algn="ctr"/>
            <a:endParaRPr lang="en-US" sz="1050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May 8, 2024 (12:00pm CDT)</a:t>
            </a:r>
          </a:p>
          <a:p>
            <a:pPr algn="ctr"/>
            <a:endParaRPr lang="en-US" sz="3600" dirty="0"/>
          </a:p>
        </p:txBody>
      </p:sp>
      <p:pic>
        <p:nvPicPr>
          <p:cNvPr id="3" name="Picture 5" descr="Baylor Bears Basketball - Bears News, Scores, Stats, Rumors &amp; More | ESPN">
            <a:extLst>
              <a:ext uri="{FF2B5EF4-FFF2-40B4-BE49-F238E27FC236}">
                <a16:creationId xmlns:a16="http://schemas.microsoft.com/office/drawing/2014/main" id="{5E9259AE-FE97-4692-91AF-AD79CA91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44" y="51816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AM Logo Box">
            <a:extLst>
              <a:ext uri="{FF2B5EF4-FFF2-40B4-BE49-F238E27FC236}">
                <a16:creationId xmlns:a16="http://schemas.microsoft.com/office/drawing/2014/main" id="{DE4D543F-CE8E-49E1-BA1F-255D4701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22" y="4881457"/>
            <a:ext cx="2518922" cy="20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731BB0-D46B-443E-8269-981BBA8E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41" y="5181600"/>
            <a:ext cx="1414463" cy="13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A1A3-5CA0-4A91-89E8-598C88B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0999"/>
            <a:ext cx="10055782" cy="685801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(Texas)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A13D1-D475-41D6-B166-D64866F1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4" y="1290637"/>
            <a:ext cx="5073619" cy="427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3853F-8683-47E2-AB3B-55793EF6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299602"/>
            <a:ext cx="5375691" cy="4267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585C61-992C-474B-AEAA-AE42A2676729}"/>
              </a:ext>
            </a:extLst>
          </p:cNvPr>
          <p:cNvSpPr txBox="1"/>
          <p:nvPr/>
        </p:nvSpPr>
        <p:spPr>
          <a:xfrm>
            <a:off x="1446212" y="5715000"/>
            <a:ext cx="441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(Texas Education Agency [PEIMS Data], 2019)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A291D-256F-488D-85F3-D41AF7D3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97A53-7F4F-448A-9DDC-A9BD2DEB2978}"/>
              </a:ext>
            </a:extLst>
          </p:cNvPr>
          <p:cNvSpPr txBox="1"/>
          <p:nvPr/>
        </p:nvSpPr>
        <p:spPr>
          <a:xfrm>
            <a:off x="608012" y="645978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Public Education Information Management System 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(</a:t>
            </a:r>
            <a:r>
              <a:rPr lang="en-US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PEIMS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)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6133041" cy="5029200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Chat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Discuss material one-on-one, respond to a follow-up question, or provide clarification during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Raise Hand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Ask probing questioning to ensure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Polls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 as an ice-breaker to get to know everyone in the session. (e.g., What grade level and population of students do you serve?) (e.g., </a:t>
            </a:r>
            <a:r>
              <a:rPr lang="en-US" sz="5800" b="1" dirty="0" err="1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PollEverywhere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5800" b="1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Mentimeter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Surveys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Active prior knowledge of the material to be discussed. (e.g., What do you know about MTSS?)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Breakout Rooms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 small group instruction and then provide an opportunity to share-out to the larger group.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5800" b="1" i="0" u="sng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Google docs</a:t>
            </a:r>
            <a:r>
              <a:rPr lang="en-US" sz="5800" b="1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</a:t>
            </a:r>
            <a:r>
              <a:rPr lang="en-US" sz="5800" b="0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Notetaking, brainstorming, or for working on a draft with partner.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Padlet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can be used for discussion questions, posting pictures, etc. Can even be used for a KWL chart.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Coggle or </a:t>
            </a:r>
            <a:r>
              <a:rPr lang="en-US" sz="5800" b="1" u="sng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Mindomo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tool used to create a mind map to help learners make connections of the content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pic>
        <p:nvPicPr>
          <p:cNvPr id="2052" name="Picture 4" descr="Introducing Zoom Surveys - YouTube">
            <a:extLst>
              <a:ext uri="{FF2B5EF4-FFF2-40B4-BE49-F238E27FC236}">
                <a16:creationId xmlns:a16="http://schemas.microsoft.com/office/drawing/2014/main" id="{39F6F452-7B16-4E64-9E6D-3D29B219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2" y="1243489"/>
            <a:ext cx="2427920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use Zoom Breakout Rooms ...">
            <a:extLst>
              <a:ext uri="{FF2B5EF4-FFF2-40B4-BE49-F238E27FC236}">
                <a16:creationId xmlns:a16="http://schemas.microsoft.com/office/drawing/2014/main" id="{E97D335F-9A69-4F98-8FE1-52F13F9E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3074400"/>
            <a:ext cx="2346271" cy="13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leverywhere - Mitch">
            <a:extLst>
              <a:ext uri="{FF2B5EF4-FFF2-40B4-BE49-F238E27FC236}">
                <a16:creationId xmlns:a16="http://schemas.microsoft.com/office/drawing/2014/main" id="{A98D11A2-9544-408E-B48C-7098998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1243489"/>
            <a:ext cx="1713373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ing Padlet for Class Collaboration ...">
            <a:extLst>
              <a:ext uri="{FF2B5EF4-FFF2-40B4-BE49-F238E27FC236}">
                <a16:creationId xmlns:a16="http://schemas.microsoft.com/office/drawing/2014/main" id="{15559A50-F661-4D8D-A1C2-20626219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7" y="3065067"/>
            <a:ext cx="1993846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d Maps | Coggle Tutorial ...">
            <a:extLst>
              <a:ext uri="{FF2B5EF4-FFF2-40B4-BE49-F238E27FC236}">
                <a16:creationId xmlns:a16="http://schemas.microsoft.com/office/drawing/2014/main" id="{22326120-B664-4B4C-8FB8-3E0FD1B7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4646456"/>
            <a:ext cx="22410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ndomo Mind Map Website - Free Online ...">
            <a:extLst>
              <a:ext uri="{FF2B5EF4-FFF2-40B4-BE49-F238E27FC236}">
                <a16:creationId xmlns:a16="http://schemas.microsoft.com/office/drawing/2014/main" id="{E79AA365-DED3-4FA7-BB66-7C1A9729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35" y="4665506"/>
            <a:ext cx="205189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5142441" cy="4936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Flipgrid</a:t>
            </a: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Record, edit, and share videos.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Pear Deck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Google slides add-on adds questions, games etc. to slides.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Nearpod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reate and build engaging lessons has polls, games, collaborative boards built in.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Explain Everything Whiteboard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Import existing presentations or create a new one. Also, you can create collaborative projects and interactions.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Google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Jamboard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Interactive white board compatible with most Google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iClicker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Initiates a discussion, probes for learning, and fosters engagement during the lesson.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Quizizz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Kahoot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Pre-posttest learners knowledge before, during, and after the session.</a:t>
            </a:r>
            <a:endParaRPr lang="en-US" sz="19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pic>
        <p:nvPicPr>
          <p:cNvPr id="1030" name="Picture 6" descr="Flipgrid – Technology in the Curriculum">
            <a:extLst>
              <a:ext uri="{FF2B5EF4-FFF2-40B4-BE49-F238E27FC236}">
                <a16:creationId xmlns:a16="http://schemas.microsoft.com/office/drawing/2014/main" id="{A5F372A4-58A5-457A-AB7A-78EDD80B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59" y="1246094"/>
            <a:ext cx="2515353" cy="7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corporating Nearpod with a Thematic ...">
            <a:extLst>
              <a:ext uri="{FF2B5EF4-FFF2-40B4-BE49-F238E27FC236}">
                <a16:creationId xmlns:a16="http://schemas.microsoft.com/office/drawing/2014/main" id="{C04033AC-332A-49B1-AA15-87A8C901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2205583"/>
            <a:ext cx="2582031" cy="12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lain Everything Whiteboard - Apps on ...">
            <a:extLst>
              <a:ext uri="{FF2B5EF4-FFF2-40B4-BE49-F238E27FC236}">
                <a16:creationId xmlns:a16="http://schemas.microsoft.com/office/drawing/2014/main" id="{1E9F1389-C35C-4E2A-A7CF-B6A9359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92" y="3014174"/>
            <a:ext cx="2401019" cy="15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Google Jamboard? – TEST">
            <a:extLst>
              <a:ext uri="{FF2B5EF4-FFF2-40B4-BE49-F238E27FC236}">
                <a16:creationId xmlns:a16="http://schemas.microsoft.com/office/drawing/2014/main" id="{4D13C99B-9166-407A-9086-AE4D5B1E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3608293"/>
            <a:ext cx="2518793" cy="9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ost Engagement with Pear Deck – The ...">
            <a:extLst>
              <a:ext uri="{FF2B5EF4-FFF2-40B4-BE49-F238E27FC236}">
                <a16:creationId xmlns:a16="http://schemas.microsoft.com/office/drawing/2014/main" id="{C5E25D1D-ABFA-45CE-B8D6-4D84FB89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1281590"/>
            <a:ext cx="226637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Kahoot! and How Does it Work ...">
            <a:extLst>
              <a:ext uri="{FF2B5EF4-FFF2-40B4-BE49-F238E27FC236}">
                <a16:creationId xmlns:a16="http://schemas.microsoft.com/office/drawing/2014/main" id="{F2A625AD-056E-46E5-ADE2-3A685F4F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4762841"/>
            <a:ext cx="2373284" cy="14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21 iClicker Cloud Full Training - YouTube">
            <a:extLst>
              <a:ext uri="{FF2B5EF4-FFF2-40B4-BE49-F238E27FC236}">
                <a16:creationId xmlns:a16="http://schemas.microsoft.com/office/drawing/2014/main" id="{59AAEE80-B1B9-4729-A63D-565322BE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4693031"/>
            <a:ext cx="2518793" cy="15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83E0-1561-45F7-B91F-E3948F9D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554B-44DF-4086-8C9B-B1BEEB82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Baylor?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TAMU?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C435-0EF9-407F-BA23-73A3F3C1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819400"/>
            <a:ext cx="10055781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1678641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1000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524000"/>
            <a:ext cx="10055781" cy="4572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D364-133C-447C-A806-861F1686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Welcome!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04499-AD1E-499E-ACD2-4B81E82E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00" t="30222" r="33084" b="12148"/>
          <a:stretch/>
        </p:blipFill>
        <p:spPr>
          <a:xfrm>
            <a:off x="1813480" y="1295400"/>
            <a:ext cx="8622191" cy="4784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D66B-CDD6-4DD0-8322-B059BBF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17DC-0E1D-49B0-905C-02C1AEE7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81000"/>
            <a:ext cx="9935163" cy="762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7F9A-2477-4E36-A1CD-93C74C5F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31" y="1295400"/>
            <a:ext cx="10744200" cy="48006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The aim of this working group session is to: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(a) Provide </a:t>
            </a:r>
            <a:r>
              <a:rPr lang="en-US" sz="2300" b="1" dirty="0">
                <a:latin typeface="Garamond" panose="02020404030301010803" pitchFamily="18" charset="0"/>
              </a:rPr>
              <a:t>an</a:t>
            </a:r>
            <a:r>
              <a:rPr lang="en-US" sz="2300" dirty="0">
                <a:latin typeface="Garamond" panose="02020404030301010803" pitchFamily="18" charset="0"/>
              </a:rPr>
              <a:t> </a:t>
            </a:r>
            <a:r>
              <a:rPr lang="en-US" sz="2300" b="1" dirty="0">
                <a:latin typeface="Garamond" panose="02020404030301010803" pitchFamily="18" charset="0"/>
              </a:rPr>
              <a:t>overview of Project ¡LEER!, with specific focus on proving </a:t>
            </a:r>
            <a:r>
              <a:rPr lang="en-US" sz="2300" b="1" u="sng" dirty="0">
                <a:latin typeface="Garamond" panose="02020404030301010803" pitchFamily="18" charset="0"/>
              </a:rPr>
              <a:t>professional development to our district partnerships</a:t>
            </a:r>
            <a:r>
              <a:rPr lang="en-US" sz="2300" dirty="0">
                <a:latin typeface="Garamond" panose="02020404030301010803" pitchFamily="18" charset="0"/>
              </a:rPr>
              <a:t>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(b) Discuss </a:t>
            </a:r>
            <a:r>
              <a:rPr lang="en-US" sz="2300" b="1" u="sng" dirty="0">
                <a:latin typeface="Garamond" panose="02020404030301010803" pitchFamily="18" charset="0"/>
              </a:rPr>
              <a:t>current challenges</a:t>
            </a:r>
            <a:r>
              <a:rPr lang="en-US" sz="2300" dirty="0">
                <a:latin typeface="Garamond" panose="02020404030301010803" pitchFamily="18" charset="0"/>
              </a:rPr>
              <a:t> to proving virtual professional development;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Discuss </a:t>
            </a:r>
            <a:r>
              <a:rPr lang="en-US" sz="2300" b="1" u="sng" dirty="0">
                <a:latin typeface="Garamond" panose="02020404030301010803" pitchFamily="18" charset="0"/>
              </a:rPr>
              <a:t>effective strategies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improve communication, collaboration, and engagement of virtual professional development workshops for educators; and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</a:t>
            </a:r>
            <a:r>
              <a:rPr lang="en-US" sz="2300" b="1" u="sng" dirty="0">
                <a:latin typeface="Garamond" panose="02020404030301010803" pitchFamily="18" charset="0"/>
              </a:rPr>
              <a:t>Identify resources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bolster learning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A4496-E1AE-4EE6-811E-0D466AA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6E24-C737-49ED-8F5F-6014407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28600"/>
            <a:ext cx="9935163" cy="7998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63D9-9391-40E5-94E5-3730A8F8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73" y="1295400"/>
            <a:ext cx="10731648" cy="44958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12:00-12:05 	Introductions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12:05-12:15	About Project ¡LEER!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12:15-12:25	 Discuss </a:t>
            </a:r>
            <a:r>
              <a:rPr lang="en-US" sz="2300" b="1" u="sng" dirty="0">
                <a:latin typeface="Garamond" panose="02020404030301010803" pitchFamily="18" charset="0"/>
              </a:rPr>
              <a:t>current challenges</a:t>
            </a:r>
            <a:r>
              <a:rPr lang="en-US" sz="2300" dirty="0">
                <a:latin typeface="Garamond" panose="02020404030301010803" pitchFamily="18" charset="0"/>
              </a:rPr>
              <a:t> to proving virtual professional development 		(Small group – Breakout Session)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12:25-12:35	 Discuss </a:t>
            </a:r>
            <a:r>
              <a:rPr lang="en-US" sz="2300" b="1" u="sng" dirty="0">
                <a:latin typeface="Garamond" panose="02020404030301010803" pitchFamily="18" charset="0"/>
              </a:rPr>
              <a:t>effective strategies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improve communication, collaboration, and 		engagement of virtual professional development workshops for educators 		(Small group - Breakout Session)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12:35-12:55	Discuss (Large group)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12:55-1:00	</a:t>
            </a:r>
            <a:r>
              <a:rPr lang="en-US" sz="2300" b="1" u="sng" dirty="0">
                <a:latin typeface="Garamond" panose="02020404030301010803" pitchFamily="18" charset="0"/>
              </a:rPr>
              <a:t>Identify resources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bolster learning outcomes	</a:t>
            </a:r>
          </a:p>
          <a:p>
            <a:pPr marL="201108" lvl="1" indent="0">
              <a:buNone/>
            </a:pPr>
            <a:r>
              <a:rPr lang="en-US" sz="2300" dirty="0">
                <a:latin typeface="Garamond" panose="02020404030301010803" pitchFamily="18" charset="0"/>
              </a:rPr>
              <a:t>		</a:t>
            </a:r>
          </a:p>
          <a:p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1C04-07DA-4B5F-8282-74F6F3C5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011363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Introductions - 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9200"/>
            <a:ext cx="5826514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Dr. Mack D. Burke, </a:t>
            </a:r>
            <a:r>
              <a:rPr lang="en-US" sz="1900" i="1" dirty="0">
                <a:latin typeface="Garamond" panose="02020404030301010803" pitchFamily="18" charset="0"/>
              </a:rPr>
              <a:t>Director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Lisa Bowman-Perrott,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Richard Boon,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The University of Texas at San Antonio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Kristen L. Padilla,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</a:t>
            </a:r>
            <a:r>
              <a:rPr lang="en-US" sz="1900" dirty="0" err="1">
                <a:latin typeface="Garamond" panose="02020404030301010803" pitchFamily="18" charset="0"/>
              </a:rPr>
              <a:t>Fuhui</a:t>
            </a:r>
            <a:r>
              <a:rPr lang="en-US" sz="1900" dirty="0">
                <a:latin typeface="Garamond" panose="02020404030301010803" pitchFamily="18" charset="0"/>
              </a:rPr>
              <a:t> Tong,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Ms. Virginia Reynolds, </a:t>
            </a:r>
            <a:r>
              <a:rPr lang="en-US" sz="1900" i="1" dirty="0">
                <a:latin typeface="Garamond" panose="02020404030301010803" pitchFamily="18" charset="0"/>
              </a:rPr>
              <a:t>Project Coordinator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77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3825498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10" y="3839879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09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70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5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7" y="1447800"/>
            <a:ext cx="7240555" cy="448320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Project ¡LEER! stands for:</a:t>
            </a:r>
          </a:p>
          <a:p>
            <a:pPr marL="0" indent="0" algn="ctr">
              <a:buNone/>
            </a:pPr>
            <a:r>
              <a:rPr lang="en-US" sz="1900" b="1" u="sng" dirty="0">
                <a:latin typeface="Garamond" panose="02020404030301010803" pitchFamily="18" charset="0"/>
              </a:rPr>
              <a:t>L</a:t>
            </a:r>
            <a:r>
              <a:rPr lang="en-US" sz="1900" dirty="0">
                <a:latin typeface="Garamond" panose="02020404030301010803" pitchFamily="18" charset="0"/>
              </a:rPr>
              <a:t>iteracy, Language, and Social-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motional Support for 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nglish Learners with and Without Disabilities in Inclusive Settings to Improve </a:t>
            </a:r>
            <a:r>
              <a:rPr lang="en-US" sz="1900" b="1" u="sng" dirty="0">
                <a:latin typeface="Garamond" panose="02020404030301010803" pitchFamily="18" charset="0"/>
              </a:rPr>
              <a:t>R</a:t>
            </a:r>
            <a:r>
              <a:rPr lang="en-US" sz="1900" dirty="0">
                <a:latin typeface="Garamond" panose="02020404030301010803" pitchFamily="18" charset="0"/>
              </a:rPr>
              <a:t>eading Outcomes</a:t>
            </a:r>
          </a:p>
          <a:p>
            <a:pPr>
              <a:spcBef>
                <a:spcPts val="0"/>
              </a:spcBef>
              <a:defRPr/>
            </a:pPr>
            <a:r>
              <a:rPr lang="en-US" sz="1900" dirty="0"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Project ¡LEER! will d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19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Multi-tiered Systems of Support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 err="1">
                <a:latin typeface="Garamond" panose="02020404030301010803" pitchFamily="18" charset="0"/>
                <a:cs typeface="Calibri" panose="020F0502020204030204" pitchFamily="34" charset="0"/>
              </a:rPr>
              <a:t>ClassWide</a:t>
            </a: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 Peer Tutoring</a:t>
            </a: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Professional development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to improve the reading outcomes of English learners with and without disabilities in grades K-12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Funded by the U.S. Department of Education, Office of English Language Acquisition</a:t>
            </a:r>
            <a:endParaRPr lang="en-US" sz="19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13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41412" y="342414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7589-A052-4D51-9E5F-30AB6908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00200"/>
            <a:ext cx="9982200" cy="3657600"/>
          </a:xfrm>
        </p:spPr>
        <p:txBody>
          <a:bodyPr>
            <a:normAutofit lnSpcReduction="10000"/>
          </a:bodyPr>
          <a:lstStyle/>
          <a:p>
            <a:pPr algn="ctr"/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Statistics,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Multi-tiered Systems of Support (MTSS),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&amp;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MTSS for English Learners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D6A7D-30F1-42A5-8EF8-D4830D5B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60C-1B96-4FB3-910D-940B1347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4800"/>
            <a:ext cx="10055781" cy="838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(National)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CFCE-387C-4235-B95D-CEDA84DB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9200"/>
            <a:ext cx="5029199" cy="502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Today, in the United States, a growing and </a:t>
            </a:r>
            <a:r>
              <a:rPr lang="en-US" sz="1900" b="1" dirty="0">
                <a:latin typeface="Garamond" panose="02020404030301010803" pitchFamily="18" charset="0"/>
              </a:rPr>
              <a:t>ever-increasing number of English learners (ELs)</a:t>
            </a:r>
            <a:r>
              <a:rPr lang="en-US" sz="1900" dirty="0">
                <a:latin typeface="Garamond" panose="02020404030301010803" pitchFamily="18" charset="0"/>
              </a:rPr>
              <a:t>, are enrolled in our nation’s schools.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In fact, according to recent national data, ELs comprise </a:t>
            </a:r>
            <a:r>
              <a:rPr lang="en-US" sz="1900" b="1" u="sng" dirty="0">
                <a:latin typeface="Garamond" panose="02020404030301010803" pitchFamily="18" charset="0"/>
              </a:rPr>
              <a:t>10.2%</a:t>
            </a:r>
            <a:r>
              <a:rPr lang="en-US" sz="1900" dirty="0">
                <a:latin typeface="Garamond" panose="02020404030301010803" pitchFamily="18" charset="0"/>
              </a:rPr>
              <a:t> (about </a:t>
            </a:r>
            <a:r>
              <a:rPr lang="en-US" sz="1900" b="1" dirty="0">
                <a:latin typeface="Garamond" panose="02020404030301010803" pitchFamily="18" charset="0"/>
              </a:rPr>
              <a:t>5 million</a:t>
            </a:r>
            <a:r>
              <a:rPr lang="en-US" sz="1900" dirty="0">
                <a:latin typeface="Garamond" panose="02020404030301010803" pitchFamily="18" charset="0"/>
              </a:rPr>
              <a:t>) of the student population in the public schools </a:t>
            </a:r>
            <a:r>
              <a:rPr lang="en-US" sz="1600" dirty="0">
                <a:latin typeface="Garamond" panose="02020404030301010803" pitchFamily="18" charset="0"/>
              </a:rPr>
              <a:t>(National Center for Education Statistics, 2021)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Majority (</a:t>
            </a:r>
            <a:r>
              <a:rPr lang="en-US" sz="1900" b="1" dirty="0">
                <a:latin typeface="Garamond" panose="02020404030301010803" pitchFamily="18" charset="0"/>
              </a:rPr>
              <a:t>76.5%</a:t>
            </a:r>
            <a:r>
              <a:rPr lang="en-US" sz="1900" dirty="0">
                <a:latin typeface="Garamond" panose="02020404030301010803" pitchFamily="18" charset="0"/>
              </a:rPr>
              <a:t>) of these students speak </a:t>
            </a:r>
            <a:r>
              <a:rPr lang="en-US" sz="1900" b="1" u="sng" dirty="0">
                <a:latin typeface="Garamond" panose="02020404030301010803" pitchFamily="18" charset="0"/>
              </a:rPr>
              <a:t>Spanish/Castilian</a:t>
            </a:r>
            <a:r>
              <a:rPr lang="en-US" sz="1900" b="1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as their first and home language </a:t>
            </a:r>
            <a:r>
              <a:rPr lang="en-US" sz="1600" dirty="0">
                <a:latin typeface="Garamond" panose="02020404030301010803" pitchFamily="18" charset="0"/>
              </a:rPr>
              <a:t>(Snyder et al., 2016)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Garamond" panose="02020404030301010803" pitchFamily="18" charset="0"/>
              </a:rPr>
              <a:t> Unfortunately, ELs, either due to a </a:t>
            </a:r>
            <a:r>
              <a:rPr lang="en-US" altLang="en-US" sz="1900" b="1" u="sng" dirty="0">
                <a:latin typeface="Garamond" panose="02020404030301010803" pitchFamily="18" charset="0"/>
              </a:rPr>
              <a:t>deficient language knowledge or poor learning skills</a:t>
            </a:r>
            <a:r>
              <a:rPr lang="en-US" altLang="en-US" sz="1900" b="1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(Goldenberg, 2011)</a:t>
            </a:r>
            <a:r>
              <a:rPr lang="en-US" altLang="en-US" sz="1900" dirty="0">
                <a:latin typeface="Garamond" panose="02020404030301010803" pitchFamily="18" charset="0"/>
              </a:rPr>
              <a:t>, often experience academic difficulties in the classroom, especially in the area of </a:t>
            </a:r>
            <a:r>
              <a:rPr lang="en-US" alt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altLang="en-US" sz="1900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</a:t>
            </a:r>
            <a:r>
              <a:rPr lang="en-US" altLang="en-US" sz="1600" dirty="0" err="1">
                <a:latin typeface="Garamond" panose="02020404030301010803" pitchFamily="18" charset="0"/>
              </a:rPr>
              <a:t>Klingner</a:t>
            </a:r>
            <a:r>
              <a:rPr lang="en-US" altLang="en-US" sz="1600" dirty="0">
                <a:latin typeface="Garamond" panose="02020404030301010803" pitchFamily="18" charset="0"/>
              </a:rPr>
              <a:t>, </a:t>
            </a:r>
            <a:r>
              <a:rPr lang="en-US" altLang="en-US" sz="1600" dirty="0" err="1">
                <a:latin typeface="Garamond" panose="02020404030301010803" pitchFamily="18" charset="0"/>
              </a:rPr>
              <a:t>Artiles</a:t>
            </a:r>
            <a:r>
              <a:rPr lang="en-US" altLang="en-US" sz="1600" dirty="0">
                <a:latin typeface="Garamond" panose="02020404030301010803" pitchFamily="18" charset="0"/>
              </a:rPr>
              <a:t>, &amp; Barletta, 2006; Swanson, </a:t>
            </a:r>
            <a:r>
              <a:rPr lang="en-US" altLang="en-US" sz="1600" dirty="0" err="1">
                <a:latin typeface="Garamond" panose="02020404030301010803" pitchFamily="18" charset="0"/>
              </a:rPr>
              <a:t>Orosco</a:t>
            </a:r>
            <a:r>
              <a:rPr lang="en-US" altLang="en-US" sz="1600" dirty="0">
                <a:latin typeface="Garamond" panose="02020404030301010803" pitchFamily="18" charset="0"/>
              </a:rPr>
              <a:t>, Lussier, Gerber, &amp; Guzman-Orth, 2011)</a:t>
            </a:r>
            <a:r>
              <a:rPr lang="en-US" altLang="en-US" sz="19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839E6-0F0A-4F0F-9EEA-96EE9988C631}"/>
              </a:ext>
            </a:extLst>
          </p:cNvPr>
          <p:cNvSpPr txBox="1"/>
          <p:nvPr/>
        </p:nvSpPr>
        <p:spPr>
          <a:xfrm>
            <a:off x="6399213" y="2725513"/>
            <a:ext cx="563879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sz="1900" dirty="0">
                <a:latin typeface="Garamond" panose="02020404030301010803" pitchFamily="18" charset="0"/>
              </a:rPr>
              <a:t> (</a:t>
            </a:r>
            <a:r>
              <a:rPr lang="en-US" sz="1900" i="1" dirty="0">
                <a:latin typeface="Garamond" panose="02020404030301010803" pitchFamily="18" charset="0"/>
              </a:rPr>
              <a:t>At or Above Proficient Level</a:t>
            </a:r>
            <a:r>
              <a:rPr lang="en-US" sz="1900" dirty="0">
                <a:latin typeface="Garamond" panose="02020404030301010803" pitchFamily="18" charset="0"/>
              </a:rPr>
              <a:t>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39%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37%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40%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12%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13%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 algn="l"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10%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4%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</a:t>
            </a:r>
          </a:p>
          <a:p>
            <a:pPr algn="l">
              <a:defRPr/>
            </a:pPr>
            <a:endParaRPr lang="en-US" sz="1900" b="1" u="sng" dirty="0"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Mathematics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41%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34%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24%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17%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7%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16%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5%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 </a:t>
            </a:r>
          </a:p>
          <a:p>
            <a:pPr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(NAEP, 2019)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https://www.nationsreportcard.gov/focus_on_naep/</a:t>
            </a:r>
          </a:p>
          <a:p>
            <a:pPr algn="l">
              <a:defRPr/>
            </a:pPr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6" name="AutoShape 2" descr="NAEP logo.">
            <a:extLst>
              <a:ext uri="{FF2B5EF4-FFF2-40B4-BE49-F238E27FC236}">
                <a16:creationId xmlns:a16="http://schemas.microsoft.com/office/drawing/2014/main" id="{796AF962-49B0-4A44-BA61-45EC045E7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NAEP logo.">
            <a:extLst>
              <a:ext uri="{FF2B5EF4-FFF2-40B4-BE49-F238E27FC236}">
                <a16:creationId xmlns:a16="http://schemas.microsoft.com/office/drawing/2014/main" id="{366BD999-FD4C-473C-B032-6800B07F7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NAEP logo.">
            <a:extLst>
              <a:ext uri="{FF2B5EF4-FFF2-40B4-BE49-F238E27FC236}">
                <a16:creationId xmlns:a16="http://schemas.microsoft.com/office/drawing/2014/main" id="{323AFB0A-93BF-4125-93F7-DAA653F2D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EB733-7ADB-44FB-84EB-705D6017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1" y="1219200"/>
            <a:ext cx="3352800" cy="88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A1EA7-7AFF-4C4D-A1CE-0683E167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4" y="1944462"/>
            <a:ext cx="4410075" cy="781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832D-D985-4DA5-87E4-3624133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84D9-086F-4500-8E9C-521DDA7B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1406-6557-4947-8362-2DF5C906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219200"/>
            <a:ext cx="4464017" cy="497978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As a result of </a:t>
            </a:r>
            <a:r>
              <a:rPr lang="en-US" altLang="en-US" sz="2100" b="1" u="sng" dirty="0">
                <a:latin typeface="Garamond" panose="02020404030301010803" pitchFamily="18" charset="0"/>
              </a:rPr>
              <a:t>poor academic achievement</a:t>
            </a:r>
            <a:r>
              <a:rPr lang="en-US" altLang="en-US" sz="2100" dirty="0">
                <a:latin typeface="Garamond" panose="02020404030301010803" pitchFamily="18" charset="0"/>
              </a:rPr>
              <a:t>, ELs are often referred to special education </a:t>
            </a:r>
            <a:r>
              <a:rPr lang="en-US" altLang="en-US" sz="1700" dirty="0">
                <a:latin typeface="Garamond" panose="02020404030301010803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</a:rPr>
              <a:t>Solari</a:t>
            </a:r>
            <a:r>
              <a:rPr lang="en-US" altLang="en-US" sz="1700" dirty="0">
                <a:latin typeface="Garamond" panose="02020404030301010803" pitchFamily="18" charset="0"/>
              </a:rPr>
              <a:t>, </a:t>
            </a:r>
            <a:r>
              <a:rPr lang="en-US" altLang="en-US" sz="1700" dirty="0" err="1">
                <a:latin typeface="Garamond" panose="02020404030301010803" pitchFamily="18" charset="0"/>
              </a:rPr>
              <a:t>Petscher</a:t>
            </a:r>
            <a:r>
              <a:rPr lang="en-US" altLang="en-US" sz="1700" dirty="0">
                <a:latin typeface="Garamond" panose="02020404030301010803" pitchFamily="18" charset="0"/>
              </a:rPr>
              <a:t>, &amp; Folsom, 2014)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 When referred to special education, ELs are most commonly identified with a </a:t>
            </a:r>
            <a:r>
              <a:rPr lang="en-US" altLang="en-US" sz="2100" b="1" dirty="0">
                <a:latin typeface="Garamond" panose="02020404030301010803" pitchFamily="18" charset="0"/>
              </a:rPr>
              <a:t>learning disability </a:t>
            </a:r>
            <a:r>
              <a:rPr lang="en-US" altLang="en-US" sz="1700" dirty="0">
                <a:latin typeface="Garamond" panose="02020404030301010803" pitchFamily="18" charset="0"/>
              </a:rPr>
              <a:t>(LD; Peña, </a:t>
            </a:r>
            <a:r>
              <a:rPr lang="en-US" altLang="en-US" sz="1700" dirty="0" err="1">
                <a:latin typeface="Garamond" panose="02020404030301010803" pitchFamily="18" charset="0"/>
              </a:rPr>
              <a:t>Bedore</a:t>
            </a:r>
            <a:r>
              <a:rPr lang="en-US" altLang="en-US" sz="1700" dirty="0">
                <a:latin typeface="Garamond" panose="02020404030301010803" pitchFamily="18" charset="0"/>
              </a:rPr>
              <a:t>, &amp; Gillam, 2011) </a:t>
            </a:r>
            <a:r>
              <a:rPr lang="en-US" altLang="en-US" sz="2100" dirty="0">
                <a:latin typeface="Garamond" panose="02020404030301010803" pitchFamily="18" charset="0"/>
              </a:rPr>
              <a:t>and struggle in the area of reading instruction </a:t>
            </a:r>
            <a:r>
              <a:rPr lang="en-US" altLang="en-US" sz="1700" dirty="0">
                <a:latin typeface="Garamond" panose="02020404030301010803" pitchFamily="18" charset="0"/>
              </a:rPr>
              <a:t>(García &amp; Tyler, 2010; Snow, Burns, &amp; Griffin, 1998)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Even though ELs with LD are often challenged by reading, there remains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limited research related to literacy instruction and ELs with disabilities 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Klingner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 et al., 2006)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Thus, it is important that both general and special education teachers provide effective,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evidence-based practices 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to support ELs with LD in the inclusive classroom.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11C11-A111-4806-A034-56FBA263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3" y="1219200"/>
            <a:ext cx="6452808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E3A20-8998-4FD1-8FFA-CEA7497E5393}"/>
              </a:ext>
            </a:extLst>
          </p:cNvPr>
          <p:cNvSpPr txBox="1"/>
          <p:nvPr/>
        </p:nvSpPr>
        <p:spPr>
          <a:xfrm>
            <a:off x="5509004" y="5829654"/>
            <a:ext cx="645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(Office of English Language Acquisition, 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A147-11D7-4BD5-94AC-0A93874D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15741</TotalTime>
  <Words>1207</Words>
  <Application>Microsoft Office PowerPoint</Application>
  <PresentationFormat>Custom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Garamond</vt:lpstr>
      <vt:lpstr>Wingdings</vt:lpstr>
      <vt:lpstr>Retrospect</vt:lpstr>
      <vt:lpstr>PowerPoint Presentation</vt:lpstr>
      <vt:lpstr>Welcome!</vt:lpstr>
      <vt:lpstr>Purpose</vt:lpstr>
      <vt:lpstr>Agenda</vt:lpstr>
      <vt:lpstr>Introductions - Project ¡LEER! Staff</vt:lpstr>
      <vt:lpstr> </vt:lpstr>
      <vt:lpstr>PowerPoint Presentation</vt:lpstr>
      <vt:lpstr>Statement of the Problem (National)</vt:lpstr>
      <vt:lpstr>Statement of the Problem (Continued)</vt:lpstr>
      <vt:lpstr>Statement of the Problem (Texas)</vt:lpstr>
      <vt:lpstr>Collaborative Learning Tools</vt:lpstr>
      <vt:lpstr>Collaborative Learning Tools (Continued)</vt:lpstr>
      <vt:lpstr>Collaborative Learning Tools (Continued)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Boon</dc:creator>
  <cp:lastModifiedBy>Richard Boon</cp:lastModifiedBy>
  <cp:revision>667</cp:revision>
  <cp:lastPrinted>2022-11-08T22:28:22Z</cp:lastPrinted>
  <dcterms:created xsi:type="dcterms:W3CDTF">2022-10-25T21:10:54Z</dcterms:created>
  <dcterms:modified xsi:type="dcterms:W3CDTF">2024-04-14T15:25:09Z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