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271" r:id="rId3"/>
    <p:sldId id="318" r:id="rId4"/>
    <p:sldId id="319" r:id="rId5"/>
    <p:sldId id="331" r:id="rId6"/>
    <p:sldId id="332" r:id="rId7"/>
    <p:sldId id="333" r:id="rId8"/>
    <p:sldId id="334" r:id="rId9"/>
    <p:sldId id="282" r:id="rId10"/>
    <p:sldId id="287" r:id="rId11"/>
    <p:sldId id="269" r:id="rId12"/>
    <p:sldId id="335" r:id="rId13"/>
    <p:sldId id="340" r:id="rId14"/>
    <p:sldId id="337" r:id="rId15"/>
    <p:sldId id="338" r:id="rId16"/>
    <p:sldId id="339" r:id="rId17"/>
    <p:sldId id="33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2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6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9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F730B0-4C46-451F-94F8-96EAB4538E9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6CF2CE-780E-4C95-A20F-59AB496D5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D207-4F78-F6BE-0D66-A1F1BA7FF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CLASSWIDE PEER TUTORING (</a:t>
            </a:r>
            <a:r>
              <a:rPr lang="en-US" dirty="0" err="1"/>
              <a:t>Cwpt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EEF6F-5DA5-BE07-C6AC-63EE7006C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Project LEER</a:t>
            </a:r>
          </a:p>
          <a:p>
            <a:r>
              <a:rPr lang="en-US" sz="30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223784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Citizenship Points</a:t>
            </a:r>
            <a:endParaRPr lang="en-US" altLang="en-US" sz="4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99564" y="2137583"/>
            <a:ext cx="10461812" cy="382251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Citizenship points</a:t>
            </a:r>
          </a:p>
          <a:p>
            <a:pPr lvl="1" eaLnBrk="1" hangingPunct="1"/>
            <a:r>
              <a:rPr lang="en-US" altLang="en-US" sz="2100" dirty="0"/>
              <a:t>40=“Honors” (follow all classroom and CWPT rules)</a:t>
            </a:r>
          </a:p>
          <a:p>
            <a:pPr lvl="1" eaLnBrk="1" hangingPunct="1"/>
            <a:r>
              <a:rPr lang="en-US" altLang="en-US" sz="2100" dirty="0"/>
              <a:t>30=“Satisfactory” (minor infraction)</a:t>
            </a:r>
          </a:p>
          <a:p>
            <a:pPr lvl="1" eaLnBrk="1" hangingPunct="1"/>
            <a:r>
              <a:rPr lang="en-US" altLang="en-US" sz="2100" dirty="0"/>
              <a:t>20=“Needs Improvement” (spoken to several times)</a:t>
            </a:r>
          </a:p>
          <a:p>
            <a:pPr lvl="1" eaLnBrk="1" hangingPunct="1"/>
            <a:r>
              <a:rPr lang="en-US" altLang="en-US" sz="2100" dirty="0"/>
              <a:t>10=“Unsatisfactory” (inappropriate behavior)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63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A7A3-D0D2-40ED-B3F3-D4B3CA26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324742" cy="1499616"/>
          </a:xfrm>
        </p:spPr>
        <p:txBody>
          <a:bodyPr>
            <a:normAutofit/>
          </a:bodyPr>
          <a:lstStyle/>
          <a:p>
            <a:r>
              <a:rPr lang="en-US" dirty="0"/>
              <a:t>Sample CWPT Week: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60FC-54B2-4056-889C-7D08500C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31" y="1803952"/>
            <a:ext cx="10600082" cy="4979504"/>
          </a:xfrm>
        </p:spPr>
        <p:txBody>
          <a:bodyPr>
            <a:noAutofit/>
          </a:bodyPr>
          <a:lstStyle/>
          <a:p>
            <a:r>
              <a:rPr lang="en-US" sz="2400" b="1" dirty="0"/>
              <a:t>Monday: </a:t>
            </a:r>
            <a:r>
              <a:rPr lang="en-US" sz="2400" dirty="0"/>
              <a:t>Mrs. Ramsey will give the pretest and introduce new material.</a:t>
            </a:r>
          </a:p>
          <a:p>
            <a:r>
              <a:rPr lang="en-US" sz="2400" b="1" dirty="0"/>
              <a:t>Tuesday: </a:t>
            </a:r>
            <a:r>
              <a:rPr lang="en-US" sz="2400" dirty="0"/>
              <a:t>Day 1 of CWPT</a:t>
            </a:r>
          </a:p>
          <a:p>
            <a:pPr lvl="1"/>
            <a:r>
              <a:rPr lang="en-US" sz="2400" dirty="0"/>
              <a:t>Vocabulary review with teacher-selected content area vocabulary words (5 minutes) and study guides (8 minutes)</a:t>
            </a:r>
          </a:p>
          <a:p>
            <a:r>
              <a:rPr lang="en-US" sz="2400" b="1" dirty="0"/>
              <a:t>Wednesday: </a:t>
            </a:r>
            <a:r>
              <a:rPr lang="en-US" sz="2400" dirty="0"/>
              <a:t>Day 2 of CWPT</a:t>
            </a:r>
          </a:p>
          <a:p>
            <a:pPr lvl="1"/>
            <a:r>
              <a:rPr lang="en-US" sz="2400" dirty="0"/>
              <a:t>Vocabulary review with teacher-selected content area vocabulary words (5 minutes) and comprehension questions (8 minutes)</a:t>
            </a:r>
          </a:p>
          <a:p>
            <a:r>
              <a:rPr lang="en-US" sz="2400" b="1" dirty="0"/>
              <a:t>Thursday: </a:t>
            </a:r>
            <a:r>
              <a:rPr lang="en-US" sz="2400" dirty="0"/>
              <a:t>Day 3 of CWPT</a:t>
            </a:r>
          </a:p>
          <a:p>
            <a:pPr lvl="1"/>
            <a:r>
              <a:rPr lang="en-US" sz="2400" dirty="0"/>
              <a:t>Vocabulary review with teacher-selected content area vocabulary words (5 minutes) and review study guides (8 minutes), which included a review of vocabulary and comprehension questions</a:t>
            </a:r>
          </a:p>
          <a:p>
            <a:r>
              <a:rPr lang="en-US" sz="2400" b="1" dirty="0"/>
              <a:t>Friday: </a:t>
            </a:r>
            <a:r>
              <a:rPr lang="en-US" sz="2400" dirty="0"/>
              <a:t>Mrs. Ramsey gave the posttest</a:t>
            </a:r>
          </a:p>
        </p:txBody>
      </p:sp>
    </p:spTree>
    <p:extLst>
      <p:ext uri="{BB962C8B-B14F-4D97-AF65-F5344CB8AC3E}">
        <p14:creationId xmlns:p14="http://schemas.microsoft.com/office/powerpoint/2010/main" val="342351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A7A3-D0D2-40ED-B3F3-D4B3CA26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324742" cy="1499616"/>
          </a:xfrm>
        </p:spPr>
        <p:txBody>
          <a:bodyPr>
            <a:normAutofit/>
          </a:bodyPr>
          <a:lstStyle/>
          <a:p>
            <a:r>
              <a:rPr lang="en-US" dirty="0"/>
              <a:t>Sample CWPT Week: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60FC-54B2-4056-889C-7D08500C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31" y="1803952"/>
            <a:ext cx="10600082" cy="4979504"/>
          </a:xfrm>
        </p:spPr>
        <p:txBody>
          <a:bodyPr>
            <a:noAutofit/>
          </a:bodyPr>
          <a:lstStyle/>
          <a:p>
            <a:r>
              <a:rPr lang="en-US" sz="2000" b="1" dirty="0"/>
              <a:t>Monday: </a:t>
            </a:r>
            <a:r>
              <a:rPr lang="en-US" sz="2000" dirty="0"/>
              <a:t>Mrs. Ramsey will give the pretest and introduce new material.</a:t>
            </a:r>
          </a:p>
          <a:p>
            <a:r>
              <a:rPr lang="en-US" sz="2000" b="1" dirty="0"/>
              <a:t>Tuesday: </a:t>
            </a:r>
            <a:r>
              <a:rPr lang="en-US" sz="2000" dirty="0"/>
              <a:t>Day 1 of CWPT</a:t>
            </a:r>
          </a:p>
          <a:p>
            <a:pPr lvl="1"/>
            <a:r>
              <a:rPr lang="en-US" sz="2000" dirty="0"/>
              <a:t>Vocabulary review with teacher-selected content area vocabulary words (5 minutes) and study guides (8 minutes)</a:t>
            </a:r>
          </a:p>
          <a:p>
            <a:r>
              <a:rPr lang="en-US" sz="2000" b="1" dirty="0"/>
              <a:t>Wednesday: </a:t>
            </a:r>
            <a:r>
              <a:rPr lang="en-US" sz="2000" dirty="0"/>
              <a:t>Day 2 of CWPT</a:t>
            </a:r>
          </a:p>
          <a:p>
            <a:pPr lvl="1"/>
            <a:r>
              <a:rPr lang="en-US" sz="2000" dirty="0"/>
              <a:t>Vocabulary review with teacher-selected content area vocabulary words (5 minutes) and comprehension questions (8 minutes)</a:t>
            </a:r>
          </a:p>
          <a:p>
            <a:r>
              <a:rPr lang="en-US" sz="2000" b="1" dirty="0"/>
              <a:t>Thursday: </a:t>
            </a:r>
            <a:r>
              <a:rPr lang="en-US" sz="2000" dirty="0"/>
              <a:t>Day 3 of CWPT</a:t>
            </a:r>
          </a:p>
          <a:p>
            <a:pPr lvl="1"/>
            <a:r>
              <a:rPr lang="en-US" sz="2000" dirty="0"/>
              <a:t>Vocabulary review with teacher-selected content area vocabulary words (5 minutes) and comprehension questions (8 minutes)</a:t>
            </a:r>
          </a:p>
          <a:p>
            <a:r>
              <a:rPr lang="en-US" sz="2000" b="1" dirty="0"/>
              <a:t>Friday: </a:t>
            </a:r>
            <a:r>
              <a:rPr lang="en-US" sz="2000" dirty="0"/>
              <a:t>Day 4 of CWPT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Vocabulary review with teacher-selected content area vocabulary words (5 minutes) and review study guides (8 minutes), which included a review of vocabulary and comprehension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Mrs. Ramsey gave the posttest</a:t>
            </a:r>
          </a:p>
        </p:txBody>
      </p:sp>
    </p:spTree>
    <p:extLst>
      <p:ext uri="{BB962C8B-B14F-4D97-AF65-F5344CB8AC3E}">
        <p14:creationId xmlns:p14="http://schemas.microsoft.com/office/powerpoint/2010/main" val="205604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CF52-689E-010E-D4EF-DC71D7A3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04" y="2901696"/>
            <a:ext cx="9918192" cy="1499616"/>
          </a:xfrm>
        </p:spPr>
        <p:txBody>
          <a:bodyPr/>
          <a:lstStyle/>
          <a:p>
            <a:r>
              <a:rPr lang="en-US" dirty="0"/>
              <a:t>PROPOSED MATERIALS (MARSHALL HIGH SCHOOL)</a:t>
            </a:r>
          </a:p>
        </p:txBody>
      </p:sp>
    </p:spTree>
    <p:extLst>
      <p:ext uri="{BB962C8B-B14F-4D97-AF65-F5344CB8AC3E}">
        <p14:creationId xmlns:p14="http://schemas.microsoft.com/office/powerpoint/2010/main" val="253899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DB1A60-3A83-57C9-8D14-052BE5537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3" t="23369" r="47037" b="8438"/>
          <a:stretch/>
        </p:blipFill>
        <p:spPr>
          <a:xfrm>
            <a:off x="2414427" y="893852"/>
            <a:ext cx="6811599" cy="5075433"/>
          </a:xfrm>
        </p:spPr>
      </p:pic>
    </p:spTree>
    <p:extLst>
      <p:ext uri="{BB962C8B-B14F-4D97-AF65-F5344CB8AC3E}">
        <p14:creationId xmlns:p14="http://schemas.microsoft.com/office/powerpoint/2010/main" val="10684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5B34A-B5C8-AD28-875D-DAA97D076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2" t="22093" r="54698" b="9970"/>
          <a:stretch/>
        </p:blipFill>
        <p:spPr>
          <a:xfrm>
            <a:off x="3082247" y="511139"/>
            <a:ext cx="6647459" cy="5835721"/>
          </a:xfrm>
        </p:spPr>
      </p:pic>
    </p:spTree>
    <p:extLst>
      <p:ext uri="{BB962C8B-B14F-4D97-AF65-F5344CB8AC3E}">
        <p14:creationId xmlns:p14="http://schemas.microsoft.com/office/powerpoint/2010/main" val="50099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A81E4D-2B3C-514A-A51D-EFF94CA96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6" t="22859" r="53405" b="7928"/>
          <a:stretch/>
        </p:blipFill>
        <p:spPr>
          <a:xfrm>
            <a:off x="3441843" y="965770"/>
            <a:ext cx="6235466" cy="5486401"/>
          </a:xfrm>
        </p:spPr>
      </p:pic>
    </p:spTree>
    <p:extLst>
      <p:ext uri="{BB962C8B-B14F-4D97-AF65-F5344CB8AC3E}">
        <p14:creationId xmlns:p14="http://schemas.microsoft.com/office/powerpoint/2010/main" val="208097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21C81-B58E-A3AE-6FAA-4B2836B24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" t="23114" r="43492" b="8949"/>
          <a:stretch/>
        </p:blipFill>
        <p:spPr>
          <a:xfrm>
            <a:off x="1590782" y="380144"/>
            <a:ext cx="9363387" cy="6369978"/>
          </a:xfrm>
        </p:spPr>
      </p:pic>
    </p:spTree>
    <p:extLst>
      <p:ext uri="{BB962C8B-B14F-4D97-AF65-F5344CB8AC3E}">
        <p14:creationId xmlns:p14="http://schemas.microsoft.com/office/powerpoint/2010/main" val="427753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General Peer Tutoring Procedures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49984" y="2102178"/>
            <a:ext cx="10058400" cy="44390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Game format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2 points (correct answer)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1 point (correct answer with error correction)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Say and write the word/answer three times</a:t>
            </a:r>
          </a:p>
          <a:p>
            <a:pPr lvl="2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Teams (optional)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Students have partners 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/>
              <a:t>Tutor</a:t>
            </a:r>
            <a:r>
              <a:rPr lang="en-US" altLang="en-US" sz="2400" dirty="0"/>
              <a:t> (teacher)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Follows along, helps with errors, gives points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/>
              <a:t>Tutee</a:t>
            </a:r>
            <a:r>
              <a:rPr lang="en-US" altLang="en-US" sz="2400" dirty="0"/>
              <a:t> (student)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Practices content, answers questions, uses the error correction procedure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Equal amount of time in each role (timer)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200" dirty="0"/>
          </a:p>
        </p:txBody>
      </p:sp>
      <p:pic>
        <p:nvPicPr>
          <p:cNvPr id="17412" name="Picture 3" descr="http://farm1.static.flickr.com/199/498821942_22e8d7d8fa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133600"/>
            <a:ext cx="19304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05" y="604887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General Peer Tutoring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05" y="2343877"/>
            <a:ext cx="9720073" cy="42218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The </a:t>
            </a:r>
            <a:r>
              <a:rPr lang="en-US" altLang="en-US" sz="2400" dirty="0" err="1"/>
              <a:t>ClassWide</a:t>
            </a:r>
            <a:r>
              <a:rPr lang="en-US" altLang="en-US" sz="2400" dirty="0"/>
              <a:t> Peer Tutoring (CWPT) model uses a game format: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2 points (correct answer)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1 point (correct answer with error correction)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/>
              <a:t>Error correction procedure = practice the correct answer three times </a:t>
            </a:r>
          </a:p>
          <a:p>
            <a:pPr lvl="2">
              <a:lnSpc>
                <a:spcPct val="80000"/>
              </a:lnSpc>
            </a:pPr>
            <a:endParaRPr lang="en-US" altLang="en-US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It may sound or feel funny to spell out loud 3 times, but (as I tell students) everyone will be doing it AND </a:t>
            </a:r>
            <a:r>
              <a:rPr lang="en-US" altLang="en-US" sz="2400" b="1" dirty="0"/>
              <a:t>it will help you learn the vocabulary/content</a:t>
            </a:r>
            <a:r>
              <a:rPr lang="en-US" altLang="en-US" sz="2400" dirty="0"/>
              <a:t>. 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0609" t="16524" r="20513" b="5698"/>
          <a:stretch/>
        </p:blipFill>
        <p:spPr bwMode="auto">
          <a:xfrm>
            <a:off x="2302929" y="0"/>
            <a:ext cx="7509937" cy="693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21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5256" t="14815" r="24359" b="6552"/>
          <a:stretch/>
        </p:blipFill>
        <p:spPr bwMode="auto">
          <a:xfrm>
            <a:off x="3024716" y="0"/>
            <a:ext cx="5746750" cy="6766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47666" y="3945466"/>
            <a:ext cx="2065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You can earn up to 300 points in each peer tutoring session. So, keep spelling until the timer goes off.</a:t>
            </a:r>
          </a:p>
        </p:txBody>
      </p:sp>
    </p:spTree>
    <p:extLst>
      <p:ext uri="{BB962C8B-B14F-4D97-AF65-F5344CB8AC3E}">
        <p14:creationId xmlns:p14="http://schemas.microsoft.com/office/powerpoint/2010/main" val="396182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096" t="17665" r="22756" b="5983"/>
          <a:stretch/>
        </p:blipFill>
        <p:spPr bwMode="auto">
          <a:xfrm>
            <a:off x="5457825" y="180763"/>
            <a:ext cx="6457950" cy="6581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43867" y="956733"/>
            <a:ext cx="1905000" cy="33869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2466" y="618067"/>
            <a:ext cx="2539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You can keep track of the number of times you go through the spelling list here.</a:t>
            </a:r>
          </a:p>
        </p:txBody>
      </p:sp>
    </p:spTree>
    <p:extLst>
      <p:ext uri="{BB962C8B-B14F-4D97-AF65-F5344CB8AC3E}">
        <p14:creationId xmlns:p14="http://schemas.microsoft.com/office/powerpoint/2010/main" val="167086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04" b="8243"/>
          <a:stretch/>
        </p:blipFill>
        <p:spPr>
          <a:xfrm>
            <a:off x="-3901440" y="-1197428"/>
            <a:ext cx="18288000" cy="79160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64229" y="3291840"/>
            <a:ext cx="3161210" cy="9144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59" y="2534194"/>
            <a:ext cx="2020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Only the teacher can give bonus points (for correctly awarding points, working well with your peer partner, and staying on-task).</a:t>
            </a:r>
          </a:p>
        </p:txBody>
      </p:sp>
    </p:spTree>
    <p:extLst>
      <p:ext uri="{BB962C8B-B14F-4D97-AF65-F5344CB8AC3E}">
        <p14:creationId xmlns:p14="http://schemas.microsoft.com/office/powerpoint/2010/main" val="161859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6218" t="15100" r="23718" b="7122"/>
          <a:stretch/>
        </p:blipFill>
        <p:spPr bwMode="auto">
          <a:xfrm>
            <a:off x="2713885" y="381000"/>
            <a:ext cx="6006782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90934" y="3496733"/>
            <a:ext cx="1388533" cy="141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79467" y="3022599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After both of you have tutored, you will award each other points for citizenship—how well you worked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Citizenship Points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10515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Part of class-wide self-management (CWSM)</a:t>
            </a:r>
          </a:p>
          <a:p>
            <a:pPr eaLnBrk="1" hangingPunct="1"/>
            <a:endParaRPr lang="en-US" sz="2400" dirty="0"/>
          </a:p>
          <a:p>
            <a:r>
              <a:rPr lang="en-US" altLang="en-US" sz="2400" dirty="0"/>
              <a:t>Students earn citizenship points from their peer based on: </a:t>
            </a:r>
          </a:p>
          <a:p>
            <a:pPr lvl="1"/>
            <a:r>
              <a:rPr lang="en-US" altLang="en-US" sz="2100" dirty="0"/>
              <a:t>How well they worked with their partner</a:t>
            </a:r>
          </a:p>
          <a:p>
            <a:pPr lvl="1"/>
            <a:r>
              <a:rPr lang="en-US" altLang="en-US" sz="2100" dirty="0"/>
              <a:t>How well they followed tutoring procedures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Discuss what citizenship is:</a:t>
            </a:r>
          </a:p>
          <a:p>
            <a:pPr lvl="1" eaLnBrk="1" hangingPunct="1"/>
            <a:r>
              <a:rPr lang="en-US" sz="2100" dirty="0"/>
              <a:t>Give examples and non-examples</a:t>
            </a:r>
          </a:p>
          <a:p>
            <a:pPr lvl="1" eaLnBrk="1" hangingPunct="1"/>
            <a:r>
              <a:rPr lang="en-US" sz="2100" dirty="0"/>
              <a:t>Role plays with volunteers</a:t>
            </a:r>
          </a:p>
          <a:p>
            <a:pPr marL="274320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966</TotalTime>
  <Words>593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Tw Cen MT</vt:lpstr>
      <vt:lpstr>Tw Cen MT Condensed</vt:lpstr>
      <vt:lpstr>Wingdings</vt:lpstr>
      <vt:lpstr>Wingdings 2</vt:lpstr>
      <vt:lpstr>Wingdings 3</vt:lpstr>
      <vt:lpstr>Integral</vt:lpstr>
      <vt:lpstr>CLASSWIDE PEER TUTORING (Cwpt)</vt:lpstr>
      <vt:lpstr>General Peer Tutoring Procedures</vt:lpstr>
      <vt:lpstr>General Peer Tutoring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Citizenship Points</vt:lpstr>
      <vt:lpstr>Citizenship Points</vt:lpstr>
      <vt:lpstr>Sample CWPT Week: EXAMPLE 1</vt:lpstr>
      <vt:lpstr>Sample CWPT Week: EXAMPLE 2</vt:lpstr>
      <vt:lpstr>PROPOSED MATERIALS (MARSHALL HIGH SCHOOL)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CWPT Week</dc:title>
  <dc:creator>Perrott, Lisa J</dc:creator>
  <cp:lastModifiedBy>Perrott, Lisa J</cp:lastModifiedBy>
  <cp:revision>5</cp:revision>
  <dcterms:created xsi:type="dcterms:W3CDTF">2022-11-06T20:03:47Z</dcterms:created>
  <dcterms:modified xsi:type="dcterms:W3CDTF">2024-04-17T00:38:35Z</dcterms:modified>
</cp:coreProperties>
</file>