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797E6E57-51AD-41A5-AA96-69CB8751CB4F}"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6D9D2-14ED-4012-83D0-3153E18E6755}"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0549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7E6E57-51AD-41A5-AA96-69CB8751CB4F}"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6D9D2-14ED-4012-83D0-3153E18E6755}" type="slidenum">
              <a:rPr lang="en-US" smtClean="0"/>
              <a:t>‹#›</a:t>
            </a:fld>
            <a:endParaRPr lang="en-US"/>
          </a:p>
        </p:txBody>
      </p:sp>
    </p:spTree>
    <p:extLst>
      <p:ext uri="{BB962C8B-B14F-4D97-AF65-F5344CB8AC3E}">
        <p14:creationId xmlns:p14="http://schemas.microsoft.com/office/powerpoint/2010/main" val="850592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7E6E57-51AD-41A5-AA96-69CB8751CB4F}"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6D9D2-14ED-4012-83D0-3153E18E6755}"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5674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7E6E57-51AD-41A5-AA96-69CB8751CB4F}"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6D9D2-14ED-4012-83D0-3153E18E6755}" type="slidenum">
              <a:rPr lang="en-US" smtClean="0"/>
              <a:t>‹#›</a:t>
            </a:fld>
            <a:endParaRPr lang="en-US"/>
          </a:p>
        </p:txBody>
      </p:sp>
    </p:spTree>
    <p:extLst>
      <p:ext uri="{BB962C8B-B14F-4D97-AF65-F5344CB8AC3E}">
        <p14:creationId xmlns:p14="http://schemas.microsoft.com/office/powerpoint/2010/main" val="2647910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7E6E57-51AD-41A5-AA96-69CB8751CB4F}" type="datetimeFigureOut">
              <a:rPr lang="en-US" smtClean="0"/>
              <a:t>4/16/2024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46D9D2-14ED-4012-83D0-3153E18E6755}"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1992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7E6E57-51AD-41A5-AA96-69CB8751CB4F}" type="datetimeFigureOut">
              <a:rPr lang="en-US" smtClean="0"/>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6D9D2-14ED-4012-83D0-3153E18E6755}" type="slidenum">
              <a:rPr lang="en-US" smtClean="0"/>
              <a:t>‹#›</a:t>
            </a:fld>
            <a:endParaRPr lang="en-US"/>
          </a:p>
        </p:txBody>
      </p:sp>
    </p:spTree>
    <p:extLst>
      <p:ext uri="{BB962C8B-B14F-4D97-AF65-F5344CB8AC3E}">
        <p14:creationId xmlns:p14="http://schemas.microsoft.com/office/powerpoint/2010/main" val="3655078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7E6E57-51AD-41A5-AA96-69CB8751CB4F}" type="datetimeFigureOut">
              <a:rPr lang="en-US" smtClean="0"/>
              <a:t>4/16/2024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46D9D2-14ED-4012-83D0-3153E18E6755}" type="slidenum">
              <a:rPr lang="en-US" smtClean="0"/>
              <a:t>‹#›</a:t>
            </a:fld>
            <a:endParaRPr lang="en-US"/>
          </a:p>
        </p:txBody>
      </p:sp>
    </p:spTree>
    <p:extLst>
      <p:ext uri="{BB962C8B-B14F-4D97-AF65-F5344CB8AC3E}">
        <p14:creationId xmlns:p14="http://schemas.microsoft.com/office/powerpoint/2010/main" val="3898267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7E6E57-51AD-41A5-AA96-69CB8751CB4F}" type="datetimeFigureOut">
              <a:rPr lang="en-US" smtClean="0"/>
              <a:t>4/16/2024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46D9D2-14ED-4012-83D0-3153E18E6755}" type="slidenum">
              <a:rPr lang="en-US" smtClean="0"/>
              <a:t>‹#›</a:t>
            </a:fld>
            <a:endParaRPr lang="en-US"/>
          </a:p>
        </p:txBody>
      </p:sp>
    </p:spTree>
    <p:extLst>
      <p:ext uri="{BB962C8B-B14F-4D97-AF65-F5344CB8AC3E}">
        <p14:creationId xmlns:p14="http://schemas.microsoft.com/office/powerpoint/2010/main" val="164817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E6E57-51AD-41A5-AA96-69CB8751CB4F}" type="datetimeFigureOut">
              <a:rPr lang="en-US" smtClean="0"/>
              <a:t>4/16/2024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46D9D2-14ED-4012-83D0-3153E18E6755}" type="slidenum">
              <a:rPr lang="en-US" smtClean="0"/>
              <a:t>‹#›</a:t>
            </a:fld>
            <a:endParaRPr lang="en-US"/>
          </a:p>
        </p:txBody>
      </p:sp>
    </p:spTree>
    <p:extLst>
      <p:ext uri="{BB962C8B-B14F-4D97-AF65-F5344CB8AC3E}">
        <p14:creationId xmlns:p14="http://schemas.microsoft.com/office/powerpoint/2010/main" val="3227198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7E6E57-51AD-41A5-AA96-69CB8751CB4F}" type="datetimeFigureOut">
              <a:rPr lang="en-US" smtClean="0"/>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6D9D2-14ED-4012-83D0-3153E18E6755}" type="slidenum">
              <a:rPr lang="en-US" smtClean="0"/>
              <a:t>‹#›</a:t>
            </a:fld>
            <a:endParaRPr lang="en-US"/>
          </a:p>
        </p:txBody>
      </p:sp>
    </p:spTree>
    <p:extLst>
      <p:ext uri="{BB962C8B-B14F-4D97-AF65-F5344CB8AC3E}">
        <p14:creationId xmlns:p14="http://schemas.microsoft.com/office/powerpoint/2010/main" val="21535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7E6E57-51AD-41A5-AA96-69CB8751CB4F}" type="datetimeFigureOut">
              <a:rPr lang="en-US" smtClean="0"/>
              <a:t>4/16/2024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46D9D2-14ED-4012-83D0-3153E18E6755}"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543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97E6E57-51AD-41A5-AA96-69CB8751CB4F}" type="datetimeFigureOut">
              <a:rPr lang="en-US" smtClean="0"/>
              <a:t>4/16/2024</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646D9D2-14ED-4012-83D0-3153E18E6755}"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6852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FDF0794-1B86-42B2-B8C7-F60123E638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4"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olorful background with dots and shapes&#10;&#10;Description automatically generated with medium confidence">
            <a:extLst>
              <a:ext uri="{FF2B5EF4-FFF2-40B4-BE49-F238E27FC236}">
                <a16:creationId xmlns:a16="http://schemas.microsoft.com/office/drawing/2014/main" id="{C6DAC068-AD1C-D4FC-64A7-57E2E5CC550E}"/>
              </a:ext>
            </a:extLst>
          </p:cNvPr>
          <p:cNvPicPr>
            <a:picLocks noChangeAspect="1"/>
          </p:cNvPicPr>
          <p:nvPr/>
        </p:nvPicPr>
        <p:blipFill rotWithShape="1">
          <a:blip r:embed="rId2"/>
          <a:srcRect l="1844" r="1268" b="1"/>
          <a:stretch/>
        </p:blipFill>
        <p:spPr>
          <a:xfrm>
            <a:off x="20" y="975"/>
            <a:ext cx="12191980" cy="6858000"/>
          </a:xfrm>
          <a:prstGeom prst="rect">
            <a:avLst/>
          </a:prstGeom>
        </p:spPr>
      </p:pic>
      <p:sp>
        <p:nvSpPr>
          <p:cNvPr id="11" name="Rectangle 10">
            <a:extLst>
              <a:ext uri="{FF2B5EF4-FFF2-40B4-BE49-F238E27FC236}">
                <a16:creationId xmlns:a16="http://schemas.microsoft.com/office/drawing/2014/main" id="{EAA48FC5-3C83-4F1B-BC33-DF0B588F83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6786" y="3064931"/>
            <a:ext cx="8295215" cy="2488568"/>
          </a:xfrm>
          <a:prstGeom prst="rect">
            <a:avLst/>
          </a:prstGeom>
          <a:solidFill>
            <a:srgbClr val="000001">
              <a:alpha val="7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2506A9-CC5E-C61E-4152-009203EDED52}"/>
              </a:ext>
            </a:extLst>
          </p:cNvPr>
          <p:cNvSpPr>
            <a:spLocks noGrp="1"/>
          </p:cNvSpPr>
          <p:nvPr>
            <p:ph type="ctrTitle"/>
          </p:nvPr>
        </p:nvSpPr>
        <p:spPr>
          <a:xfrm>
            <a:off x="4309349" y="3429000"/>
            <a:ext cx="7501651" cy="1090938"/>
          </a:xfrm>
        </p:spPr>
        <p:txBody>
          <a:bodyPr anchor="b">
            <a:normAutofit/>
          </a:bodyPr>
          <a:lstStyle/>
          <a:p>
            <a:pPr algn="l"/>
            <a:r>
              <a:rPr lang="en-US" sz="3900" dirty="0">
                <a:solidFill>
                  <a:srgbClr val="FFFFFF"/>
                </a:solidFill>
              </a:rPr>
              <a:t>Modified CWPT: Teacher and Student Scripts</a:t>
            </a:r>
          </a:p>
        </p:txBody>
      </p:sp>
      <p:sp>
        <p:nvSpPr>
          <p:cNvPr id="3" name="Subtitle 2">
            <a:extLst>
              <a:ext uri="{FF2B5EF4-FFF2-40B4-BE49-F238E27FC236}">
                <a16:creationId xmlns:a16="http://schemas.microsoft.com/office/drawing/2014/main" id="{6D3B404F-9AE6-E1C6-9444-D9B051C40EEA}"/>
              </a:ext>
            </a:extLst>
          </p:cNvPr>
          <p:cNvSpPr>
            <a:spLocks noGrp="1"/>
          </p:cNvSpPr>
          <p:nvPr>
            <p:ph type="subTitle" idx="1"/>
          </p:nvPr>
        </p:nvSpPr>
        <p:spPr>
          <a:xfrm>
            <a:off x="4309349" y="4779313"/>
            <a:ext cx="7501650" cy="514816"/>
          </a:xfrm>
        </p:spPr>
        <p:txBody>
          <a:bodyPr anchor="t">
            <a:noAutofit/>
          </a:bodyPr>
          <a:lstStyle/>
          <a:p>
            <a:pPr>
              <a:lnSpc>
                <a:spcPct val="90000"/>
              </a:lnSpc>
            </a:pPr>
            <a:r>
              <a:rPr lang="en-US" sz="2400" dirty="0">
                <a:solidFill>
                  <a:srgbClr val="FFFFFF"/>
                </a:solidFill>
              </a:rPr>
              <a:t>Project LEER </a:t>
            </a:r>
          </a:p>
          <a:p>
            <a:pPr>
              <a:lnSpc>
                <a:spcPct val="90000"/>
              </a:lnSpc>
            </a:pPr>
            <a:r>
              <a:rPr lang="en-US" sz="2400" dirty="0">
                <a:solidFill>
                  <a:srgbClr val="FFFFFF"/>
                </a:solidFill>
              </a:rPr>
              <a:t>Spring 2024</a:t>
            </a:r>
          </a:p>
        </p:txBody>
      </p:sp>
      <p:cxnSp>
        <p:nvCxnSpPr>
          <p:cNvPr id="13" name="Straight Connector 12">
            <a:extLst>
              <a:ext uri="{FF2B5EF4-FFF2-40B4-BE49-F238E27FC236}">
                <a16:creationId xmlns:a16="http://schemas.microsoft.com/office/drawing/2014/main" id="{62F01714-1A39-4194-BD47-8A9960C5998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09349" y="4666480"/>
            <a:ext cx="6832499" cy="0"/>
          </a:xfrm>
          <a:prstGeom prst="line">
            <a:avLst/>
          </a:prstGeom>
          <a:ln w="22225">
            <a:solidFill>
              <a:srgbClr val="FD744F"/>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99720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White bulbs with a yellow one standing out">
            <a:extLst>
              <a:ext uri="{FF2B5EF4-FFF2-40B4-BE49-F238E27FC236}">
                <a16:creationId xmlns:a16="http://schemas.microsoft.com/office/drawing/2014/main" id="{D09039A8-7861-863B-7783-5774CC6EEEFB}"/>
              </a:ext>
            </a:extLst>
          </p:cNvPr>
          <p:cNvPicPr>
            <a:picLocks noChangeAspect="1"/>
          </p:cNvPicPr>
          <p:nvPr/>
        </p:nvPicPr>
        <p:blipFill rotWithShape="1">
          <a:blip r:embed="rId2">
            <a:duotone>
              <a:schemeClr val="bg2">
                <a:shade val="45000"/>
                <a:satMod val="135000"/>
              </a:schemeClr>
              <a:prstClr val="white"/>
            </a:duotone>
            <a:alphaModFix amt="40000"/>
          </a:blip>
          <a:srcRect b="15730"/>
          <a:stretch/>
        </p:blipFill>
        <p:spPr>
          <a:xfrm>
            <a:off x="20" y="10"/>
            <a:ext cx="12191980" cy="6857989"/>
          </a:xfrm>
          <a:prstGeom prst="rect">
            <a:avLst/>
          </a:prstGeom>
        </p:spPr>
      </p:pic>
      <p:sp>
        <p:nvSpPr>
          <p:cNvPr id="2" name="Title 1">
            <a:extLst>
              <a:ext uri="{FF2B5EF4-FFF2-40B4-BE49-F238E27FC236}">
                <a16:creationId xmlns:a16="http://schemas.microsoft.com/office/drawing/2014/main" id="{8BA4B311-41C0-C7D0-99CE-588FF360D616}"/>
              </a:ext>
            </a:extLst>
          </p:cNvPr>
          <p:cNvSpPr>
            <a:spLocks noGrp="1"/>
          </p:cNvSpPr>
          <p:nvPr>
            <p:ph type="title"/>
          </p:nvPr>
        </p:nvSpPr>
        <p:spPr>
          <a:xfrm>
            <a:off x="1024128" y="585216"/>
            <a:ext cx="9720072" cy="1499616"/>
          </a:xfrm>
        </p:spPr>
        <p:txBody>
          <a:bodyPr>
            <a:normAutofit/>
          </a:bodyPr>
          <a:lstStyle/>
          <a:p>
            <a:r>
              <a:rPr lang="en-US" dirty="0"/>
              <a:t>Teacher scripts</a:t>
            </a:r>
          </a:p>
        </p:txBody>
      </p:sp>
      <p:cxnSp>
        <p:nvCxnSpPr>
          <p:cNvPr id="9" name="Straight Connector 8">
            <a:extLst>
              <a:ext uri="{FF2B5EF4-FFF2-40B4-BE49-F238E27FC236}">
                <a16:creationId xmlns:a16="http://schemas.microsoft.com/office/drawing/2014/main" id="{3FEFDF7D-B17C-4F16-B8BE-C55FFC7E29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5B40758-B5DC-2451-D811-3F57F01A7321}"/>
              </a:ext>
            </a:extLst>
          </p:cNvPr>
          <p:cNvSpPr>
            <a:spLocks noGrp="1"/>
          </p:cNvSpPr>
          <p:nvPr>
            <p:ph idx="1"/>
          </p:nvPr>
        </p:nvSpPr>
        <p:spPr>
          <a:xfrm>
            <a:off x="1024128" y="2084832"/>
            <a:ext cx="9720073" cy="4650828"/>
          </a:xfrm>
        </p:spPr>
        <p:txBody>
          <a:bodyPr>
            <a:normAutofit fontScale="92500" lnSpcReduction="20000"/>
          </a:bodyPr>
          <a:lstStyle/>
          <a:p>
            <a:pPr marL="0" indent="0">
              <a:buNone/>
            </a:pPr>
            <a:r>
              <a:rPr lang="en-US" sz="2400" b="1" dirty="0"/>
              <a:t>Before peer tutoring:</a:t>
            </a:r>
          </a:p>
          <a:p>
            <a:pPr marL="0" indent="0">
              <a:buNone/>
            </a:pPr>
            <a:r>
              <a:rPr lang="en-US" sz="2400" dirty="0"/>
              <a:t>We are going to begin peer tutoring to review vocabulary words from Lesson 1. Please get your peer tutoring materials and sit with your peer partner.</a:t>
            </a:r>
          </a:p>
          <a:p>
            <a:pPr marL="0" indent="0">
              <a:buNone/>
            </a:pPr>
            <a:endParaRPr lang="en-US" sz="2400" dirty="0"/>
          </a:p>
          <a:p>
            <a:pPr marL="0" indent="0">
              <a:buNone/>
            </a:pPr>
            <a:r>
              <a:rPr lang="en-US" sz="2400" b="1" dirty="0"/>
              <a:t>During peer tutoring:</a:t>
            </a:r>
          </a:p>
          <a:p>
            <a:pPr marL="0" indent="0">
              <a:buNone/>
            </a:pPr>
            <a:r>
              <a:rPr lang="en-US" sz="2400" dirty="0"/>
              <a:t>I am going to walk around and give bonus points to students who are working well with their peer partner, writing down points on their tutee’s point sheet, and using the error correction procedure.</a:t>
            </a:r>
          </a:p>
          <a:p>
            <a:pPr marL="0" indent="0">
              <a:buNone/>
            </a:pPr>
            <a:endParaRPr lang="en-US" sz="2400" dirty="0"/>
          </a:p>
          <a:p>
            <a:pPr marL="0" indent="0">
              <a:buNone/>
            </a:pPr>
            <a:r>
              <a:rPr lang="en-US" sz="2400" b="1" dirty="0"/>
              <a:t>After peer tutoring: </a:t>
            </a:r>
          </a:p>
          <a:p>
            <a:pPr marL="0" indent="0">
              <a:buNone/>
            </a:pPr>
            <a:r>
              <a:rPr lang="en-US" sz="2400" dirty="0"/>
              <a:t>Give your peer partner citizenship points. Please give your peer partner their point sheet. Now add your point total (for the regular peer tutoring points, bonus points, and citizenship points) on your point sheet, and put your peer tutoring materials away. </a:t>
            </a:r>
          </a:p>
          <a:p>
            <a:pPr marL="0" indent="0">
              <a:buNone/>
            </a:pPr>
            <a:endParaRPr lang="en-US" sz="1500" dirty="0"/>
          </a:p>
          <a:p>
            <a:pPr marL="0" indent="0">
              <a:buNone/>
            </a:pPr>
            <a:endParaRPr lang="en-US" sz="1500" dirty="0"/>
          </a:p>
        </p:txBody>
      </p:sp>
    </p:spTree>
    <p:extLst>
      <p:ext uri="{BB962C8B-B14F-4D97-AF65-F5344CB8AC3E}">
        <p14:creationId xmlns:p14="http://schemas.microsoft.com/office/powerpoint/2010/main" val="3772006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109556B-EAE9-4435-B409-0519F2CBDB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52267" cy="6858000"/>
          </a:xfrm>
          <a:prstGeom prst="rect">
            <a:avLst/>
          </a:prstGeom>
          <a:solidFill>
            <a:srgbClr val="594E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A4B311-41C0-C7D0-99CE-588FF360D616}"/>
              </a:ext>
            </a:extLst>
          </p:cNvPr>
          <p:cNvSpPr>
            <a:spLocks noGrp="1"/>
          </p:cNvSpPr>
          <p:nvPr>
            <p:ph type="title"/>
          </p:nvPr>
        </p:nvSpPr>
        <p:spPr>
          <a:xfrm>
            <a:off x="1024128" y="585216"/>
            <a:ext cx="6007027" cy="1499616"/>
          </a:xfrm>
        </p:spPr>
        <p:txBody>
          <a:bodyPr>
            <a:normAutofit/>
          </a:bodyPr>
          <a:lstStyle/>
          <a:p>
            <a:r>
              <a:rPr lang="en-US">
                <a:solidFill>
                  <a:srgbClr val="FFFFFF"/>
                </a:solidFill>
              </a:rPr>
              <a:t>Student Scripts</a:t>
            </a:r>
          </a:p>
        </p:txBody>
      </p:sp>
      <p:cxnSp>
        <p:nvCxnSpPr>
          <p:cNvPr id="11" name="Straight Connector 10">
            <a:extLst>
              <a:ext uri="{FF2B5EF4-FFF2-40B4-BE49-F238E27FC236}">
                <a16:creationId xmlns:a16="http://schemas.microsoft.com/office/drawing/2014/main" id="{5814CCBE-423E-41B2-A9F3-82679F490E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5B40758-B5DC-2451-D811-3F57F01A7321}"/>
              </a:ext>
            </a:extLst>
          </p:cNvPr>
          <p:cNvSpPr>
            <a:spLocks noGrp="1"/>
          </p:cNvSpPr>
          <p:nvPr>
            <p:ph idx="1"/>
          </p:nvPr>
        </p:nvSpPr>
        <p:spPr>
          <a:xfrm>
            <a:off x="1024127" y="1740724"/>
            <a:ext cx="6007027" cy="5117275"/>
          </a:xfrm>
        </p:spPr>
        <p:txBody>
          <a:bodyPr>
            <a:normAutofit fontScale="92500" lnSpcReduction="20000"/>
          </a:bodyPr>
          <a:lstStyle/>
          <a:p>
            <a:pPr marL="0" indent="0">
              <a:buNone/>
            </a:pPr>
            <a:r>
              <a:rPr lang="en-US" sz="2400" b="1" dirty="0">
                <a:solidFill>
                  <a:srgbClr val="FFFFFF"/>
                </a:solidFill>
              </a:rPr>
              <a:t>Before peer tutoring:</a:t>
            </a:r>
          </a:p>
          <a:p>
            <a:pPr marL="0" indent="0">
              <a:buNone/>
            </a:pPr>
            <a:r>
              <a:rPr lang="en-US" sz="2400" dirty="0">
                <a:solidFill>
                  <a:srgbClr val="FFFFFF"/>
                </a:solidFill>
              </a:rPr>
              <a:t>Here is my point sheet. Please give me your point sheet so that I can record your points.</a:t>
            </a:r>
          </a:p>
          <a:p>
            <a:pPr marL="0" indent="0">
              <a:buNone/>
            </a:pPr>
            <a:endParaRPr lang="en-US" sz="2400" dirty="0">
              <a:solidFill>
                <a:srgbClr val="FFFFFF"/>
              </a:solidFill>
            </a:endParaRPr>
          </a:p>
          <a:p>
            <a:pPr marL="0" indent="0">
              <a:buNone/>
            </a:pPr>
            <a:r>
              <a:rPr lang="en-US" sz="2400" b="1" dirty="0">
                <a:solidFill>
                  <a:srgbClr val="FFFFFF"/>
                </a:solidFill>
              </a:rPr>
              <a:t>During peer tutoring:</a:t>
            </a:r>
          </a:p>
          <a:p>
            <a:pPr marL="0" indent="0">
              <a:buNone/>
            </a:pPr>
            <a:r>
              <a:rPr lang="en-US" sz="2400" dirty="0">
                <a:solidFill>
                  <a:srgbClr val="FFFFFF"/>
                </a:solidFill>
              </a:rPr>
              <a:t>I am going to read the vocabulary word or phrase. Please give me the definition. </a:t>
            </a:r>
          </a:p>
          <a:p>
            <a:pPr marL="0" indent="0">
              <a:buNone/>
            </a:pPr>
            <a:r>
              <a:rPr lang="en-US" sz="2400" dirty="0">
                <a:solidFill>
                  <a:srgbClr val="FFFFFF"/>
                </a:solidFill>
              </a:rPr>
              <a:t>On the diagram, draw a picture of the vocabulary word or phrase. </a:t>
            </a:r>
          </a:p>
          <a:p>
            <a:pPr marL="0" indent="0">
              <a:buNone/>
            </a:pPr>
            <a:endParaRPr lang="en-US" sz="2400" dirty="0">
              <a:solidFill>
                <a:srgbClr val="FFFFFF"/>
              </a:solidFill>
            </a:endParaRPr>
          </a:p>
          <a:p>
            <a:pPr marL="0" indent="0">
              <a:buNone/>
            </a:pPr>
            <a:r>
              <a:rPr lang="en-US" sz="2400" b="1" dirty="0">
                <a:solidFill>
                  <a:srgbClr val="FFFFFF"/>
                </a:solidFill>
              </a:rPr>
              <a:t>After peer tutoring: </a:t>
            </a:r>
          </a:p>
          <a:p>
            <a:pPr marL="0" indent="0">
              <a:buNone/>
            </a:pPr>
            <a:r>
              <a:rPr lang="en-US" sz="2400" dirty="0">
                <a:solidFill>
                  <a:srgbClr val="FFFFFF"/>
                </a:solidFill>
              </a:rPr>
              <a:t>Let’s give each other citizenship points. Please give me my point sheet so I can add up my points. Here is your point sheet. </a:t>
            </a:r>
            <a:endParaRPr lang="en-US" sz="1500" dirty="0">
              <a:solidFill>
                <a:srgbClr val="FFFFFF"/>
              </a:solidFill>
            </a:endParaRPr>
          </a:p>
          <a:p>
            <a:pPr marL="0" indent="0">
              <a:buNone/>
            </a:pPr>
            <a:endParaRPr lang="en-US" sz="1500" dirty="0">
              <a:solidFill>
                <a:srgbClr val="FFFFFF"/>
              </a:solidFill>
            </a:endParaRPr>
          </a:p>
        </p:txBody>
      </p:sp>
      <p:pic>
        <p:nvPicPr>
          <p:cNvPr id="5" name="Picture 4" descr="Drawings on colourful paper">
            <a:extLst>
              <a:ext uri="{FF2B5EF4-FFF2-40B4-BE49-F238E27FC236}">
                <a16:creationId xmlns:a16="http://schemas.microsoft.com/office/drawing/2014/main" id="{4D4D3FD1-B593-765D-1DEC-9327198446AE}"/>
              </a:ext>
            </a:extLst>
          </p:cNvPr>
          <p:cNvPicPr>
            <a:picLocks noChangeAspect="1"/>
          </p:cNvPicPr>
          <p:nvPr/>
        </p:nvPicPr>
        <p:blipFill rotWithShape="1">
          <a:blip r:embed="rId2"/>
          <a:srcRect l="17292" r="37548" b="-1"/>
          <a:stretch/>
        </p:blipFill>
        <p:spPr>
          <a:xfrm>
            <a:off x="7552266" y="10"/>
            <a:ext cx="4639734" cy="6857990"/>
          </a:xfrm>
          <a:prstGeom prst="rect">
            <a:avLst/>
          </a:prstGeom>
        </p:spPr>
      </p:pic>
    </p:spTree>
    <p:extLst>
      <p:ext uri="{BB962C8B-B14F-4D97-AF65-F5344CB8AC3E}">
        <p14:creationId xmlns:p14="http://schemas.microsoft.com/office/powerpoint/2010/main" val="2501557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550</TotalTime>
  <Words>231</Words>
  <Application>Microsoft Office PowerPoint</Application>
  <PresentationFormat>Widescreen</PresentationFormat>
  <Paragraphs>22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Tw Cen MT</vt:lpstr>
      <vt:lpstr>Tw Cen MT Condensed</vt:lpstr>
      <vt:lpstr>Wingdings 3</vt:lpstr>
      <vt:lpstr>Integral</vt:lpstr>
      <vt:lpstr>Modified CWPT: Teacher and Student Scripts</vt:lpstr>
      <vt:lpstr>Teacher scripts</vt:lpstr>
      <vt:lpstr>Student Scripts</vt:lpstr>
    </vt:vector>
  </TitlesOfParts>
  <Company>Texas A&amp;M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Modified CWPT: Teacher and Student Scripts</dc:title>
  <dc:creator>Perrott, Lisa J</dc:creator>
  <cp:lastModifiedBy>Perrott, Lisa J</cp:lastModifiedBy>
  <cp:revision>2</cp:revision>
  <dcterms:created xsi:type="dcterms:W3CDTF">2024-04-16T15:29:04Z</dcterms:created>
  <dcterms:modified xsi:type="dcterms:W3CDTF">2024-04-17T00:39:04Z</dcterms:modified>
</cp:coreProperties>
</file>