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854" r:id="rId3"/>
    <p:sldId id="853" r:id="rId4"/>
    <p:sldId id="895" r:id="rId5"/>
    <p:sldId id="449" r:id="rId6"/>
    <p:sldId id="448" r:id="rId7"/>
    <p:sldId id="432" r:id="rId8"/>
    <p:sldId id="888" r:id="rId9"/>
    <p:sldId id="893" r:id="rId10"/>
    <p:sldId id="894" r:id="rId11"/>
    <p:sldId id="892" r:id="rId12"/>
    <p:sldId id="459" r:id="rId13"/>
    <p:sldId id="366" r:id="rId14"/>
    <p:sldId id="321" r:id="rId15"/>
    <p:sldId id="322" r:id="rId16"/>
    <p:sldId id="258" r:id="rId17"/>
    <p:sldId id="257" r:id="rId18"/>
    <p:sldId id="329" r:id="rId19"/>
    <p:sldId id="317" r:id="rId20"/>
    <p:sldId id="318" r:id="rId21"/>
    <p:sldId id="865" r:id="rId22"/>
    <p:sldId id="896" r:id="rId23"/>
    <p:sldId id="319" r:id="rId24"/>
    <p:sldId id="316" r:id="rId25"/>
    <p:sldId id="898" r:id="rId26"/>
    <p:sldId id="456" r:id="rId27"/>
    <p:sldId id="455" r:id="rId28"/>
    <p:sldId id="864" r:id="rId29"/>
    <p:sldId id="900" r:id="rId30"/>
    <p:sldId id="899" r:id="rId31"/>
    <p:sldId id="604" r:id="rId32"/>
    <p:sldId id="85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43" autoAdjust="0"/>
    <p:restoredTop sz="94660"/>
  </p:normalViewPr>
  <p:slideViewPr>
    <p:cSldViewPr snapToGrid="0">
      <p:cViewPr>
        <p:scale>
          <a:sx n="70" d="100"/>
          <a:sy n="70" d="100"/>
        </p:scale>
        <p:origin x="70" y="-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6A065-92CE-4904-A49D-6970F1F1DCBF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85A218-0044-46A8-986F-78719F631D57}">
      <dgm:prSet custT="1"/>
      <dgm:spPr/>
      <dgm:t>
        <a:bodyPr/>
        <a:lstStyle/>
        <a:p>
          <a:r>
            <a:rPr lang="en-US" sz="2000" dirty="0"/>
            <a:t>LEP</a:t>
          </a:r>
        </a:p>
        <a:p>
          <a:r>
            <a:rPr lang="en-US" sz="2000" dirty="0"/>
            <a:t>Limited English Proficient</a:t>
          </a:r>
        </a:p>
      </dgm:t>
    </dgm:pt>
    <dgm:pt modelId="{D2E3D5A8-A1F1-4FBE-B170-BA2608C1800D}" type="parTrans" cxnId="{E2857DD8-000F-4AF0-8696-12D45A550AA6}">
      <dgm:prSet/>
      <dgm:spPr/>
      <dgm:t>
        <a:bodyPr/>
        <a:lstStyle/>
        <a:p>
          <a:endParaRPr lang="en-US"/>
        </a:p>
      </dgm:t>
    </dgm:pt>
    <dgm:pt modelId="{9F0D6CED-9D56-441D-8CA7-9B95301B9DB9}" type="sibTrans" cxnId="{E2857DD8-000F-4AF0-8696-12D45A550AA6}">
      <dgm:prSet/>
      <dgm:spPr/>
      <dgm:t>
        <a:bodyPr/>
        <a:lstStyle/>
        <a:p>
          <a:endParaRPr lang="en-US"/>
        </a:p>
      </dgm:t>
    </dgm:pt>
    <dgm:pt modelId="{EB2C7539-BB7B-4CDE-8118-A5EE8B82B28D}">
      <dgm:prSet custT="1"/>
      <dgm:spPr/>
      <dgm:t>
        <a:bodyPr/>
        <a:lstStyle/>
        <a:p>
          <a:r>
            <a:rPr lang="en-US" sz="2000" dirty="0"/>
            <a:t>EL</a:t>
          </a:r>
        </a:p>
        <a:p>
          <a:r>
            <a:rPr lang="en-US" sz="2000" dirty="0"/>
            <a:t>English learner</a:t>
          </a:r>
        </a:p>
      </dgm:t>
    </dgm:pt>
    <dgm:pt modelId="{7F4C8FB5-FA1B-4631-B55B-B46C5CAADFA2}" type="parTrans" cxnId="{3850B351-740B-4DD8-BD88-04D898D369C6}">
      <dgm:prSet/>
      <dgm:spPr/>
      <dgm:t>
        <a:bodyPr/>
        <a:lstStyle/>
        <a:p>
          <a:endParaRPr lang="en-US"/>
        </a:p>
      </dgm:t>
    </dgm:pt>
    <dgm:pt modelId="{1D700594-56A1-4D1F-9682-763CEAE3AEA4}" type="sibTrans" cxnId="{3850B351-740B-4DD8-BD88-04D898D369C6}">
      <dgm:prSet/>
      <dgm:spPr/>
      <dgm:t>
        <a:bodyPr/>
        <a:lstStyle/>
        <a:p>
          <a:endParaRPr lang="en-US"/>
        </a:p>
      </dgm:t>
    </dgm:pt>
    <dgm:pt modelId="{98A00887-91A1-4E2A-A09D-CCEBC89A2969}">
      <dgm:prSet custT="1"/>
      <dgm:spPr/>
      <dgm:t>
        <a:bodyPr/>
        <a:lstStyle/>
        <a:p>
          <a:r>
            <a:rPr lang="en-US" sz="2000" dirty="0"/>
            <a:t>ELL</a:t>
          </a:r>
        </a:p>
        <a:p>
          <a:r>
            <a:rPr lang="en-US" sz="2000" dirty="0"/>
            <a:t>English language learner</a:t>
          </a:r>
        </a:p>
      </dgm:t>
    </dgm:pt>
    <dgm:pt modelId="{77D98AA9-85BA-4468-B06F-7CEFA8F9D1BC}" type="parTrans" cxnId="{67DA6C97-F67C-4919-990D-AF014C112437}">
      <dgm:prSet/>
      <dgm:spPr/>
      <dgm:t>
        <a:bodyPr/>
        <a:lstStyle/>
        <a:p>
          <a:endParaRPr lang="en-US"/>
        </a:p>
      </dgm:t>
    </dgm:pt>
    <dgm:pt modelId="{24583BE6-4A41-4472-BA05-823CC27C0B56}" type="sibTrans" cxnId="{67DA6C97-F67C-4919-990D-AF014C112437}">
      <dgm:prSet/>
      <dgm:spPr/>
      <dgm:t>
        <a:bodyPr/>
        <a:lstStyle/>
        <a:p>
          <a:endParaRPr lang="en-US"/>
        </a:p>
      </dgm:t>
    </dgm:pt>
    <dgm:pt modelId="{68EA21CB-79F7-4046-8F98-6322643C1E64}">
      <dgm:prSet custT="1"/>
      <dgm:spPr/>
      <dgm:t>
        <a:bodyPr/>
        <a:lstStyle/>
        <a:p>
          <a:r>
            <a:rPr lang="en-US" sz="2000" dirty="0"/>
            <a:t>EB</a:t>
          </a:r>
        </a:p>
        <a:p>
          <a:r>
            <a:rPr lang="en-US" sz="2000" dirty="0"/>
            <a:t>Emergent bilingual</a:t>
          </a:r>
        </a:p>
      </dgm:t>
    </dgm:pt>
    <dgm:pt modelId="{E3AA95D8-30A1-4554-B01D-630BE1BFD3F1}" type="parTrans" cxnId="{56C5EC26-8965-487A-A97E-D2BD9D7452DB}">
      <dgm:prSet/>
      <dgm:spPr/>
      <dgm:t>
        <a:bodyPr/>
        <a:lstStyle/>
        <a:p>
          <a:endParaRPr lang="en-US"/>
        </a:p>
      </dgm:t>
    </dgm:pt>
    <dgm:pt modelId="{3059519E-7B32-406F-B9BB-E67A2FB9D367}" type="sibTrans" cxnId="{56C5EC26-8965-487A-A97E-D2BD9D7452DB}">
      <dgm:prSet/>
      <dgm:spPr/>
      <dgm:t>
        <a:bodyPr/>
        <a:lstStyle/>
        <a:p>
          <a:endParaRPr lang="en-US"/>
        </a:p>
      </dgm:t>
    </dgm:pt>
    <dgm:pt modelId="{1356DC5D-DCCF-4F3D-878B-8006266C3FAF}" type="pres">
      <dgm:prSet presAssocID="{6286A065-92CE-4904-A49D-6970F1F1DCBF}" presName="linear" presStyleCnt="0">
        <dgm:presLayoutVars>
          <dgm:dir/>
          <dgm:animLvl val="lvl"/>
          <dgm:resizeHandles val="exact"/>
        </dgm:presLayoutVars>
      </dgm:prSet>
      <dgm:spPr/>
    </dgm:pt>
    <dgm:pt modelId="{1C6289AF-84C6-4947-BDBA-751F2A78CB1F}" type="pres">
      <dgm:prSet presAssocID="{8485A218-0044-46A8-986F-78719F631D57}" presName="parentLin" presStyleCnt="0"/>
      <dgm:spPr/>
    </dgm:pt>
    <dgm:pt modelId="{9042479D-634C-4B85-896F-6F033C684197}" type="pres">
      <dgm:prSet presAssocID="{8485A218-0044-46A8-986F-78719F631D57}" presName="parentLeftMargin" presStyleLbl="node1" presStyleIdx="0" presStyleCnt="4"/>
      <dgm:spPr/>
    </dgm:pt>
    <dgm:pt modelId="{D3D7DAB2-3EB9-4ACE-947A-266F6A209967}" type="pres">
      <dgm:prSet presAssocID="{8485A218-0044-46A8-986F-78719F631D5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431A605-A5FA-41C1-95CD-90E4359D4CE0}" type="pres">
      <dgm:prSet presAssocID="{8485A218-0044-46A8-986F-78719F631D57}" presName="negativeSpace" presStyleCnt="0"/>
      <dgm:spPr/>
    </dgm:pt>
    <dgm:pt modelId="{CADC82D7-121D-481A-AE4A-554FA09C16EE}" type="pres">
      <dgm:prSet presAssocID="{8485A218-0044-46A8-986F-78719F631D57}" presName="childText" presStyleLbl="conFgAcc1" presStyleIdx="0" presStyleCnt="4">
        <dgm:presLayoutVars>
          <dgm:bulletEnabled val="1"/>
        </dgm:presLayoutVars>
      </dgm:prSet>
      <dgm:spPr/>
    </dgm:pt>
    <dgm:pt modelId="{3F23A8A0-33E2-4B28-8EEA-DB47EEF36223}" type="pres">
      <dgm:prSet presAssocID="{9F0D6CED-9D56-441D-8CA7-9B95301B9DB9}" presName="spaceBetweenRectangles" presStyleCnt="0"/>
      <dgm:spPr/>
    </dgm:pt>
    <dgm:pt modelId="{BB098811-9DFB-4871-8126-B6A137132FC8}" type="pres">
      <dgm:prSet presAssocID="{EB2C7539-BB7B-4CDE-8118-A5EE8B82B28D}" presName="parentLin" presStyleCnt="0"/>
      <dgm:spPr/>
    </dgm:pt>
    <dgm:pt modelId="{C01E55F2-03EC-414D-B451-CB4F5387DF4A}" type="pres">
      <dgm:prSet presAssocID="{EB2C7539-BB7B-4CDE-8118-A5EE8B82B28D}" presName="parentLeftMargin" presStyleLbl="node1" presStyleIdx="0" presStyleCnt="4"/>
      <dgm:spPr/>
    </dgm:pt>
    <dgm:pt modelId="{DE736E85-FA2C-4058-8347-E20A65D29757}" type="pres">
      <dgm:prSet presAssocID="{EB2C7539-BB7B-4CDE-8118-A5EE8B82B2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3EE96C-C32F-4138-A2D2-F473EB973429}" type="pres">
      <dgm:prSet presAssocID="{EB2C7539-BB7B-4CDE-8118-A5EE8B82B28D}" presName="negativeSpace" presStyleCnt="0"/>
      <dgm:spPr/>
    </dgm:pt>
    <dgm:pt modelId="{8AEB2D37-274E-432B-AEF3-704D93EFE739}" type="pres">
      <dgm:prSet presAssocID="{EB2C7539-BB7B-4CDE-8118-A5EE8B82B28D}" presName="childText" presStyleLbl="conFgAcc1" presStyleIdx="1" presStyleCnt="4">
        <dgm:presLayoutVars>
          <dgm:bulletEnabled val="1"/>
        </dgm:presLayoutVars>
      </dgm:prSet>
      <dgm:spPr/>
    </dgm:pt>
    <dgm:pt modelId="{710227C8-3F0F-4650-9A02-2157AFDA5D27}" type="pres">
      <dgm:prSet presAssocID="{1D700594-56A1-4D1F-9682-763CEAE3AEA4}" presName="spaceBetweenRectangles" presStyleCnt="0"/>
      <dgm:spPr/>
    </dgm:pt>
    <dgm:pt modelId="{2345F730-A985-43D9-A9D4-78AC5C13D596}" type="pres">
      <dgm:prSet presAssocID="{98A00887-91A1-4E2A-A09D-CCEBC89A2969}" presName="parentLin" presStyleCnt="0"/>
      <dgm:spPr/>
    </dgm:pt>
    <dgm:pt modelId="{9403A2A0-D606-4EEF-934A-0DDCB568ECBE}" type="pres">
      <dgm:prSet presAssocID="{98A00887-91A1-4E2A-A09D-CCEBC89A2969}" presName="parentLeftMargin" presStyleLbl="node1" presStyleIdx="1" presStyleCnt="4"/>
      <dgm:spPr/>
    </dgm:pt>
    <dgm:pt modelId="{A8B56864-52E0-4461-BB7A-657C30D8543B}" type="pres">
      <dgm:prSet presAssocID="{98A00887-91A1-4E2A-A09D-CCEBC89A296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B08D646-D253-47B0-B3BF-A4A03520476F}" type="pres">
      <dgm:prSet presAssocID="{98A00887-91A1-4E2A-A09D-CCEBC89A2969}" presName="negativeSpace" presStyleCnt="0"/>
      <dgm:spPr/>
    </dgm:pt>
    <dgm:pt modelId="{AADCEF17-64B1-49CA-8BE4-D919A568702C}" type="pres">
      <dgm:prSet presAssocID="{98A00887-91A1-4E2A-A09D-CCEBC89A2969}" presName="childText" presStyleLbl="conFgAcc1" presStyleIdx="2" presStyleCnt="4">
        <dgm:presLayoutVars>
          <dgm:bulletEnabled val="1"/>
        </dgm:presLayoutVars>
      </dgm:prSet>
      <dgm:spPr/>
    </dgm:pt>
    <dgm:pt modelId="{339F2C11-4A41-45CE-90AC-44C48445A6C4}" type="pres">
      <dgm:prSet presAssocID="{24583BE6-4A41-4472-BA05-823CC27C0B56}" presName="spaceBetweenRectangles" presStyleCnt="0"/>
      <dgm:spPr/>
    </dgm:pt>
    <dgm:pt modelId="{E71EC9B3-6AC6-4E82-AA76-34176B3297F4}" type="pres">
      <dgm:prSet presAssocID="{68EA21CB-79F7-4046-8F98-6322643C1E64}" presName="parentLin" presStyleCnt="0"/>
      <dgm:spPr/>
    </dgm:pt>
    <dgm:pt modelId="{4E9E5AF6-C400-4731-83C5-D12F49325070}" type="pres">
      <dgm:prSet presAssocID="{68EA21CB-79F7-4046-8F98-6322643C1E64}" presName="parentLeftMargin" presStyleLbl="node1" presStyleIdx="2" presStyleCnt="4"/>
      <dgm:spPr/>
    </dgm:pt>
    <dgm:pt modelId="{D815A2E0-45ED-437D-8C17-41DFEF030313}" type="pres">
      <dgm:prSet presAssocID="{68EA21CB-79F7-4046-8F98-6322643C1E64}" presName="parentText" presStyleLbl="node1" presStyleIdx="3" presStyleCnt="4" custLinFactNeighborY="-538">
        <dgm:presLayoutVars>
          <dgm:chMax val="0"/>
          <dgm:bulletEnabled val="1"/>
        </dgm:presLayoutVars>
      </dgm:prSet>
      <dgm:spPr/>
    </dgm:pt>
    <dgm:pt modelId="{4A97CAF9-CFE7-47B8-BDB7-321166206890}" type="pres">
      <dgm:prSet presAssocID="{68EA21CB-79F7-4046-8F98-6322643C1E64}" presName="negativeSpace" presStyleCnt="0"/>
      <dgm:spPr/>
    </dgm:pt>
    <dgm:pt modelId="{015F5E3A-D2B4-4997-B410-29EE071B6CE4}" type="pres">
      <dgm:prSet presAssocID="{68EA21CB-79F7-4046-8F98-6322643C1E6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16FD016-08F0-4D07-8F3C-83664469F0B8}" type="presOf" srcId="{98A00887-91A1-4E2A-A09D-CCEBC89A2969}" destId="{9403A2A0-D606-4EEF-934A-0DDCB568ECBE}" srcOrd="0" destOrd="0" presId="urn:microsoft.com/office/officeart/2005/8/layout/list1"/>
    <dgm:cxn modelId="{56C5EC26-8965-487A-A97E-D2BD9D7452DB}" srcId="{6286A065-92CE-4904-A49D-6970F1F1DCBF}" destId="{68EA21CB-79F7-4046-8F98-6322643C1E64}" srcOrd="3" destOrd="0" parTransId="{E3AA95D8-30A1-4554-B01D-630BE1BFD3F1}" sibTransId="{3059519E-7B32-406F-B9BB-E67A2FB9D367}"/>
    <dgm:cxn modelId="{3850B351-740B-4DD8-BD88-04D898D369C6}" srcId="{6286A065-92CE-4904-A49D-6970F1F1DCBF}" destId="{EB2C7539-BB7B-4CDE-8118-A5EE8B82B28D}" srcOrd="1" destOrd="0" parTransId="{7F4C8FB5-FA1B-4631-B55B-B46C5CAADFA2}" sibTransId="{1D700594-56A1-4D1F-9682-763CEAE3AEA4}"/>
    <dgm:cxn modelId="{67DA6C97-F67C-4919-990D-AF014C112437}" srcId="{6286A065-92CE-4904-A49D-6970F1F1DCBF}" destId="{98A00887-91A1-4E2A-A09D-CCEBC89A2969}" srcOrd="2" destOrd="0" parTransId="{77D98AA9-85BA-4468-B06F-7CEFA8F9D1BC}" sibTransId="{24583BE6-4A41-4472-BA05-823CC27C0B56}"/>
    <dgm:cxn modelId="{30E1B298-E85C-4E67-B615-3541A6EF2330}" type="presOf" srcId="{EB2C7539-BB7B-4CDE-8118-A5EE8B82B28D}" destId="{C01E55F2-03EC-414D-B451-CB4F5387DF4A}" srcOrd="0" destOrd="0" presId="urn:microsoft.com/office/officeart/2005/8/layout/list1"/>
    <dgm:cxn modelId="{3F03D5A8-9D80-4FB0-B7EC-DABA44129758}" type="presOf" srcId="{98A00887-91A1-4E2A-A09D-CCEBC89A2969}" destId="{A8B56864-52E0-4461-BB7A-657C30D8543B}" srcOrd="1" destOrd="0" presId="urn:microsoft.com/office/officeart/2005/8/layout/list1"/>
    <dgm:cxn modelId="{60A634BF-7464-47CF-B00A-F37EC6404651}" type="presOf" srcId="{8485A218-0044-46A8-986F-78719F631D57}" destId="{D3D7DAB2-3EB9-4ACE-947A-266F6A209967}" srcOrd="1" destOrd="0" presId="urn:microsoft.com/office/officeart/2005/8/layout/list1"/>
    <dgm:cxn modelId="{CE1B38C6-4E6E-46BA-B565-E7986F241577}" type="presOf" srcId="{6286A065-92CE-4904-A49D-6970F1F1DCBF}" destId="{1356DC5D-DCCF-4F3D-878B-8006266C3FAF}" srcOrd="0" destOrd="0" presId="urn:microsoft.com/office/officeart/2005/8/layout/list1"/>
    <dgm:cxn modelId="{296004D8-2E80-4AEC-BD80-B21103579526}" type="presOf" srcId="{68EA21CB-79F7-4046-8F98-6322643C1E64}" destId="{D815A2E0-45ED-437D-8C17-41DFEF030313}" srcOrd="1" destOrd="0" presId="urn:microsoft.com/office/officeart/2005/8/layout/list1"/>
    <dgm:cxn modelId="{E2857DD8-000F-4AF0-8696-12D45A550AA6}" srcId="{6286A065-92CE-4904-A49D-6970F1F1DCBF}" destId="{8485A218-0044-46A8-986F-78719F631D57}" srcOrd="0" destOrd="0" parTransId="{D2E3D5A8-A1F1-4FBE-B170-BA2608C1800D}" sibTransId="{9F0D6CED-9D56-441D-8CA7-9B95301B9DB9}"/>
    <dgm:cxn modelId="{76FE24F0-E102-4E6A-8509-3897F577AA9C}" type="presOf" srcId="{8485A218-0044-46A8-986F-78719F631D57}" destId="{9042479D-634C-4B85-896F-6F033C684197}" srcOrd="0" destOrd="0" presId="urn:microsoft.com/office/officeart/2005/8/layout/list1"/>
    <dgm:cxn modelId="{852C40F6-08D4-44D8-991F-FEFA9456F705}" type="presOf" srcId="{EB2C7539-BB7B-4CDE-8118-A5EE8B82B28D}" destId="{DE736E85-FA2C-4058-8347-E20A65D29757}" srcOrd="1" destOrd="0" presId="urn:microsoft.com/office/officeart/2005/8/layout/list1"/>
    <dgm:cxn modelId="{73D9D6FD-BFAA-4AB8-9C6A-75B7F443AFB4}" type="presOf" srcId="{68EA21CB-79F7-4046-8F98-6322643C1E64}" destId="{4E9E5AF6-C400-4731-83C5-D12F49325070}" srcOrd="0" destOrd="0" presId="urn:microsoft.com/office/officeart/2005/8/layout/list1"/>
    <dgm:cxn modelId="{09919E0F-38D1-4F03-9DC9-A343B6AF276B}" type="presParOf" srcId="{1356DC5D-DCCF-4F3D-878B-8006266C3FAF}" destId="{1C6289AF-84C6-4947-BDBA-751F2A78CB1F}" srcOrd="0" destOrd="0" presId="urn:microsoft.com/office/officeart/2005/8/layout/list1"/>
    <dgm:cxn modelId="{E2725079-78CE-415E-B1B8-08EEF13634FD}" type="presParOf" srcId="{1C6289AF-84C6-4947-BDBA-751F2A78CB1F}" destId="{9042479D-634C-4B85-896F-6F033C684197}" srcOrd="0" destOrd="0" presId="urn:microsoft.com/office/officeart/2005/8/layout/list1"/>
    <dgm:cxn modelId="{6D47CDBA-EC9E-410B-B19C-9D85A8BB8916}" type="presParOf" srcId="{1C6289AF-84C6-4947-BDBA-751F2A78CB1F}" destId="{D3D7DAB2-3EB9-4ACE-947A-266F6A209967}" srcOrd="1" destOrd="0" presId="urn:microsoft.com/office/officeart/2005/8/layout/list1"/>
    <dgm:cxn modelId="{B3DEFC82-6265-497F-A839-EB5C1F6CCE18}" type="presParOf" srcId="{1356DC5D-DCCF-4F3D-878B-8006266C3FAF}" destId="{2431A605-A5FA-41C1-95CD-90E4359D4CE0}" srcOrd="1" destOrd="0" presId="urn:microsoft.com/office/officeart/2005/8/layout/list1"/>
    <dgm:cxn modelId="{EE8EC56C-F7D5-4D1E-B1E1-249279723DD4}" type="presParOf" srcId="{1356DC5D-DCCF-4F3D-878B-8006266C3FAF}" destId="{CADC82D7-121D-481A-AE4A-554FA09C16EE}" srcOrd="2" destOrd="0" presId="urn:microsoft.com/office/officeart/2005/8/layout/list1"/>
    <dgm:cxn modelId="{599030E8-F1F1-4DAA-B13F-72907EDF2729}" type="presParOf" srcId="{1356DC5D-DCCF-4F3D-878B-8006266C3FAF}" destId="{3F23A8A0-33E2-4B28-8EEA-DB47EEF36223}" srcOrd="3" destOrd="0" presId="urn:microsoft.com/office/officeart/2005/8/layout/list1"/>
    <dgm:cxn modelId="{1C37215B-5017-4FFA-9CB6-4136E573869F}" type="presParOf" srcId="{1356DC5D-DCCF-4F3D-878B-8006266C3FAF}" destId="{BB098811-9DFB-4871-8126-B6A137132FC8}" srcOrd="4" destOrd="0" presId="urn:microsoft.com/office/officeart/2005/8/layout/list1"/>
    <dgm:cxn modelId="{0546BC5C-94BA-4D0C-B981-E144F01CC6D9}" type="presParOf" srcId="{BB098811-9DFB-4871-8126-B6A137132FC8}" destId="{C01E55F2-03EC-414D-B451-CB4F5387DF4A}" srcOrd="0" destOrd="0" presId="urn:microsoft.com/office/officeart/2005/8/layout/list1"/>
    <dgm:cxn modelId="{21C3C799-7BA6-48A7-A060-03514C5CDBBA}" type="presParOf" srcId="{BB098811-9DFB-4871-8126-B6A137132FC8}" destId="{DE736E85-FA2C-4058-8347-E20A65D29757}" srcOrd="1" destOrd="0" presId="urn:microsoft.com/office/officeart/2005/8/layout/list1"/>
    <dgm:cxn modelId="{E074C318-EBC3-47B1-ABAD-F2A57CE33392}" type="presParOf" srcId="{1356DC5D-DCCF-4F3D-878B-8006266C3FAF}" destId="{853EE96C-C32F-4138-A2D2-F473EB973429}" srcOrd="5" destOrd="0" presId="urn:microsoft.com/office/officeart/2005/8/layout/list1"/>
    <dgm:cxn modelId="{D997239E-9D82-4B39-9D1A-5B4385B089F3}" type="presParOf" srcId="{1356DC5D-DCCF-4F3D-878B-8006266C3FAF}" destId="{8AEB2D37-274E-432B-AEF3-704D93EFE739}" srcOrd="6" destOrd="0" presId="urn:microsoft.com/office/officeart/2005/8/layout/list1"/>
    <dgm:cxn modelId="{05EDCA2F-1105-49E0-B0CB-3735D87CDF19}" type="presParOf" srcId="{1356DC5D-DCCF-4F3D-878B-8006266C3FAF}" destId="{710227C8-3F0F-4650-9A02-2157AFDA5D27}" srcOrd="7" destOrd="0" presId="urn:microsoft.com/office/officeart/2005/8/layout/list1"/>
    <dgm:cxn modelId="{87F44139-1E48-4A14-88EF-DBD7BD69C99C}" type="presParOf" srcId="{1356DC5D-DCCF-4F3D-878B-8006266C3FAF}" destId="{2345F730-A985-43D9-A9D4-78AC5C13D596}" srcOrd="8" destOrd="0" presId="urn:microsoft.com/office/officeart/2005/8/layout/list1"/>
    <dgm:cxn modelId="{0DE2D825-165A-4CC7-B31D-C64929381216}" type="presParOf" srcId="{2345F730-A985-43D9-A9D4-78AC5C13D596}" destId="{9403A2A0-D606-4EEF-934A-0DDCB568ECBE}" srcOrd="0" destOrd="0" presId="urn:microsoft.com/office/officeart/2005/8/layout/list1"/>
    <dgm:cxn modelId="{EA1420E9-FAB1-43F5-B0AD-3F24849168D0}" type="presParOf" srcId="{2345F730-A985-43D9-A9D4-78AC5C13D596}" destId="{A8B56864-52E0-4461-BB7A-657C30D8543B}" srcOrd="1" destOrd="0" presId="urn:microsoft.com/office/officeart/2005/8/layout/list1"/>
    <dgm:cxn modelId="{C2FB22A3-59E2-4809-B4CB-8F752BD683B5}" type="presParOf" srcId="{1356DC5D-DCCF-4F3D-878B-8006266C3FAF}" destId="{FB08D646-D253-47B0-B3BF-A4A03520476F}" srcOrd="9" destOrd="0" presId="urn:microsoft.com/office/officeart/2005/8/layout/list1"/>
    <dgm:cxn modelId="{E19E8E71-8FEF-4722-BB24-1B76ADEE472A}" type="presParOf" srcId="{1356DC5D-DCCF-4F3D-878B-8006266C3FAF}" destId="{AADCEF17-64B1-49CA-8BE4-D919A568702C}" srcOrd="10" destOrd="0" presId="urn:microsoft.com/office/officeart/2005/8/layout/list1"/>
    <dgm:cxn modelId="{DDD96C91-8295-47BD-B2BD-EE6F987317E9}" type="presParOf" srcId="{1356DC5D-DCCF-4F3D-878B-8006266C3FAF}" destId="{339F2C11-4A41-45CE-90AC-44C48445A6C4}" srcOrd="11" destOrd="0" presId="urn:microsoft.com/office/officeart/2005/8/layout/list1"/>
    <dgm:cxn modelId="{4723E44F-CE89-40B4-9451-B3AE06227DFC}" type="presParOf" srcId="{1356DC5D-DCCF-4F3D-878B-8006266C3FAF}" destId="{E71EC9B3-6AC6-4E82-AA76-34176B3297F4}" srcOrd="12" destOrd="0" presId="urn:microsoft.com/office/officeart/2005/8/layout/list1"/>
    <dgm:cxn modelId="{F762BA4D-C230-4552-B8D2-11A1E6F82E41}" type="presParOf" srcId="{E71EC9B3-6AC6-4E82-AA76-34176B3297F4}" destId="{4E9E5AF6-C400-4731-83C5-D12F49325070}" srcOrd="0" destOrd="0" presId="urn:microsoft.com/office/officeart/2005/8/layout/list1"/>
    <dgm:cxn modelId="{3413D2E8-01AE-4013-B4D1-CA1C0CC4F887}" type="presParOf" srcId="{E71EC9B3-6AC6-4E82-AA76-34176B3297F4}" destId="{D815A2E0-45ED-437D-8C17-41DFEF030313}" srcOrd="1" destOrd="0" presId="urn:microsoft.com/office/officeart/2005/8/layout/list1"/>
    <dgm:cxn modelId="{A1E09388-B545-4E1C-BA61-11BDE565B021}" type="presParOf" srcId="{1356DC5D-DCCF-4F3D-878B-8006266C3FAF}" destId="{4A97CAF9-CFE7-47B8-BDB7-321166206890}" srcOrd="13" destOrd="0" presId="urn:microsoft.com/office/officeart/2005/8/layout/list1"/>
    <dgm:cxn modelId="{B8F164AE-FC4C-4E8D-9A3E-75778CCB2AA6}" type="presParOf" srcId="{1356DC5D-DCCF-4F3D-878B-8006266C3FAF}" destId="{015F5E3A-D2B4-4997-B410-29EE071B6CE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C82D7-121D-481A-AE4A-554FA09C16EE}">
      <dsp:nvSpPr>
        <dsp:cNvPr id="0" name=""/>
        <dsp:cNvSpPr/>
      </dsp:nvSpPr>
      <dsp:spPr>
        <a:xfrm>
          <a:off x="0" y="5291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7DAB2-3EB9-4ACE-947A-266F6A209967}">
      <dsp:nvSpPr>
        <dsp:cNvPr id="0" name=""/>
        <dsp:cNvSpPr/>
      </dsp:nvSpPr>
      <dsp:spPr>
        <a:xfrm>
          <a:off x="333341" y="86359"/>
          <a:ext cx="4666783" cy="88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LEP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Limited English Proficient</a:t>
          </a:r>
        </a:p>
      </dsp:txBody>
      <dsp:txXfrm>
        <a:off x="376572" y="129590"/>
        <a:ext cx="4580321" cy="799138"/>
      </dsp:txXfrm>
    </dsp:sp>
    <dsp:sp modelId="{8AEB2D37-274E-432B-AEF3-704D93EFE739}">
      <dsp:nvSpPr>
        <dsp:cNvPr id="0" name=""/>
        <dsp:cNvSpPr/>
      </dsp:nvSpPr>
      <dsp:spPr>
        <a:xfrm>
          <a:off x="0" y="18899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36E85-FA2C-4058-8347-E20A65D29757}">
      <dsp:nvSpPr>
        <dsp:cNvPr id="0" name=""/>
        <dsp:cNvSpPr/>
      </dsp:nvSpPr>
      <dsp:spPr>
        <a:xfrm>
          <a:off x="333341" y="1447159"/>
          <a:ext cx="4666783" cy="88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English learner</a:t>
          </a:r>
        </a:p>
      </dsp:txBody>
      <dsp:txXfrm>
        <a:off x="376572" y="1490390"/>
        <a:ext cx="4580321" cy="799138"/>
      </dsp:txXfrm>
    </dsp:sp>
    <dsp:sp modelId="{AADCEF17-64B1-49CA-8BE4-D919A568702C}">
      <dsp:nvSpPr>
        <dsp:cNvPr id="0" name=""/>
        <dsp:cNvSpPr/>
      </dsp:nvSpPr>
      <dsp:spPr>
        <a:xfrm>
          <a:off x="0" y="32507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56864-52E0-4461-BB7A-657C30D8543B}">
      <dsp:nvSpPr>
        <dsp:cNvPr id="0" name=""/>
        <dsp:cNvSpPr/>
      </dsp:nvSpPr>
      <dsp:spPr>
        <a:xfrm>
          <a:off x="333341" y="2807959"/>
          <a:ext cx="4666783" cy="88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ELL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English language learner</a:t>
          </a:r>
        </a:p>
      </dsp:txBody>
      <dsp:txXfrm>
        <a:off x="376572" y="2851190"/>
        <a:ext cx="4580321" cy="799138"/>
      </dsp:txXfrm>
    </dsp:sp>
    <dsp:sp modelId="{015F5E3A-D2B4-4997-B410-29EE071B6CE4}">
      <dsp:nvSpPr>
        <dsp:cNvPr id="0" name=""/>
        <dsp:cNvSpPr/>
      </dsp:nvSpPr>
      <dsp:spPr>
        <a:xfrm>
          <a:off x="0" y="4611560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5A2E0-45ED-437D-8C17-41DFEF030313}">
      <dsp:nvSpPr>
        <dsp:cNvPr id="0" name=""/>
        <dsp:cNvSpPr/>
      </dsp:nvSpPr>
      <dsp:spPr>
        <a:xfrm>
          <a:off x="333341" y="4163995"/>
          <a:ext cx="4666783" cy="88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EB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Emergent bilingual</a:t>
          </a:r>
        </a:p>
      </dsp:txBody>
      <dsp:txXfrm>
        <a:off x="376572" y="4207226"/>
        <a:ext cx="4580321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80574-A284-4CE9-9F1C-9A96155C661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8E62-5F4A-4430-BB9F-6D1976A46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19F3BCD-8911-4A3F-BACB-5596D07893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45EEB09-4664-DF69-5C0D-FC820CF2B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67A3FC2D-EB40-4D23-983F-2D456E573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C9DB90-EA5A-4ACF-BA1D-FE5CB1C023C2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EF4B7-1046-CA3F-A05E-D72AAE9A3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BF1E5-3794-4093-1FF2-4DE4EA07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806FB-4936-F8B0-A352-E9FAB15EA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D3DEC-D6BF-63F8-D41B-D05E82A7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AECBA-B5F3-E247-56AA-A55261DA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8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F673-C127-8470-FDD5-C89E97A8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691E8-05B3-CB67-E50D-AD31BADBE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047CB-6BE8-F7B2-7ED4-A72F2696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0F684-FF75-2285-480A-DDDEEBAB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BA1A5-01DB-8296-3B7D-2DC12D1C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1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CB125-1F33-99C9-C310-0AFDBAFA2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3E403-FA10-C9F4-9D17-3BBA6B69E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E5726-A0D1-27CF-B7A7-E50CF380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3F0BB-51E2-F931-EA1F-1EF92D96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56076-A3BD-3A5A-E0B7-710A3B14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2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50DF-3428-40A9-7533-4DE1A849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2065D-BDFD-EC1D-B125-E40BBA6FD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E31B6-9A0F-E3F7-758C-29B01AB3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988A0-9DE0-59CC-D376-774496E1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CE279-CF31-5CD9-15E0-33127E3F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8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E15E-2E25-3A64-9A9C-EDBC21EB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8FABE-5704-4868-A9A0-9BC79E7B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18A54-3B1E-3841-6AE2-56066000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8ED11-71B4-DF60-C2AF-0ED9A3A5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5140-D981-472F-82E5-A5EC8D5D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4B33-1F5A-0269-E2B2-BCDAFF28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90C6-4292-2EF5-C06C-94C8DE3A3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C56BC-07FB-C6D1-DDDE-AD3962432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A6779-BB2D-CC39-AEBD-2A0CA2AC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ADD26-FCE1-320E-6E92-9C5786D4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BCC29-FF73-4B1A-977F-FD49D779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3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E044-773E-5DBA-2B00-D11FE25C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FBC8C-6D93-8185-F2F2-7F3F1245A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201E5-3720-D8B6-265F-9186114EE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E8A8C-26C5-B518-40CD-6EB382556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0C117-3F77-977F-05C9-BFCA222B5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C767DD-59E7-0E33-D06D-D48302A7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C0034-AE67-2C5D-F25C-0328021E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F9D0-25F2-C778-74BB-EBAF9D33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179C7-A4D3-422D-713A-EA49685E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FC95F-FF3F-3316-335C-4A0C83DC0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79698-4CB6-D2AA-D7A7-07AF3540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7D756-8C4D-955D-CF44-742A8B9C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8FE9F-1CFC-DD08-9596-1E047D0B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146E9-421E-2FCC-ECAD-2EEEC3B6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81FDF-2ED3-42A5-D34F-076B0E6A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4EAF-ED15-CBE5-2949-59F058D7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4CBC5-C285-8EAA-D5E2-CC4A6C495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2A148-77C2-E595-E2EB-5C77F57B1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EFBFF-7428-0700-1526-36C5212E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47459-A2AC-FFC0-5DE8-72167415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93066-9E59-F8A4-FA41-CF803ECB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4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3058-EEF7-10C4-CF54-906B0278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C4B305-5B54-E1B6-09AD-4D368860B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62E0A-BEC7-F7FA-3442-C65F2271E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BC9E3-830B-557E-2863-4E02FB4E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B908C-3897-3174-571D-5062CC20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B02AD-C043-5FEA-F20E-79F752AC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DCF198-75CC-1941-E8CE-2A90E846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B13E5-F5BC-6FF0-A8B4-D14C2A25A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BD7A7-DC01-7F84-0E3E-D077ABAE9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F1862-F509-0B37-AC52-FEA67E227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B0A6-8A59-9DD5-2F00-F89A79992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2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345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ssorted school supplies">
            <a:extLst>
              <a:ext uri="{FF2B5EF4-FFF2-40B4-BE49-F238E27FC236}">
                <a16:creationId xmlns:a16="http://schemas.microsoft.com/office/drawing/2014/main" id="{5BD55E78-45C6-8CC9-38EC-DD5AA8242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6096000" y="750888"/>
            <a:ext cx="5459413" cy="3041650"/>
          </a:xfrm>
          <a:prstGeom prst="rect">
            <a:avLst/>
          </a:prstGeom>
        </p:spPr>
      </p:pic>
      <p:pic>
        <p:nvPicPr>
          <p:cNvPr id="8" name="Picture 7" descr="A logo of a college&#10;&#10;Description automatically generated">
            <a:extLst>
              <a:ext uri="{FF2B5EF4-FFF2-40B4-BE49-F238E27FC236}">
                <a16:creationId xmlns:a16="http://schemas.microsoft.com/office/drawing/2014/main" id="{90703BDB-BB85-3C58-09AB-5B128A332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388" y="4080289"/>
            <a:ext cx="5459413" cy="2247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A9F9BA-41D7-BA3B-96E9-316FBC8BA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199" y="-40958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ROUGH DRAFT – TITLE SLIDE HELP NEEDED 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Teaching Emergent Bilinguals</a:t>
            </a:r>
            <a:b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Project LEER Professional Development Workshop</a:t>
            </a:r>
            <a:b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9EC090-BF6B-5619-541C-B1A823E17E13}"/>
              </a:ext>
            </a:extLst>
          </p:cNvPr>
          <p:cNvSpPr txBox="1"/>
          <p:nvPr/>
        </p:nvSpPr>
        <p:spPr>
          <a:xfrm>
            <a:off x="1303039" y="4969553"/>
            <a:ext cx="286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Highland High School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March 1, 2024</a:t>
            </a:r>
          </a:p>
        </p:txBody>
      </p:sp>
    </p:spTree>
    <p:extLst>
      <p:ext uri="{BB962C8B-B14F-4D97-AF65-F5344CB8AC3E}">
        <p14:creationId xmlns:p14="http://schemas.microsoft.com/office/powerpoint/2010/main" val="1614809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2337DB-91E5-4984-9395-8CA565C59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771" y="0"/>
            <a:ext cx="6695132" cy="669513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8B7D5-3878-743F-4EDA-6C2D8FC5B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475" y="2553913"/>
            <a:ext cx="3689296" cy="285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070C0"/>
                </a:solidFill>
                <a:latin typeface="Garamond" panose="02020404030301010803" pitchFamily="18" charset="0"/>
              </a:rPr>
              <a:t>Something to Remember…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4476-FFAD-4D0A-A4E4-67C73B7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9467" y="6459786"/>
            <a:ext cx="13116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3DDC3A5-11EE-49D7-997E-A0B36085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6077804"/>
            <a:ext cx="10055781" cy="780196"/>
          </a:xfrm>
        </p:spPr>
        <p:txBody>
          <a:bodyPr>
            <a:normAutofit/>
          </a:bodyPr>
          <a:lstStyle/>
          <a:p>
            <a:r>
              <a:rPr lang="en-US" sz="2000" dirty="0"/>
              <a:t>Source: Lisa Ali-Turner</a:t>
            </a:r>
          </a:p>
        </p:txBody>
      </p:sp>
    </p:spTree>
    <p:extLst>
      <p:ext uri="{BB962C8B-B14F-4D97-AF65-F5344CB8AC3E}">
        <p14:creationId xmlns:p14="http://schemas.microsoft.com/office/powerpoint/2010/main" val="8069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A81C-0ECA-4096-A923-359B1E77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8266" y="1172499"/>
            <a:ext cx="3401075" cy="31851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Another Recommendation…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EA7F151F-A190-4939-9B15-CEB030A1F5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464" y="1514475"/>
            <a:ext cx="6707338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DE7DF-68C6-4078-A405-C1F1CF0F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9467" y="6459786"/>
            <a:ext cx="131168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A2FF-88AB-47F6-D045-7F8C4A9F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3900" b="1" dirty="0"/>
              <a:t>Common Underlying Proficiency (CUP)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A809BADB-5A74-9E4E-559A-BF27530FE2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76693" y="2533476"/>
            <a:ext cx="4597746" cy="3447832"/>
          </a:xfrm>
        </p:spPr>
        <p:txBody>
          <a:bodyPr anchor="t">
            <a:normAutofit/>
          </a:bodyPr>
          <a:lstStyle/>
          <a:p>
            <a:r>
              <a:rPr lang="en-US" altLang="en-US" sz="2000" dirty="0"/>
              <a:t>Instruction in L1 will benefit the student in acquiring competency in L2 (Jim Cummins)</a:t>
            </a:r>
          </a:p>
          <a:p>
            <a:r>
              <a:rPr lang="en-US" altLang="en-US" sz="2000" dirty="0"/>
              <a:t>Literacy knowledge transfers across languages </a:t>
            </a:r>
          </a:p>
          <a:p>
            <a:pPr lvl="1" eaLnBrk="1" hangingPunct="1"/>
            <a:endParaRPr lang="en-US" altLang="en-US" sz="2000" dirty="0"/>
          </a:p>
        </p:txBody>
      </p:sp>
      <p:pic>
        <p:nvPicPr>
          <p:cNvPr id="67588" name="Picture 5" descr="http://image.slidesharecdn.com/strengtheningtlliteracy-120125162446-phpapp01/95/strengthening-tl-literacy-11-728.jpg?cb=1327509213">
            <a:extLst>
              <a:ext uri="{FF2B5EF4-FFF2-40B4-BE49-F238E27FC236}">
                <a16:creationId xmlns:a16="http://schemas.microsoft.com/office/drawing/2014/main" id="{4A455DB0-FF13-04BD-4AC4-0E418B01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"/>
          <a:stretch>
            <a:fillRect/>
          </a:stretch>
        </p:blipFill>
        <p:spPr bwMode="auto">
          <a:xfrm>
            <a:off x="6096001" y="1478432"/>
            <a:ext cx="5319062" cy="382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93" name="Group 67592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67594" name="Rectangle 67593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95" name="Rectangle 67594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327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616" name="Rectangle 686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618" name="Rectangle 686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8620" name="Rectangle 686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19C05-E4F5-596E-1EC8-E2A3658F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More Terminology</a:t>
            </a:r>
          </a:p>
        </p:txBody>
      </p:sp>
      <p:sp>
        <p:nvSpPr>
          <p:cNvPr id="68622" name="Rectangle 686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BDA27C-B6C7-A960-2BF4-F53DC1A38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15" b="1"/>
          <a:stretch/>
        </p:blipFill>
        <p:spPr>
          <a:xfrm>
            <a:off x="846391" y="2589682"/>
            <a:ext cx="5656664" cy="3470859"/>
          </a:xfrm>
          <a:prstGeom prst="rect">
            <a:avLst/>
          </a:prstGeom>
        </p:spPr>
      </p:pic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0ED74C8-FB5B-3F5F-18C1-2B54A42763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74129" y="2478024"/>
            <a:ext cx="4808710" cy="369417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300" b="1" dirty="0"/>
              <a:t>Additive bilingualism</a:t>
            </a:r>
            <a:r>
              <a:rPr lang="en-US" altLang="en-US" sz="2300" dirty="0"/>
              <a:t>=&gt;learning L2 while maintaining L1 </a:t>
            </a:r>
          </a:p>
          <a:p>
            <a:pPr eaLnBrk="1" hangingPunct="1"/>
            <a:endParaRPr lang="en-US" altLang="en-US" sz="2300" dirty="0"/>
          </a:p>
          <a:p>
            <a:pPr eaLnBrk="1" hangingPunct="1"/>
            <a:r>
              <a:rPr lang="en-US" altLang="en-US" sz="2300" b="1" dirty="0"/>
              <a:t>Subtractive bilingualism</a:t>
            </a:r>
            <a:r>
              <a:rPr lang="en-US" altLang="en-US" sz="2300" dirty="0"/>
              <a:t>=&gt;learning L2 </a:t>
            </a:r>
            <a:r>
              <a:rPr lang="en-US" altLang="en-US" sz="2300" u="sng" dirty="0"/>
              <a:t>at the expense of</a:t>
            </a:r>
            <a:r>
              <a:rPr lang="en-US" altLang="en-US" sz="2300" dirty="0"/>
              <a:t> L1</a:t>
            </a:r>
          </a:p>
          <a:p>
            <a:pPr lvl="1" eaLnBrk="1" hangingPunct="1"/>
            <a:r>
              <a:rPr lang="en-US" altLang="en-US" sz="2300" dirty="0"/>
              <a:t>Formerly referred to as semi-</a:t>
            </a:r>
            <a:r>
              <a:rPr lang="en-US" altLang="en-US" sz="2300" dirty="0" err="1"/>
              <a:t>lingualism</a:t>
            </a:r>
            <a:r>
              <a:rPr lang="en-US" altLang="en-US" sz="2300" dirty="0"/>
              <a:t>=&gt;low levels of competence (proficiency) in the L1 and L2 </a:t>
            </a:r>
          </a:p>
          <a:p>
            <a:endParaRPr lang="en-US" alt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640" name="Rectangle 6963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42" name="Freeform: Shape 6964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C64642A5-20EF-2367-3B83-DC258AA6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BICS</a:t>
            </a:r>
          </a:p>
        </p:txBody>
      </p:sp>
      <p:sp>
        <p:nvSpPr>
          <p:cNvPr id="69644" name="Arc 6964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88A12A20-71F2-D84C-4BB3-7FF8F00ED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Basic Interpersonal Communication Skills (BICS)</a:t>
            </a:r>
          </a:p>
          <a:p>
            <a:pPr lvl="1" eaLnBrk="1" hangingPunct="1"/>
            <a:r>
              <a:rPr lang="en-US" altLang="en-US" dirty="0"/>
              <a:t>Social language</a:t>
            </a:r>
          </a:p>
          <a:p>
            <a:pPr lvl="2" eaLnBrk="1" hangingPunct="1"/>
            <a:r>
              <a:rPr lang="en-US" altLang="en-US" dirty="0"/>
              <a:t>Communication used daily in routine communicative exchanges (e.g., while dressing, eating, playing, etc.).</a:t>
            </a:r>
          </a:p>
          <a:p>
            <a:pPr lvl="1" eaLnBrk="1" hangingPunct="1"/>
            <a:r>
              <a:rPr lang="en-US" altLang="en-US" dirty="0"/>
              <a:t>Cognitively undemanding language</a:t>
            </a:r>
          </a:p>
          <a:p>
            <a:pPr lvl="2" eaLnBrk="1" hangingPunct="1"/>
            <a:r>
              <a:rPr lang="en-US" altLang="en-US" dirty="0"/>
              <a:t>Social conversation with gestures</a:t>
            </a:r>
          </a:p>
          <a:p>
            <a:pPr lvl="2" eaLnBrk="1" hangingPunct="1"/>
            <a:r>
              <a:rPr lang="en-US" altLang="en-US" dirty="0"/>
              <a:t>Storytelling</a:t>
            </a:r>
          </a:p>
          <a:p>
            <a:pPr lvl="2" eaLnBrk="1" hangingPunct="1"/>
            <a:r>
              <a:rPr lang="en-US" altLang="en-US" dirty="0"/>
              <a:t>Social phone call</a:t>
            </a:r>
          </a:p>
          <a:p>
            <a:pPr lvl="1" eaLnBrk="1" hangingPunct="1"/>
            <a:r>
              <a:rPr lang="en-US" altLang="en-US" dirty="0"/>
              <a:t>Many agree that it takes 1-3 years to acquire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664" name="Rectangle 7066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66" name="Freeform: Shape 7066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51F566F2-7816-ECA8-C8FB-F8112A6C3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CALP</a:t>
            </a:r>
          </a:p>
        </p:txBody>
      </p:sp>
      <p:sp>
        <p:nvSpPr>
          <p:cNvPr id="70668" name="Arc 7066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B4B3385B-CF06-A330-E380-BF34C39D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Cognitive Academic Language Proficiency (CALP)</a:t>
            </a:r>
          </a:p>
          <a:p>
            <a:pPr lvl="1" eaLnBrk="1" hangingPunct="1"/>
            <a:r>
              <a:rPr lang="en-US" altLang="en-US" dirty="0"/>
              <a:t>Academic language</a:t>
            </a:r>
          </a:p>
          <a:p>
            <a:pPr lvl="2" eaLnBrk="1" hangingPunct="1"/>
            <a:r>
              <a:rPr lang="en-US" altLang="en-US" dirty="0"/>
              <a:t>Used to use information acquired to find relationship, make inferences, and draw conclusions</a:t>
            </a:r>
          </a:p>
          <a:p>
            <a:pPr lvl="1" eaLnBrk="1" hangingPunct="1"/>
            <a:r>
              <a:rPr lang="en-US" altLang="en-US" dirty="0"/>
              <a:t>Cognitively demanding</a:t>
            </a:r>
          </a:p>
          <a:p>
            <a:pPr lvl="2" eaLnBrk="1" hangingPunct="1"/>
            <a:r>
              <a:rPr lang="en-US" altLang="en-US" dirty="0"/>
              <a:t>Math lesson (with manipulatives)</a:t>
            </a:r>
          </a:p>
          <a:p>
            <a:pPr lvl="2" eaLnBrk="1" hangingPunct="1"/>
            <a:r>
              <a:rPr lang="en-US" altLang="en-US" dirty="0"/>
              <a:t>Geography lesson with maps</a:t>
            </a:r>
          </a:p>
          <a:p>
            <a:pPr lvl="2" eaLnBrk="1" hangingPunct="1"/>
            <a:r>
              <a:rPr lang="en-US" altLang="en-US" dirty="0" err="1"/>
              <a:t>SociMultiple</a:t>
            </a:r>
            <a:r>
              <a:rPr lang="en-US" altLang="en-US" dirty="0"/>
              <a:t> choice test</a:t>
            </a:r>
          </a:p>
          <a:p>
            <a:pPr lvl="1" eaLnBrk="1" hangingPunct="1"/>
            <a:r>
              <a:rPr lang="en-US" altLang="en-US" dirty="0"/>
              <a:t>Many agree that it takes 5-7 years to acquire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Affective Filter</a:t>
            </a:r>
            <a:endParaRPr lang="en-US" b="1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It is a barrier that prevents students from learning language (Stephen Krashen).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000" dirty="0"/>
              <a:t>A screen of emotion that can block language acquisition or learning if it keeps the users from being too self-conscious or too embarrassed to take risks during communicative exchanges.</a:t>
            </a:r>
          </a:p>
          <a:p>
            <a:pPr marL="457200" lvl="1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Even with quality instruction, a student’s feelings and emotional states (e.g., high anxiety, low motivation, low self-confidence) interferes with second language acquisition.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This filter “turns on,” and doesn’t allow the learner to receive the instructional input (information).  </a:t>
            </a:r>
          </a:p>
        </p:txBody>
      </p:sp>
    </p:spTree>
    <p:extLst>
      <p:ext uri="{BB962C8B-B14F-4D97-AF65-F5344CB8AC3E}">
        <p14:creationId xmlns:p14="http://schemas.microsoft.com/office/powerpoint/2010/main" val="3023351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505" name="Rectangle 63504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57" y="262360"/>
            <a:ext cx="4771178" cy="11601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Affective Filter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F6552-1DB0-77C9-83EC-AF31982B1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252" y="1417561"/>
            <a:ext cx="7915996" cy="4967287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63507" name="Arc 63506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204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520" name="Rectangle 6451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22" name="Freeform: Shape 6452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788B1-4EFD-C3F0-0431-4FA2F186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Culture Shock</a:t>
            </a:r>
          </a:p>
        </p:txBody>
      </p:sp>
      <p:sp>
        <p:nvSpPr>
          <p:cNvPr id="64524" name="Arc 645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53D6FDB6-9F26-6F7D-97D6-53B7727A8B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dirty="0"/>
              <a:t>Students may…</a:t>
            </a:r>
          </a:p>
          <a:p>
            <a:pPr lvl="1"/>
            <a:r>
              <a:rPr lang="en-US" altLang="en-US" dirty="0"/>
              <a:t>feel frustrated, angry, hostile, sad, lonely and homesick</a:t>
            </a:r>
          </a:p>
          <a:p>
            <a:pPr lvl="1"/>
            <a:r>
              <a:rPr lang="en-US" altLang="en-US" dirty="0"/>
              <a:t>develop physical ailments such as stomach aches and headaches</a:t>
            </a:r>
          </a:p>
          <a:p>
            <a:pPr lvl="1"/>
            <a:r>
              <a:rPr lang="en-US" altLang="en-US" dirty="0"/>
              <a:t>feel devastated by the emotional upheaval caused by moving to a new culture</a:t>
            </a:r>
          </a:p>
          <a:p>
            <a:pPr lvl="1"/>
            <a:r>
              <a:rPr lang="en-US" altLang="en-US" dirty="0"/>
              <a:t>exhibit behavior such as depression or sleeplessness</a:t>
            </a:r>
          </a:p>
          <a:p>
            <a:pPr lvl="1"/>
            <a:r>
              <a:rPr lang="en-US" altLang="en-US" dirty="0"/>
              <a:t>may become overly aggressive or withdrawn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Each of these could result in a higher affective filter—which will in turn lead to a slower rate of second language acquisition.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2" name="Rectangle 2663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4" name="Freeform: Shape 2663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Cognates</a:t>
            </a:r>
          </a:p>
        </p:txBody>
      </p:sp>
      <p:sp>
        <p:nvSpPr>
          <p:cNvPr id="26636" name="Arc 2663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36799"/>
            <a:ext cx="10515600" cy="3840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dirty="0"/>
              <a:t>Words in two languages that share a similar meaning, spelling, and pronunciation. </a:t>
            </a:r>
          </a:p>
        </p:txBody>
      </p:sp>
    </p:spTree>
    <p:extLst>
      <p:ext uri="{BB962C8B-B14F-4D97-AF65-F5344CB8AC3E}">
        <p14:creationId xmlns:p14="http://schemas.microsoft.com/office/powerpoint/2010/main" val="279907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2056-B7F6-4046-93FC-CAFDB623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583" y="762000"/>
            <a:ext cx="9875774" cy="1524000"/>
          </a:xfrm>
        </p:spPr>
        <p:txBody>
          <a:bodyPr>
            <a:noAutofit/>
          </a:bodyPr>
          <a:lstStyle/>
          <a:p>
            <a:br>
              <a:rPr lang="en-US" sz="4800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endParaRPr lang="en-US" sz="48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D9A4-AFCD-4411-9516-2D55D4EF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46" y="1447800"/>
            <a:ext cx="7240555" cy="448320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Garamond" panose="02020404030301010803" pitchFamily="18" charset="0"/>
              </a:rPr>
              <a:t>LEER stands for:</a:t>
            </a:r>
          </a:p>
          <a:p>
            <a:pPr marL="0" indent="0" algn="ctr">
              <a:buNone/>
            </a:pPr>
            <a:r>
              <a:rPr lang="en-US" sz="1900" b="1" u="sng" dirty="0">
                <a:latin typeface="Garamond" panose="02020404030301010803" pitchFamily="18" charset="0"/>
              </a:rPr>
              <a:t>L</a:t>
            </a:r>
            <a:r>
              <a:rPr lang="en-US" sz="1900" dirty="0">
                <a:latin typeface="Garamond" panose="02020404030301010803" pitchFamily="18" charset="0"/>
              </a:rPr>
              <a:t>iteracy, Language, and Social-</a:t>
            </a:r>
            <a:r>
              <a:rPr lang="en-US" sz="1900" b="1" u="sng" dirty="0">
                <a:latin typeface="Garamond" panose="02020404030301010803" pitchFamily="18" charset="0"/>
              </a:rPr>
              <a:t>E</a:t>
            </a:r>
            <a:r>
              <a:rPr lang="en-US" sz="1900" dirty="0">
                <a:latin typeface="Garamond" panose="02020404030301010803" pitchFamily="18" charset="0"/>
              </a:rPr>
              <a:t>motional Support for </a:t>
            </a:r>
            <a:r>
              <a:rPr lang="en-US" sz="1900" b="1" u="sng" dirty="0">
                <a:latin typeface="Garamond" panose="02020404030301010803" pitchFamily="18" charset="0"/>
              </a:rPr>
              <a:t>E</a:t>
            </a:r>
            <a:r>
              <a:rPr lang="en-US" sz="1900" dirty="0">
                <a:latin typeface="Garamond" panose="02020404030301010803" pitchFamily="18" charset="0"/>
              </a:rPr>
              <a:t>nglish Learners with and without Disabilities in Inclusive Settings to Improve </a:t>
            </a:r>
            <a:r>
              <a:rPr lang="en-US" sz="1900" b="1" u="sng" dirty="0">
                <a:latin typeface="Garamond" panose="02020404030301010803" pitchFamily="18" charset="0"/>
              </a:rPr>
              <a:t>R</a:t>
            </a:r>
            <a:r>
              <a:rPr lang="en-US" sz="1900" dirty="0">
                <a:latin typeface="Garamond" panose="02020404030301010803" pitchFamily="18" charset="0"/>
              </a:rPr>
              <a:t>eading Outcomes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19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Project ¡LEER! will d</a:t>
            </a:r>
            <a:r>
              <a:rPr lang="en-US" sz="1900" dirty="0">
                <a:latin typeface="Garamond" panose="02020404030301010803" pitchFamily="18" charset="0"/>
                <a:cs typeface="Calibri" panose="020F0502020204030204" pitchFamily="34" charset="0"/>
              </a:rPr>
              <a:t>evelop and provide:</a:t>
            </a:r>
          </a:p>
          <a:p>
            <a:pPr>
              <a:spcBef>
                <a:spcPts val="0"/>
              </a:spcBef>
              <a:defRPr/>
            </a:pPr>
            <a:endParaRPr lang="en-US" sz="1900" b="1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defRPr/>
            </a:pPr>
            <a:r>
              <a:rPr lang="en-US" sz="1900" b="1" dirty="0">
                <a:latin typeface="Garamond" panose="02020404030301010803" pitchFamily="18" charset="0"/>
                <a:cs typeface="Calibri" panose="020F0502020204030204" pitchFamily="34" charset="0"/>
              </a:rPr>
              <a:t>Multi-tiered Systems of Support</a:t>
            </a:r>
            <a:r>
              <a:rPr lang="en-US" sz="1900" dirty="0">
                <a:latin typeface="Garamond" panose="02020404030301010803" pitchFamily="18" charset="0"/>
                <a:cs typeface="Calibri" panose="020F0502020204030204" pitchFamily="34" charset="0"/>
              </a:rPr>
              <a:t> (MTSS)</a:t>
            </a:r>
          </a:p>
          <a:p>
            <a:pPr lvl="2">
              <a:spcBef>
                <a:spcPts val="0"/>
              </a:spcBef>
              <a:defRPr/>
            </a:pPr>
            <a:r>
              <a:rPr lang="en-US" sz="1900" b="1" dirty="0" err="1">
                <a:latin typeface="Garamond" panose="02020404030301010803" pitchFamily="18" charset="0"/>
                <a:cs typeface="Calibri" panose="020F0502020204030204" pitchFamily="34" charset="0"/>
              </a:rPr>
              <a:t>ClassWide</a:t>
            </a:r>
            <a:r>
              <a:rPr lang="en-US" sz="1900" b="1" dirty="0">
                <a:latin typeface="Garamond" panose="02020404030301010803" pitchFamily="18" charset="0"/>
                <a:cs typeface="Calibri" panose="020F0502020204030204" pitchFamily="34" charset="0"/>
              </a:rPr>
              <a:t> Peer Tutoring</a:t>
            </a:r>
            <a:endParaRPr lang="en-US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defRPr/>
            </a:pPr>
            <a:r>
              <a:rPr lang="en-US" sz="1900" b="1" dirty="0">
                <a:latin typeface="Garamond" panose="02020404030301010803" pitchFamily="18" charset="0"/>
                <a:cs typeface="Calibri" panose="020F0502020204030204" pitchFamily="34" charset="0"/>
              </a:rPr>
              <a:t>Professional Development</a:t>
            </a:r>
            <a:r>
              <a:rPr lang="en-US" sz="1900" dirty="0">
                <a:latin typeface="Garamond" panose="02020404030301010803" pitchFamily="18" charset="0"/>
                <a:cs typeface="Calibri" panose="020F0502020204030204" pitchFamily="34" charset="0"/>
              </a:rPr>
              <a:t> to improve the reading outcomes of English learners (ELs) with and without disabilities in grades K-12</a:t>
            </a:r>
          </a:p>
          <a:p>
            <a:pPr marL="344487" lvl="1" indent="0">
              <a:spcBef>
                <a:spcPts val="0"/>
              </a:spcBef>
              <a:buNone/>
              <a:defRPr/>
            </a:pPr>
            <a:endParaRPr lang="en-US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19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5 Years (2021-2026)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900" dirty="0">
              <a:solidFill>
                <a:srgbClr val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19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Funded by the U.S. Department of Education, Office of English Language Acquisition</a:t>
            </a:r>
            <a:endParaRPr lang="en-US" sz="1900" dirty="0">
              <a:latin typeface="Garamond" panose="02020404030301010803" pitchFamily="18" charset="0"/>
            </a:endParaRPr>
          </a:p>
          <a:p>
            <a:pPr algn="ctr"/>
            <a:endParaRPr lang="en-US" sz="1800" dirty="0">
              <a:latin typeface="Garamond" panose="02020404030301010803" pitchFamily="18" charset="0"/>
            </a:endParaRPr>
          </a:p>
          <a:p>
            <a:pPr algn="ctr"/>
            <a:endParaRPr lang="en-US" sz="1800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73688AA-B055-477C-9EA0-1293D18A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886200"/>
            <a:ext cx="27359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37363F06-0532-40BF-8856-31E229FF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201" y="1504707"/>
            <a:ext cx="2095986" cy="209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7106AF-1F25-C917-796C-570BAB713AE3}"/>
              </a:ext>
            </a:extLst>
          </p:cNvPr>
          <p:cNvSpPr txBox="1">
            <a:spLocks/>
          </p:cNvSpPr>
          <p:nvPr/>
        </p:nvSpPr>
        <p:spPr>
          <a:xfrm>
            <a:off x="1143001" y="342414"/>
            <a:ext cx="10011363" cy="7243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799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About Project ¡LEER!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818F5-4D7D-4AFC-A198-4F3646E4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6" name="Rectangle 2765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8" name="Rectangle 2765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0" name="Rectangle 2765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2" name="Rectangle 27661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Cognate Examples</a:t>
            </a:r>
          </a:p>
        </p:txBody>
      </p:sp>
      <p:pic>
        <p:nvPicPr>
          <p:cNvPr id="27651" name="Picture 2" descr="https://lh4.googleusercontent.com/-iTmv2y5oylc/UEkmChGIp2I/AAAAAAAAW-8/mHRKNo047RM/s1600/cognates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5"/>
          <a:stretch>
            <a:fillRect/>
          </a:stretch>
        </p:blipFill>
        <p:spPr>
          <a:xfrm>
            <a:off x="432225" y="2129647"/>
            <a:ext cx="11327549" cy="4125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9172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3FD5-B3B6-4059-96B9-33991E00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Garamond" panose="02020404030301010803" pitchFamily="18" charset="0"/>
              </a:rPr>
              <a:t>Content Area Cognates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84A0881-E783-4FE2-A0E3-401040A508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7" y="1432685"/>
            <a:ext cx="4167984" cy="440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TH COGNATES Poster FREEBIE!! by LISTOS LEARNING | TpT">
            <a:extLst>
              <a:ext uri="{FF2B5EF4-FFF2-40B4-BE49-F238E27FC236}">
                <a16:creationId xmlns:a16="http://schemas.microsoft.com/office/drawing/2014/main" id="{28A964CC-754B-4DDA-AA52-4D00D3D57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62" y="1498926"/>
            <a:ext cx="3212453" cy="42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82D7E78E-6061-4EBF-8B5D-2703D003D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35" y="1371600"/>
            <a:ext cx="3308129" cy="440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A9A027-5307-4F39-B49A-4B8C5268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C5D7-A473-522A-FD25-8F96A943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Cultural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2455255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C3270-F982-68E4-E8F1-714C7AE1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Considerations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7C3374BB-E1D3-A0D7-FE87-D82DB1890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300" dirty="0"/>
              <a:t>Be mindful that some aspect of students’ cultures are not readily visible. The iceberg graphic on the previous slide illustrates this.</a:t>
            </a:r>
          </a:p>
          <a:p>
            <a:pPr eaLnBrk="1" hangingPunct="1"/>
            <a:endParaRPr lang="en-US" altLang="en-US" sz="2300" dirty="0"/>
          </a:p>
          <a:p>
            <a:pPr eaLnBrk="1" hangingPunct="1"/>
            <a:r>
              <a:rPr lang="en-US" altLang="en-US" sz="2300" dirty="0"/>
              <a:t>Getting to the know the student, the student’s family, and possibly their community can help better understand them. </a:t>
            </a:r>
          </a:p>
          <a:p>
            <a:pPr eaLnBrk="1" hangingPunct="1"/>
            <a:endParaRPr lang="en-US" altLang="en-US" sz="2300" dirty="0"/>
          </a:p>
          <a:p>
            <a:pPr marL="457200" lvl="1" indent="0">
              <a:buNone/>
              <a:defRPr/>
            </a:pPr>
            <a:endParaRPr lang="en-US" dirty="0">
              <a:latin typeface="+mj-lt"/>
            </a:endParaRPr>
          </a:p>
          <a:p>
            <a:pPr eaLnBrk="1" hangingPunct="1"/>
            <a:endParaRPr lang="en-US" altLang="en-US" sz="2300" dirty="0"/>
          </a:p>
        </p:txBody>
      </p:sp>
    </p:spTree>
    <p:extLst>
      <p:ext uri="{BB962C8B-B14F-4D97-AF65-F5344CB8AC3E}">
        <p14:creationId xmlns:p14="http://schemas.microsoft.com/office/powerpoint/2010/main" val="2539254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66.media.tumblr.com/26eb68bea20d81114272480677b72bc5/tumblr_ntbydfTmJ21s4ks8ao1_1280.png">
            <a:extLst>
              <a:ext uri="{FF2B5EF4-FFF2-40B4-BE49-F238E27FC236}">
                <a16:creationId xmlns:a16="http://schemas.microsoft.com/office/drawing/2014/main" id="{1586E84E-492C-F84C-9D1C-8F74263D1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772400" cy="75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46283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BC5D7-A473-522A-FD25-8F96A943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Tips to Aid Instruction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547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F93D-9BC7-970D-179B-B6BF35B8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Encourage Active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2385D-948C-4EC4-2377-591677D22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/>
              <a:t>Visuals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Hands-on activities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9B8D512-EA03-8F1A-4494-FC1FB46F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90" y="2769308"/>
            <a:ext cx="2846317" cy="37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D289DA-FBD4-4503-2EC9-5BC8F0D7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81" y="2769308"/>
            <a:ext cx="2846318" cy="37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943332-0277-9018-7C49-5337EF0BBA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6" r="36216"/>
          <a:stretch/>
        </p:blipFill>
        <p:spPr>
          <a:xfrm>
            <a:off x="9552373" y="4507549"/>
            <a:ext cx="2429733" cy="20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61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71EB-4C8A-E970-136F-83AB9CF1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or Exclude the Use of Idioms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15F73-3B36-BAF6-57ED-2FDAC5D21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86107-BD96-1B0E-4BD9-1E5F6C3EE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141" y="2693504"/>
            <a:ext cx="6971402" cy="391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94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2AEB-E5DA-4B6A-8115-B4723B6E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1327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Word Wall</a:t>
            </a:r>
          </a:p>
        </p:txBody>
      </p:sp>
      <p:pic>
        <p:nvPicPr>
          <p:cNvPr id="5126" name="Picture 6" descr="Word Wall Display">
            <a:extLst>
              <a:ext uri="{FF2B5EF4-FFF2-40B4-BE49-F238E27FC236}">
                <a16:creationId xmlns:a16="http://schemas.microsoft.com/office/drawing/2014/main" id="{2E654FF8-C2B8-4774-8897-BCFF9F3A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46675"/>
            <a:ext cx="7214616" cy="55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FB0F10-6385-465C-A532-A9342EAD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8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40E4-0C83-72E5-48CB-43BBB936B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Extend the </a:t>
            </a:r>
            <a:r>
              <a:rPr lang="en-US" dirty="0">
                <a:latin typeface="+mn-lt"/>
              </a:rPr>
              <a:t>U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se of Word Walls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2034B-4538-0611-DFD8-1097E903A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0" i="0" dirty="0">
                <a:solidFill>
                  <a:srgbClr val="344154"/>
                </a:solidFill>
                <a:effectLst/>
              </a:rPr>
              <a:t>You can ask your students to:</a:t>
            </a:r>
          </a:p>
          <a:p>
            <a:pPr lvl="1"/>
            <a:r>
              <a:rPr lang="en-US" dirty="0">
                <a:solidFill>
                  <a:srgbClr val="344154"/>
                </a:solidFill>
              </a:rPr>
              <a:t>Ca</a:t>
            </a:r>
            <a:r>
              <a:rPr lang="en-US" b="0" i="0" dirty="0">
                <a:solidFill>
                  <a:srgbClr val="344154"/>
                </a:solidFill>
                <a:effectLst/>
              </a:rPr>
              <a:t>tegorize the words by:</a:t>
            </a:r>
          </a:p>
          <a:p>
            <a:pPr lvl="2"/>
            <a:r>
              <a:rPr lang="en-US" sz="2400" dirty="0">
                <a:solidFill>
                  <a:srgbClr val="344154"/>
                </a:solidFill>
              </a:rPr>
              <a:t>P</a:t>
            </a:r>
            <a:r>
              <a:rPr lang="en-US" sz="2400" b="0" i="0" dirty="0">
                <a:solidFill>
                  <a:srgbClr val="344154"/>
                </a:solidFill>
                <a:effectLst/>
              </a:rPr>
              <a:t>arts of speech</a:t>
            </a:r>
          </a:p>
          <a:p>
            <a:pPr lvl="2"/>
            <a:r>
              <a:rPr lang="en-US" sz="2400" dirty="0">
                <a:solidFill>
                  <a:srgbClr val="344154"/>
                </a:solidFill>
              </a:rPr>
              <a:t>S</a:t>
            </a:r>
            <a:r>
              <a:rPr lang="en-US" sz="2400" b="0" i="0" dirty="0">
                <a:solidFill>
                  <a:srgbClr val="344154"/>
                </a:solidFill>
                <a:effectLst/>
              </a:rPr>
              <a:t>ubject area</a:t>
            </a:r>
          </a:p>
          <a:p>
            <a:pPr lvl="2"/>
            <a:r>
              <a:rPr lang="en-US" sz="2400" dirty="0">
                <a:solidFill>
                  <a:srgbClr val="344154"/>
                </a:solidFill>
              </a:rPr>
              <a:t>W</a:t>
            </a:r>
            <a:r>
              <a:rPr lang="en-US" sz="2400" b="0" i="0" dirty="0">
                <a:solidFill>
                  <a:srgbClr val="344154"/>
                </a:solidFill>
                <a:effectLst/>
              </a:rPr>
              <a:t>ords that rhyme</a:t>
            </a:r>
          </a:p>
          <a:p>
            <a:pPr lvl="2"/>
            <a:r>
              <a:rPr lang="en-US" sz="2400" dirty="0">
                <a:solidFill>
                  <a:srgbClr val="344154"/>
                </a:solidFill>
              </a:rPr>
              <a:t>Words with multiple meanings</a:t>
            </a:r>
            <a:endParaRPr lang="en-US" sz="2400" b="0" i="0" dirty="0">
              <a:solidFill>
                <a:srgbClr val="344154"/>
              </a:solidFill>
              <a:effectLst/>
            </a:endParaRPr>
          </a:p>
          <a:p>
            <a:pPr lvl="2"/>
            <a:endParaRPr lang="en-US" sz="2400" dirty="0">
              <a:solidFill>
                <a:srgbClr val="344154"/>
              </a:solidFill>
            </a:endParaRPr>
          </a:p>
          <a:p>
            <a:r>
              <a:rPr lang="en-US" sz="2400" dirty="0">
                <a:solidFill>
                  <a:srgbClr val="344154"/>
                </a:solidFill>
              </a:rPr>
              <a:t>You can also have students write or rewrite a sentence or paragraph with words from the word wall (e.g., adjectives).</a:t>
            </a:r>
          </a:p>
          <a:p>
            <a:endParaRPr lang="en-US" sz="2400" dirty="0">
              <a:solidFill>
                <a:srgbClr val="344154"/>
              </a:solidFill>
            </a:endParaRPr>
          </a:p>
          <a:p>
            <a:r>
              <a:rPr lang="en-US" sz="2400" dirty="0">
                <a:solidFill>
                  <a:srgbClr val="344154"/>
                </a:solidFill>
              </a:rPr>
              <a:t>Students can keep a notebook of “word wall words” to review and study at home.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1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381000"/>
            <a:ext cx="10011363" cy="762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</a:rPr>
              <a:t>Introductions - Project ¡LEER!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5826514" cy="5029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1900" dirty="0">
                <a:latin typeface="Garamond" panose="02020404030301010803" pitchFamily="18" charset="0"/>
              </a:rPr>
              <a:t>Dr. Mack D. Burke, </a:t>
            </a:r>
            <a:r>
              <a:rPr lang="en-US" sz="1900" i="1" dirty="0">
                <a:latin typeface="Garamond" panose="02020404030301010803" pitchFamily="18" charset="0"/>
              </a:rPr>
              <a:t>Director</a:t>
            </a:r>
            <a:r>
              <a:rPr lang="en-US" sz="1900" dirty="0">
                <a:latin typeface="Garamond" panose="02020404030301010803" pitchFamily="18" charset="0"/>
              </a:rPr>
              <a:t>, Baylor University</a:t>
            </a:r>
          </a:p>
          <a:p>
            <a:pPr>
              <a:spcBef>
                <a:spcPts val="600"/>
              </a:spcBef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900" dirty="0">
                <a:latin typeface="Garamond" panose="02020404030301010803" pitchFamily="18" charset="0"/>
              </a:rPr>
              <a:t> Dr. Lisa Bowman-Perrott, </a:t>
            </a:r>
            <a:r>
              <a:rPr lang="en-US" sz="1900" i="1" dirty="0">
                <a:latin typeface="Garamond" panose="02020404030301010803" pitchFamily="18" charset="0"/>
              </a:rPr>
              <a:t>Co-Director</a:t>
            </a:r>
            <a:r>
              <a:rPr lang="en-US" sz="1900" dirty="0">
                <a:latin typeface="Garamond" panose="02020404030301010803" pitchFamily="18" charset="0"/>
              </a:rPr>
              <a:t>, Texas A&amp;M University</a:t>
            </a:r>
          </a:p>
          <a:p>
            <a:pPr>
              <a:spcBef>
                <a:spcPts val="600"/>
              </a:spcBef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900" dirty="0">
                <a:latin typeface="Garamond" panose="02020404030301010803" pitchFamily="18" charset="0"/>
              </a:rPr>
              <a:t> Dr. Richard Boon, </a:t>
            </a:r>
            <a:r>
              <a:rPr lang="en-US" sz="1900" i="1" dirty="0">
                <a:latin typeface="Garamond" panose="02020404030301010803" pitchFamily="18" charset="0"/>
              </a:rPr>
              <a:t>Co-Director</a:t>
            </a:r>
            <a:r>
              <a:rPr lang="en-US" sz="1900" dirty="0">
                <a:latin typeface="Garamond" panose="02020404030301010803" pitchFamily="18" charset="0"/>
              </a:rPr>
              <a:t>, The University of Texas at San Antonio</a:t>
            </a:r>
          </a:p>
          <a:p>
            <a:pPr>
              <a:spcBef>
                <a:spcPts val="600"/>
              </a:spcBef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900" dirty="0">
                <a:latin typeface="Garamond" panose="02020404030301010803" pitchFamily="18" charset="0"/>
              </a:rPr>
              <a:t> Dr. Kristen L. Padilla, </a:t>
            </a:r>
            <a:r>
              <a:rPr lang="en-US" sz="1900" i="1" dirty="0">
                <a:latin typeface="Garamond" panose="02020404030301010803" pitchFamily="18" charset="0"/>
              </a:rPr>
              <a:t>Co-Principal Investigator</a:t>
            </a:r>
            <a:r>
              <a:rPr lang="en-US" sz="1900" dirty="0">
                <a:latin typeface="Garamond" panose="02020404030301010803" pitchFamily="18" charset="0"/>
              </a:rPr>
              <a:t>, Baylor University</a:t>
            </a:r>
          </a:p>
          <a:p>
            <a:pPr>
              <a:spcBef>
                <a:spcPts val="600"/>
              </a:spcBef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900" dirty="0">
                <a:latin typeface="Garamond" panose="02020404030301010803" pitchFamily="18" charset="0"/>
              </a:rPr>
              <a:t> Dr. </a:t>
            </a:r>
            <a:r>
              <a:rPr lang="en-US" sz="1900" dirty="0" err="1">
                <a:latin typeface="Garamond" panose="02020404030301010803" pitchFamily="18" charset="0"/>
              </a:rPr>
              <a:t>Fuhui</a:t>
            </a:r>
            <a:r>
              <a:rPr lang="en-US" sz="1900" dirty="0">
                <a:latin typeface="Garamond" panose="02020404030301010803" pitchFamily="18" charset="0"/>
              </a:rPr>
              <a:t> Tong, </a:t>
            </a:r>
            <a:r>
              <a:rPr lang="en-US" sz="1900" i="1" dirty="0">
                <a:latin typeface="Garamond" panose="02020404030301010803" pitchFamily="18" charset="0"/>
              </a:rPr>
              <a:t>Co-Principal Investigator</a:t>
            </a:r>
            <a:r>
              <a:rPr lang="en-US" sz="1900" dirty="0">
                <a:latin typeface="Garamond" panose="02020404030301010803" pitchFamily="18" charset="0"/>
              </a:rPr>
              <a:t>, Texas A&amp;M University</a:t>
            </a:r>
          </a:p>
          <a:p>
            <a:pPr>
              <a:spcBef>
                <a:spcPts val="600"/>
              </a:spcBef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900" dirty="0">
                <a:latin typeface="Garamond" panose="02020404030301010803" pitchFamily="18" charset="0"/>
              </a:rPr>
              <a:t> Ms. Virginia Reynolds, </a:t>
            </a:r>
            <a:r>
              <a:rPr lang="en-US" sz="1900" i="1" dirty="0">
                <a:latin typeface="Garamond" panose="02020404030301010803" pitchFamily="18" charset="0"/>
              </a:rPr>
              <a:t>Project Coordinator</a:t>
            </a:r>
            <a:r>
              <a:rPr lang="en-US" sz="1900" dirty="0">
                <a:latin typeface="Garamond" panose="02020404030301010803" pitchFamily="18" charset="0"/>
              </a:rPr>
              <a:t>, Baylor University</a:t>
            </a:r>
          </a:p>
        </p:txBody>
      </p:sp>
      <p:pic>
        <p:nvPicPr>
          <p:cNvPr id="1026" name="Picture 2" descr="Mack Burke">
            <a:extLst>
              <a:ext uri="{FF2B5EF4-FFF2-40B4-BE49-F238E27FC236}">
                <a16:creationId xmlns:a16="http://schemas.microsoft.com/office/drawing/2014/main" id="{91F10CB8-FF18-4082-9906-F822C72C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74" y="1828800"/>
            <a:ext cx="1685327" cy="15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81931173-2ED5-40C3-8470-A3B45B0F8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565" y="1828801"/>
            <a:ext cx="1342406" cy="15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401A1F0-EA27-4AC2-8D82-CBC426223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74" y="3825499"/>
            <a:ext cx="1685327" cy="14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uhui Tong">
            <a:extLst>
              <a:ext uri="{FF2B5EF4-FFF2-40B4-BE49-F238E27FC236}">
                <a16:creationId xmlns:a16="http://schemas.microsoft.com/office/drawing/2014/main" id="{25972732-4C84-4BAA-B338-6507E203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499" y="3839880"/>
            <a:ext cx="1551901" cy="14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528ADF-C988-40A0-95A9-6CE11387E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898" y="3839879"/>
            <a:ext cx="1330073" cy="1463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56C43-718C-4C33-906E-8F8CE943C1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59" y="1828800"/>
            <a:ext cx="1568241" cy="15447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CA04E-26DE-4065-883E-2B5DCED2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40E4-0C83-72E5-48CB-43BBB936B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Extend the </a:t>
            </a:r>
            <a:r>
              <a:rPr lang="en-US" dirty="0">
                <a:latin typeface="+mn-lt"/>
              </a:rPr>
              <a:t>U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se of Word Walls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2034B-4538-0611-DFD8-1097E903A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344154"/>
                </a:solidFill>
              </a:rPr>
              <a:t>Students can also:</a:t>
            </a:r>
          </a:p>
          <a:p>
            <a:pPr lvl="1"/>
            <a:r>
              <a:rPr lang="en-US" dirty="0">
                <a:solidFill>
                  <a:srgbClr val="344154"/>
                </a:solidFill>
              </a:rPr>
              <a:t>Draw or act out words</a:t>
            </a:r>
          </a:p>
          <a:p>
            <a:pPr lvl="1"/>
            <a:r>
              <a:rPr lang="en-US" dirty="0">
                <a:solidFill>
                  <a:srgbClr val="344154"/>
                </a:solidFill>
              </a:rPr>
              <a:t>Form word chains </a:t>
            </a:r>
          </a:p>
          <a:p>
            <a:pPr lvl="1"/>
            <a:r>
              <a:rPr lang="en-US" dirty="0">
                <a:solidFill>
                  <a:srgbClr val="344154"/>
                </a:solidFill>
              </a:rPr>
              <a:t>Unscramble words 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ACE80-48C4-6AA8-41F1-2B4BF3EAA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852" y="2828476"/>
            <a:ext cx="2345635" cy="23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1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57C8-23DF-4E48-90A9-788A090D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609" y="3262313"/>
            <a:ext cx="294478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Thank You!</a:t>
            </a:r>
          </a:p>
          <a:p>
            <a:pPr marL="0" indent="0">
              <a:buNone/>
            </a:pPr>
            <a:endParaRPr lang="en-US" sz="4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A425AE-3D70-464A-8055-91464044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9840E-9B97-4D0D-84F0-8A62F6D2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78642"/>
            <a:ext cx="5715000" cy="4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B9B7-603D-4EA5-A4F9-F0846E4E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583" y="381001"/>
            <a:ext cx="10055781" cy="74845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Contact Information</a:t>
            </a:r>
            <a:endParaRPr lang="en-US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619A2-9434-495C-8EC2-CE868B96F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582" y="1524000"/>
            <a:ext cx="10055781" cy="457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Dr. Mack D. Burke, 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Baylor University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mack_burke@baylor.edu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endParaRPr lang="en-US" altLang="en-US" sz="2400" dirty="0"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Dr. Lisa Bowman-Perrott, Co-Director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Texas A&amp;M University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lbperrott@tamu.edu</a:t>
            </a:r>
            <a:endParaRPr lang="en-US" altLang="en-US" sz="2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endParaRPr lang="en-US" altLang="en-US" sz="2400" dirty="0"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Dr. Richard Boon, Co-Director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The University of Texas at San Antonio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richard.boon@utsa.edu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endParaRPr lang="en-US" altLang="en-US" dirty="0"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endParaRPr lang="en-US" altLang="en-US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748C7-C47D-4EFA-90F0-16052A24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BC5D7-A473-522A-FD25-8F96A943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Terminology, Characteristics, and Cultural Considerations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96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EDA13-F216-370A-E381-E5D1F317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Terminology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A6631F-F998-A235-F5EB-E058A22610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50167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26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28" name="Rectangle 1742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0" name="Freeform: Shape 1742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2D51D8CB-DD89-3D87-B9B5-354CAB77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Common Bilingual Terms and Acronyms</a:t>
            </a:r>
          </a:p>
        </p:txBody>
      </p:sp>
      <p:sp>
        <p:nvSpPr>
          <p:cNvPr id="17432" name="Arc 1743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59F07-C015-3D1D-3565-DE1FB63E7572}"/>
              </a:ext>
            </a:extLst>
          </p:cNvPr>
          <p:cNvSpPr>
            <a:spLocks/>
          </p:cNvSpPr>
          <p:nvPr/>
        </p:nvSpPr>
        <p:spPr>
          <a:xfrm>
            <a:off x="1739348" y="1825625"/>
            <a:ext cx="96144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Students’ First Language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Also referred to as…</a:t>
            </a:r>
          </a:p>
          <a:p>
            <a:pPr marL="73152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Native language</a:t>
            </a:r>
          </a:p>
          <a:p>
            <a:pPr marL="73152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Heritage language</a:t>
            </a:r>
          </a:p>
          <a:p>
            <a:pPr marL="73152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Ancestral language</a:t>
            </a:r>
          </a:p>
          <a:p>
            <a:pPr marL="73152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Home language </a:t>
            </a:r>
          </a:p>
          <a:p>
            <a:pPr marL="73152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L1</a:t>
            </a:r>
          </a:p>
          <a:p>
            <a:pPr marL="27432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Students’ Second Language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Also referred to as…</a:t>
            </a:r>
          </a:p>
          <a:p>
            <a:pPr marL="73152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L2</a:t>
            </a:r>
          </a:p>
          <a:p>
            <a:pPr marL="274320" lvl="1" indent="-228600">
              <a:lnSpc>
                <a:spcPct val="90000"/>
              </a:lnSpc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17411" name="Text Placeholder 3">
            <a:extLst>
              <a:ext uri="{FF2B5EF4-FFF2-40B4-BE49-F238E27FC236}">
                <a16:creationId xmlns:a16="http://schemas.microsoft.com/office/drawing/2014/main" id="{7A7BA1FF-9141-EEDD-5F53-A8F6621D5884}"/>
              </a:ext>
            </a:extLst>
          </p:cNvPr>
          <p:cNvSpPr>
            <a:spLocks/>
          </p:cNvSpPr>
          <p:nvPr/>
        </p:nvSpPr>
        <p:spPr>
          <a:xfrm>
            <a:off x="4333021" y="1737360"/>
            <a:ext cx="3424037" cy="305390"/>
          </a:xfrm>
          <a:prstGeom prst="rect">
            <a:avLst/>
          </a:prstGeom>
        </p:spPr>
        <p:txBody>
          <a:bodyPr/>
          <a:lstStyle/>
          <a:p>
            <a:pPr defTabSz="548640">
              <a:spcAft>
                <a:spcPts val="600"/>
              </a:spcAft>
            </a:pPr>
            <a:r>
              <a:rPr lang="en-US" altLang="en-US" sz="10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5" name="Rectangle 24584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BE8574A1-181A-84F2-CADA-7EEAF26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Emergent Bilingual (EB) Differences </a:t>
            </a:r>
          </a:p>
        </p:txBody>
      </p:sp>
      <p:sp>
        <p:nvSpPr>
          <p:cNvPr id="24587" name="Rectangle 24586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589" name="Rectangle 24588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9" name="Content Placeholder 4">
            <a:extLst>
              <a:ext uri="{FF2B5EF4-FFF2-40B4-BE49-F238E27FC236}">
                <a16:creationId xmlns:a16="http://schemas.microsoft.com/office/drawing/2014/main" id="{55F4D581-0563-FE27-9CDE-04EA07CBE8E6}"/>
              </a:ext>
            </a:extLst>
          </p:cNvPr>
          <p:cNvSpPr>
            <a:spLocks/>
          </p:cNvSpPr>
          <p:nvPr/>
        </p:nvSpPr>
        <p:spPr>
          <a:xfrm>
            <a:off x="1857942" y="1737360"/>
            <a:ext cx="4042788" cy="4535424"/>
          </a:xfrm>
          <a:prstGeom prst="rect">
            <a:avLst/>
          </a:prstGeo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Native language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Literacy in native language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Educational background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Socioeconomic status </a:t>
            </a:r>
          </a:p>
          <a:p>
            <a:pPr>
              <a:spcAft>
                <a:spcPts val="600"/>
              </a:spcAft>
            </a:pPr>
            <a:endParaRPr lang="en-US" altLang="en-US" sz="2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altLang="en-US" sz="2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altLang="en-US" sz="2300" dirty="0"/>
          </a:p>
        </p:txBody>
      </p:sp>
      <p:sp>
        <p:nvSpPr>
          <p:cNvPr id="24580" name="Content Placeholder 5">
            <a:extLst>
              <a:ext uri="{FF2B5EF4-FFF2-40B4-BE49-F238E27FC236}">
                <a16:creationId xmlns:a16="http://schemas.microsoft.com/office/drawing/2014/main" id="{6AF653DF-5505-6D00-4824-713782E9F7A1}"/>
              </a:ext>
            </a:extLst>
          </p:cNvPr>
          <p:cNvSpPr>
            <a:spLocks/>
          </p:cNvSpPr>
          <p:nvPr/>
        </p:nvSpPr>
        <p:spPr>
          <a:xfrm>
            <a:off x="5977009" y="1737360"/>
            <a:ext cx="4347905" cy="4535424"/>
          </a:xfrm>
          <a:prstGeom prst="rect">
            <a:avLst/>
          </a:prstGeo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schooling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 began attending U.S. schools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experiences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 of education</a:t>
            </a:r>
          </a:p>
          <a:p>
            <a:pPr>
              <a:spcAft>
                <a:spcPts val="600"/>
              </a:spcAft>
            </a:pPr>
            <a:endParaRPr lang="en-US" alt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5EAC7-24D7-4C27-8655-314C788A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>
                <a:latin typeface="Garamond" panose="02020404030301010803" pitchFamily="18" charset="0"/>
              </a:rPr>
              <a:t>Emergent Bilinguals 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7E7F6-42E4-45B3-83E9-0A8C8F3D4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 b="13333"/>
          <a:stretch/>
        </p:blipFill>
        <p:spPr>
          <a:xfrm>
            <a:off x="703182" y="2561231"/>
            <a:ext cx="4777381" cy="156579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A08FF-2BB7-41E7-A865-5848B7EA6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English language proficiency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Speaking, reading, writing, listening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Heterogeneous 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(e.g., linguistically (including native language proficiency) and academically)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EBs often face the dual challenge of learning a new language while they are expected to perform in content areas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D5A7C-B2EA-4515-8B32-4D5848A4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0A40-5AFC-4187-919B-B5E0C76B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6077804"/>
            <a:ext cx="10055781" cy="780196"/>
          </a:xfrm>
        </p:spPr>
        <p:txBody>
          <a:bodyPr>
            <a:normAutofit/>
          </a:bodyPr>
          <a:lstStyle/>
          <a:p>
            <a:r>
              <a:rPr lang="en-US" sz="2000" dirty="0"/>
              <a:t>Source: Quizlet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9129EF-F6AD-400E-AF6A-9110F0BC6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350" y="1345341"/>
            <a:ext cx="6591300" cy="46666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F7837-3DE1-41E6-9878-B2AAAF37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950</Words>
  <Application>Microsoft Office PowerPoint</Application>
  <PresentationFormat>Widescreen</PresentationFormat>
  <Paragraphs>176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Garamond</vt:lpstr>
      <vt:lpstr>Wingdings</vt:lpstr>
      <vt:lpstr>Office Theme</vt:lpstr>
      <vt:lpstr>   ROUGH DRAFT – TITLE SLIDE HELP NEEDED   Teaching Emergent Bilinguals  Project LEER Professional Development Workshop   </vt:lpstr>
      <vt:lpstr> </vt:lpstr>
      <vt:lpstr>Introductions - Project ¡LEER! Staff</vt:lpstr>
      <vt:lpstr>Terminology, Characteristics, and Cultural Considerations</vt:lpstr>
      <vt:lpstr>Terminology </vt:lpstr>
      <vt:lpstr>Common Bilingual Terms and Acronyms</vt:lpstr>
      <vt:lpstr>Emergent Bilingual (EB) Differences </vt:lpstr>
      <vt:lpstr>Emergent Bilinguals </vt:lpstr>
      <vt:lpstr>Source: Quizlet</vt:lpstr>
      <vt:lpstr>Source: Lisa Ali-Turner</vt:lpstr>
      <vt:lpstr>Another Recommendation…</vt:lpstr>
      <vt:lpstr>Common Underlying Proficiency (CUP)</vt:lpstr>
      <vt:lpstr>More Terminology</vt:lpstr>
      <vt:lpstr>BICS</vt:lpstr>
      <vt:lpstr>CALP</vt:lpstr>
      <vt:lpstr>Affective Filter</vt:lpstr>
      <vt:lpstr>Affective Filter</vt:lpstr>
      <vt:lpstr>Culture Shock</vt:lpstr>
      <vt:lpstr>Cognates</vt:lpstr>
      <vt:lpstr>Cognate Examples</vt:lpstr>
      <vt:lpstr>Content Area Cognates</vt:lpstr>
      <vt:lpstr>Cultural Considerations </vt:lpstr>
      <vt:lpstr>Considerations</vt:lpstr>
      <vt:lpstr>PowerPoint Presentation</vt:lpstr>
      <vt:lpstr>Tips to Aid Instruction</vt:lpstr>
      <vt:lpstr>Encourage Active Learning</vt:lpstr>
      <vt:lpstr>Minimize or Exclude the Use of Idioms</vt:lpstr>
      <vt:lpstr>Word Wall</vt:lpstr>
      <vt:lpstr>Extend the Use of Word Walls</vt:lpstr>
      <vt:lpstr>Extend the Use of Word Walls</vt:lpstr>
      <vt:lpstr>PowerPoint Presentation</vt:lpstr>
      <vt:lpstr>Contact Information</vt:lpstr>
    </vt:vector>
  </TitlesOfParts>
  <Company>Texas A&amp;M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LEER PD for Highland High School Teachers </dc:title>
  <dc:creator>Perrott, Lisa J</dc:creator>
  <cp:lastModifiedBy>Perrott, Lisa J</cp:lastModifiedBy>
  <cp:revision>129</cp:revision>
  <dcterms:created xsi:type="dcterms:W3CDTF">2024-02-21T04:52:37Z</dcterms:created>
  <dcterms:modified xsi:type="dcterms:W3CDTF">2024-02-27T17:07:35Z</dcterms:modified>
</cp:coreProperties>
</file>