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69" r:id="rId4"/>
    <p:sldId id="270" r:id="rId5"/>
    <p:sldId id="271" r:id="rId6"/>
    <p:sldId id="272" r:id="rId7"/>
    <p:sldId id="273" r:id="rId8"/>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p:cViewPr varScale="1">
        <p:scale>
          <a:sx n="81" d="100"/>
          <a:sy n="81" d="100"/>
        </p:scale>
        <p:origin x="754"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460442D7-CD6B-4410-B631-F0450365C42F}" type="datetimeFigureOut">
              <a:rPr lang="en-US" smtClean="0"/>
              <a:t>3/3/2025</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8A677A47-B421-45F1-A01D-685B632D15B7}" type="slidenum">
              <a:rPr lang="en-US" smtClean="0"/>
              <a:t>‹#›</a:t>
            </a:fld>
            <a:endParaRPr lang="en-US"/>
          </a:p>
        </p:txBody>
      </p:sp>
    </p:spTree>
    <p:extLst>
      <p:ext uri="{BB962C8B-B14F-4D97-AF65-F5344CB8AC3E}">
        <p14:creationId xmlns:p14="http://schemas.microsoft.com/office/powerpoint/2010/main" val="4082834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4000" b="1" i="0">
                <a:solidFill>
                  <a:schemeClr val="bg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000" b="0"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bg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1998" cy="6857999"/>
          </a:xfrm>
          <a:prstGeom prst="rect">
            <a:avLst/>
          </a:prstGeom>
        </p:spPr>
      </p:pic>
      <p:sp>
        <p:nvSpPr>
          <p:cNvPr id="17" name="bg object 17"/>
          <p:cNvSpPr/>
          <p:nvPr/>
        </p:nvSpPr>
        <p:spPr>
          <a:xfrm>
            <a:off x="291833" y="6070053"/>
            <a:ext cx="11692890" cy="603250"/>
          </a:xfrm>
          <a:custGeom>
            <a:avLst/>
            <a:gdLst/>
            <a:ahLst/>
            <a:cxnLst/>
            <a:rect l="l" t="t" r="r" b="b"/>
            <a:pathLst>
              <a:path w="11692890" h="603250">
                <a:moveTo>
                  <a:pt x="11692648" y="0"/>
                </a:moveTo>
                <a:lnTo>
                  <a:pt x="0" y="0"/>
                </a:lnTo>
                <a:lnTo>
                  <a:pt x="0" y="603110"/>
                </a:lnTo>
                <a:lnTo>
                  <a:pt x="11692648" y="603110"/>
                </a:lnTo>
                <a:lnTo>
                  <a:pt x="11692648" y="0"/>
                </a:lnTo>
                <a:close/>
              </a:path>
            </a:pathLst>
          </a:custGeom>
          <a:solidFill>
            <a:srgbClr val="0B2240"/>
          </a:solidFill>
        </p:spPr>
        <p:txBody>
          <a:bodyPr wrap="square" lIns="0" tIns="0" rIns="0" bIns="0" rtlCol="0"/>
          <a:lstStyle/>
          <a:p>
            <a:endParaRPr/>
          </a:p>
        </p:txBody>
      </p:sp>
      <p:sp>
        <p:nvSpPr>
          <p:cNvPr id="2" name="Holder 2"/>
          <p:cNvSpPr>
            <a:spLocks noGrp="1"/>
          </p:cNvSpPr>
          <p:nvPr>
            <p:ph type="title"/>
          </p:nvPr>
        </p:nvSpPr>
        <p:spPr>
          <a:xfrm>
            <a:off x="688340" y="538585"/>
            <a:ext cx="10815319" cy="635000"/>
          </a:xfrm>
          <a:prstGeom prst="rect">
            <a:avLst/>
          </a:prstGeom>
        </p:spPr>
        <p:txBody>
          <a:bodyPr wrap="square" lIns="0" tIns="0" rIns="0" bIns="0">
            <a:spAutoFit/>
          </a:bodyPr>
          <a:lstStyle>
            <a:lvl1pPr>
              <a:defRPr sz="4000" b="1" i="0">
                <a:solidFill>
                  <a:schemeClr val="bg1"/>
                </a:solidFill>
                <a:latin typeface="Arial"/>
                <a:cs typeface="Arial"/>
              </a:defRPr>
            </a:lvl1pPr>
          </a:lstStyle>
          <a:p>
            <a:endParaRPr/>
          </a:p>
        </p:txBody>
      </p:sp>
      <p:sp>
        <p:nvSpPr>
          <p:cNvPr id="3" name="Holder 3"/>
          <p:cNvSpPr>
            <a:spLocks noGrp="1"/>
          </p:cNvSpPr>
          <p:nvPr>
            <p:ph type="body" idx="1"/>
          </p:nvPr>
        </p:nvSpPr>
        <p:spPr>
          <a:xfrm>
            <a:off x="688163" y="1459081"/>
            <a:ext cx="9742805" cy="4598670"/>
          </a:xfrm>
          <a:prstGeom prst="rect">
            <a:avLst/>
          </a:prstGeom>
        </p:spPr>
        <p:txBody>
          <a:bodyPr wrap="square" lIns="0" tIns="0" rIns="0" bIns="0">
            <a:spAutoFit/>
          </a:bodyPr>
          <a:lstStyle>
            <a:lvl1pPr>
              <a:defRPr sz="2000" b="0" i="0">
                <a:solidFill>
                  <a:schemeClr val="bg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3/3/2025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57364" y="3454443"/>
            <a:ext cx="9480550" cy="1910779"/>
          </a:xfrm>
          <a:prstGeom prst="rect">
            <a:avLst/>
          </a:prstGeom>
        </p:spPr>
        <p:txBody>
          <a:bodyPr vert="horz" wrap="square" lIns="0" tIns="81280" rIns="0" bIns="0" rtlCol="0">
            <a:spAutoFit/>
          </a:bodyPr>
          <a:lstStyle/>
          <a:p>
            <a:pPr marL="12700" marR="5080">
              <a:lnSpc>
                <a:spcPts val="4320"/>
              </a:lnSpc>
              <a:spcBef>
                <a:spcPts val="640"/>
              </a:spcBef>
            </a:pPr>
            <a:r>
              <a:rPr lang="en-US" sz="4000" b="1" dirty="0">
                <a:solidFill>
                  <a:srgbClr val="FFFFFF"/>
                </a:solidFill>
                <a:latin typeface="Arial"/>
                <a:cs typeface="Arial"/>
              </a:rPr>
              <a:t>COEHD</a:t>
            </a:r>
          </a:p>
          <a:p>
            <a:pPr marL="12700" marR="5080">
              <a:lnSpc>
                <a:spcPts val="4320"/>
              </a:lnSpc>
              <a:spcBef>
                <a:spcPts val="640"/>
              </a:spcBef>
            </a:pPr>
            <a:r>
              <a:rPr lang="en-US" sz="4000" b="1" dirty="0">
                <a:solidFill>
                  <a:srgbClr val="FFFFFF"/>
                </a:solidFill>
                <a:latin typeface="Arial"/>
                <a:cs typeface="Arial"/>
              </a:rPr>
              <a:t>Federal Funding Check-in</a:t>
            </a:r>
            <a:endParaRPr sz="4000" dirty="0">
              <a:latin typeface="Arial"/>
              <a:cs typeface="Arial"/>
            </a:endParaRPr>
          </a:p>
          <a:p>
            <a:pPr marL="12700">
              <a:lnSpc>
                <a:spcPct val="100000"/>
              </a:lnSpc>
              <a:spcBef>
                <a:spcPts val="1689"/>
              </a:spcBef>
            </a:pPr>
            <a:r>
              <a:rPr sz="2800" b="1" dirty="0">
                <a:solidFill>
                  <a:srgbClr val="F05A21"/>
                </a:solidFill>
                <a:latin typeface="Arial"/>
                <a:cs typeface="Arial"/>
              </a:rPr>
              <a:t>February</a:t>
            </a:r>
            <a:r>
              <a:rPr sz="2800" b="1" spc="-45" dirty="0">
                <a:solidFill>
                  <a:srgbClr val="F05A21"/>
                </a:solidFill>
                <a:latin typeface="Arial"/>
                <a:cs typeface="Arial"/>
              </a:rPr>
              <a:t> </a:t>
            </a:r>
            <a:r>
              <a:rPr lang="en-US" sz="2800" b="1" spc="-45" dirty="0">
                <a:solidFill>
                  <a:srgbClr val="F05A21"/>
                </a:solidFill>
                <a:latin typeface="Arial"/>
                <a:cs typeface="Arial"/>
              </a:rPr>
              <a:t>27</a:t>
            </a:r>
            <a:r>
              <a:rPr sz="2800" b="1" dirty="0">
                <a:solidFill>
                  <a:srgbClr val="F05A21"/>
                </a:solidFill>
                <a:latin typeface="Arial"/>
                <a:cs typeface="Arial"/>
              </a:rPr>
              <a:t>,</a:t>
            </a:r>
            <a:r>
              <a:rPr sz="2800" b="1" spc="-75" dirty="0">
                <a:solidFill>
                  <a:srgbClr val="F05A21"/>
                </a:solidFill>
                <a:latin typeface="Arial"/>
                <a:cs typeface="Arial"/>
              </a:rPr>
              <a:t> </a:t>
            </a:r>
            <a:r>
              <a:rPr sz="2800" b="1" spc="-20" dirty="0">
                <a:solidFill>
                  <a:srgbClr val="F05A21"/>
                </a:solidFill>
                <a:latin typeface="Arial"/>
                <a:cs typeface="Arial"/>
              </a:rPr>
              <a:t>2025</a:t>
            </a:r>
            <a:endParaRPr sz="2800" dirty="0">
              <a:latin typeface="Arial"/>
              <a:cs typeface="Arial"/>
            </a:endParaRPr>
          </a:p>
        </p:txBody>
      </p:sp>
      <p:sp>
        <p:nvSpPr>
          <p:cNvPr id="3" name="object 3"/>
          <p:cNvSpPr/>
          <p:nvPr/>
        </p:nvSpPr>
        <p:spPr>
          <a:xfrm>
            <a:off x="1510705" y="3284485"/>
            <a:ext cx="4320540" cy="0"/>
          </a:xfrm>
          <a:custGeom>
            <a:avLst/>
            <a:gdLst/>
            <a:ahLst/>
            <a:cxnLst/>
            <a:rect l="l" t="t" r="r" b="b"/>
            <a:pathLst>
              <a:path w="4320540">
                <a:moveTo>
                  <a:pt x="0" y="0"/>
                </a:moveTo>
                <a:lnTo>
                  <a:pt x="4320209" y="0"/>
                </a:lnTo>
              </a:path>
            </a:pathLst>
          </a:custGeom>
          <a:ln w="28575">
            <a:solidFill>
              <a:srgbClr val="F05A21"/>
            </a:solidFill>
          </a:ln>
        </p:spPr>
        <p:txBody>
          <a:bodyPr wrap="square" lIns="0" tIns="0" rIns="0" bIns="0" rtlCol="0"/>
          <a:lstStyle/>
          <a:p>
            <a:endParaRPr/>
          </a:p>
        </p:txBody>
      </p:sp>
      <p:pic>
        <p:nvPicPr>
          <p:cNvPr id="4" name="object 4"/>
          <p:cNvPicPr/>
          <p:nvPr/>
        </p:nvPicPr>
        <p:blipFill>
          <a:blip r:embed="rId2" cstate="print"/>
          <a:srcRect b="36371"/>
          <a:stretch/>
        </p:blipFill>
        <p:spPr>
          <a:xfrm>
            <a:off x="1510704" y="1772043"/>
            <a:ext cx="4198794" cy="81875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81380" y="833225"/>
            <a:ext cx="6349365" cy="635000"/>
          </a:xfrm>
          <a:prstGeom prst="rect">
            <a:avLst/>
          </a:prstGeom>
        </p:spPr>
        <p:txBody>
          <a:bodyPr vert="horz" wrap="square" lIns="0" tIns="12065" rIns="0" bIns="0" rtlCol="0">
            <a:spAutoFit/>
          </a:bodyPr>
          <a:lstStyle/>
          <a:p>
            <a:pPr marL="12700">
              <a:lnSpc>
                <a:spcPct val="100000"/>
              </a:lnSpc>
              <a:spcBef>
                <a:spcPts val="95"/>
              </a:spcBef>
            </a:pPr>
            <a:r>
              <a:rPr lang="en-US" dirty="0"/>
              <a:t>Agenda</a:t>
            </a:r>
            <a:endParaRPr spc="-10" dirty="0"/>
          </a:p>
        </p:txBody>
      </p:sp>
      <p:sp>
        <p:nvSpPr>
          <p:cNvPr id="3" name="object 3"/>
          <p:cNvSpPr txBox="1"/>
          <p:nvPr/>
        </p:nvSpPr>
        <p:spPr>
          <a:xfrm>
            <a:off x="881380" y="1723241"/>
            <a:ext cx="9511030" cy="2886046"/>
          </a:xfrm>
          <a:prstGeom prst="rect">
            <a:avLst/>
          </a:prstGeom>
        </p:spPr>
        <p:txBody>
          <a:bodyPr vert="horz" wrap="square" lIns="0" tIns="13335" rIns="0" bIns="0" rtlCol="0">
            <a:spAutoFit/>
          </a:bodyPr>
          <a:lstStyle/>
          <a:p>
            <a:pPr marL="12700" marR="5080">
              <a:lnSpc>
                <a:spcPct val="100000"/>
              </a:lnSpc>
              <a:spcBef>
                <a:spcPts val="105"/>
              </a:spcBef>
            </a:pPr>
            <a:r>
              <a:rPr lang="en-US" sz="2000" dirty="0">
                <a:solidFill>
                  <a:srgbClr val="FFFFFF"/>
                </a:solidFill>
                <a:latin typeface="Arial"/>
                <a:cs typeface="Arial"/>
              </a:rPr>
              <a:t>Summary of last meeting/group (Emily)</a:t>
            </a:r>
          </a:p>
          <a:p>
            <a:pPr marL="12700" marR="5080">
              <a:lnSpc>
                <a:spcPct val="100000"/>
              </a:lnSpc>
              <a:spcBef>
                <a:spcPts val="105"/>
              </a:spcBef>
            </a:pPr>
            <a:endParaRPr lang="en-US" sz="2000" dirty="0">
              <a:solidFill>
                <a:srgbClr val="FFFFFF"/>
              </a:solidFill>
              <a:latin typeface="Arial"/>
              <a:cs typeface="Arial"/>
            </a:endParaRPr>
          </a:p>
          <a:p>
            <a:pPr marL="12700" marR="5080">
              <a:lnSpc>
                <a:spcPct val="100000"/>
              </a:lnSpc>
              <a:spcBef>
                <a:spcPts val="105"/>
              </a:spcBef>
            </a:pPr>
            <a:r>
              <a:rPr lang="en-US" sz="2000" dirty="0">
                <a:solidFill>
                  <a:srgbClr val="FFFFFF"/>
                </a:solidFill>
                <a:latin typeface="Arial"/>
                <a:cs typeface="Arial"/>
              </a:rPr>
              <a:t>Updates (Iwan)</a:t>
            </a:r>
          </a:p>
          <a:p>
            <a:pPr marL="12700" marR="5080">
              <a:lnSpc>
                <a:spcPct val="100000"/>
              </a:lnSpc>
              <a:spcBef>
                <a:spcPts val="105"/>
              </a:spcBef>
            </a:pPr>
            <a:endParaRPr lang="en-US" sz="2000" dirty="0">
              <a:solidFill>
                <a:srgbClr val="FFFFFF"/>
              </a:solidFill>
              <a:latin typeface="Arial"/>
              <a:cs typeface="Arial"/>
            </a:endParaRPr>
          </a:p>
          <a:p>
            <a:pPr marL="12700" marR="5080">
              <a:lnSpc>
                <a:spcPct val="100000"/>
              </a:lnSpc>
              <a:spcBef>
                <a:spcPts val="105"/>
              </a:spcBef>
            </a:pPr>
            <a:r>
              <a:rPr lang="en-US" sz="2000" dirty="0">
                <a:solidFill>
                  <a:srgbClr val="FFFFFF"/>
                </a:solidFill>
                <a:latin typeface="Arial"/>
                <a:cs typeface="Arial"/>
              </a:rPr>
              <a:t>Update from PIs (Bedrettin)</a:t>
            </a:r>
          </a:p>
          <a:p>
            <a:pPr marL="12700" marR="5080">
              <a:lnSpc>
                <a:spcPct val="100000"/>
              </a:lnSpc>
              <a:spcBef>
                <a:spcPts val="105"/>
              </a:spcBef>
            </a:pPr>
            <a:endParaRPr lang="en-US" sz="2000" dirty="0">
              <a:solidFill>
                <a:srgbClr val="FFFFFF"/>
              </a:solidFill>
              <a:latin typeface="Arial"/>
              <a:cs typeface="Arial"/>
            </a:endParaRPr>
          </a:p>
          <a:p>
            <a:pPr marL="12700" marR="5080">
              <a:lnSpc>
                <a:spcPct val="100000"/>
              </a:lnSpc>
              <a:spcBef>
                <a:spcPts val="105"/>
              </a:spcBef>
            </a:pPr>
            <a:r>
              <a:rPr lang="en-US" sz="2000" dirty="0">
                <a:solidFill>
                  <a:srgbClr val="FFFFFF"/>
                </a:solidFill>
                <a:latin typeface="Arial"/>
                <a:cs typeface="Arial"/>
              </a:rPr>
              <a:t>Strategy Sharing for navigating new climate (Bedrettin)</a:t>
            </a:r>
          </a:p>
          <a:p>
            <a:pPr marL="12700" marR="5080">
              <a:lnSpc>
                <a:spcPct val="100000"/>
              </a:lnSpc>
              <a:spcBef>
                <a:spcPts val="105"/>
              </a:spcBef>
            </a:pPr>
            <a:endParaRPr lang="en-US" sz="2000" dirty="0">
              <a:solidFill>
                <a:srgbClr val="FFFFFF"/>
              </a:solidFill>
              <a:latin typeface="Arial"/>
              <a:cs typeface="Arial"/>
            </a:endParaRPr>
          </a:p>
          <a:p>
            <a:pPr marL="12700" marR="5080">
              <a:lnSpc>
                <a:spcPct val="100000"/>
              </a:lnSpc>
              <a:spcBef>
                <a:spcPts val="105"/>
              </a:spcBef>
            </a:pPr>
            <a:r>
              <a:rPr lang="en-US" sz="2000" dirty="0">
                <a:solidFill>
                  <a:srgbClr val="FFFFFF"/>
                </a:solidFill>
                <a:latin typeface="Arial"/>
                <a:cs typeface="Arial"/>
              </a:rPr>
              <a:t>Top concerns to take to VPR from group (Emily)</a:t>
            </a:r>
            <a:endParaRPr sz="20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CE17A-D5CD-F081-98AC-28B5C752031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92C0F27-258E-AC97-9F3C-61C60A830FE8}"/>
              </a:ext>
            </a:extLst>
          </p:cNvPr>
          <p:cNvSpPr txBox="1"/>
          <p:nvPr/>
        </p:nvSpPr>
        <p:spPr>
          <a:xfrm>
            <a:off x="304800" y="152401"/>
            <a:ext cx="11734800" cy="7231339"/>
          </a:xfrm>
          <a:prstGeom prst="rect">
            <a:avLst/>
          </a:prstGeom>
          <a:noFill/>
        </p:spPr>
        <p:txBody>
          <a:bodyPr wrap="square" rtlCol="0">
            <a:spAutoFit/>
          </a:bodyPr>
          <a:lstStyle/>
          <a:p>
            <a:pPr marL="0" marR="0">
              <a:lnSpc>
                <a:spcPct val="107000"/>
              </a:lnSpc>
              <a:spcAft>
                <a:spcPts val="800"/>
              </a:spcAft>
            </a:pP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January 20</a:t>
            </a:r>
            <a:r>
              <a:rPr lang="en-US" sz="1800" b="1" kern="100" baseline="30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a:t>
            </a: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buFont typeface="Aptos" panose="020B0004020202020204" pitchFamily="34" charset="0"/>
              <a:buChar char="-"/>
            </a:pP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Over 80 EOs issued, 78 of which rescinded Biden EOs and some go as far back as Johnson</a:t>
            </a:r>
          </a:p>
          <a:p>
            <a:pPr marL="342900" marR="0" lvl="0" indent="-342900">
              <a:lnSpc>
                <a:spcPct val="107000"/>
              </a:lnSpc>
              <a:spcAft>
                <a:spcPts val="800"/>
              </a:spcAft>
              <a:buFont typeface="Aptos" panose="020B0004020202020204" pitchFamily="34" charset="0"/>
              <a:buChar char="-"/>
            </a:pP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EOs typically have little staying power and are easily challenged/reversed. It is also common for new presidents to revoke EOs from previous presidents</a:t>
            </a:r>
          </a:p>
          <a:p>
            <a:pPr marL="0" marR="0">
              <a:lnSpc>
                <a:spcPct val="107000"/>
              </a:lnSpc>
              <a:spcAft>
                <a:spcPts val="800"/>
              </a:spcAft>
            </a:pP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Monday January 27</a:t>
            </a:r>
            <a:r>
              <a:rPr lang="en-US" sz="1800" b="1" kern="100" baseline="30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a:t>
            </a: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Font typeface="Aptos" panose="020B0004020202020204" pitchFamily="34" charset="0"/>
              <a:buChar char="-"/>
            </a:pPr>
            <a:r>
              <a:rPr lang="en-US" kern="100" dirty="0">
                <a:solidFill>
                  <a:schemeClr val="bg1"/>
                </a:solidFill>
                <a:latin typeface="Aptos" panose="020B0004020202020204" pitchFamily="34" charset="0"/>
                <a:cs typeface="Times New Roman" panose="02020603050405020304" pitchFamily="18" charset="0"/>
              </a:rPr>
              <a:t>Memo from the Office of Management and Budget directed all federal agencies to pause payments and conduct a review of programs to ensure adherence to the President’s EOs. Would have been typical if it only looked forward but it attempted to look back</a:t>
            </a:r>
          </a:p>
          <a:p>
            <a:pPr marL="0" marR="0">
              <a:lnSpc>
                <a:spcPct val="107000"/>
              </a:lnSpc>
              <a:spcAft>
                <a:spcPts val="800"/>
              </a:spcAft>
            </a:pP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Tuesday the 28</a:t>
            </a:r>
            <a:r>
              <a:rPr lang="en-US" sz="1800" b="1" kern="100" baseline="30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a:t>
            </a: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07000"/>
              </a:lnSpc>
              <a:buFont typeface="Aptos" panose="020B0004020202020204" pitchFamily="34" charset="0"/>
              <a:buChar char="-"/>
            </a:pP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NSF froze all payments on existing grants and review of all future grant applications</a:t>
            </a:r>
          </a:p>
          <a:p>
            <a:pPr marL="342900" marR="0" lvl="0" indent="-342900">
              <a:lnSpc>
                <a:spcPct val="107000"/>
              </a:lnSpc>
              <a:spcAft>
                <a:spcPts val="800"/>
              </a:spcAft>
              <a:buFont typeface="Aptos" panose="020B0004020202020204" pitchFamily="34" charset="0"/>
              <a:buChar char="-"/>
            </a:pP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Same day, a judge issued a pause on Trump’s federal funding freeze</a:t>
            </a:r>
          </a:p>
          <a:p>
            <a:pPr marL="25400" marR="0">
              <a:lnSpc>
                <a:spcPct val="107000"/>
              </a:lnSpc>
              <a:spcAft>
                <a:spcPts val="800"/>
              </a:spcAft>
            </a:pP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Wednesday the 29</a:t>
            </a:r>
            <a:r>
              <a:rPr lang="en-US" sz="1800" b="1" kern="100" baseline="30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a:t>
            </a: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07000"/>
              </a:lnSpc>
              <a:spcAft>
                <a:spcPts val="800"/>
              </a:spcAft>
              <a:buFont typeface="Aptos" panose="020B0004020202020204" pitchFamily="34" charset="0"/>
              <a:buChar char="-"/>
            </a:pP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OBM memo was rescinded but comments were made by the Presidential media group indicated the EOs ”remain in full force and effect and will be rigorously implemented by all agencies and departments.”</a:t>
            </a:r>
          </a:p>
          <a:p>
            <a:pPr marL="0" marR="0">
              <a:lnSpc>
                <a:spcPct val="107000"/>
              </a:lnSpc>
              <a:spcAft>
                <a:spcPts val="800"/>
              </a:spcAft>
            </a:pP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Friday the 31</a:t>
            </a:r>
            <a:r>
              <a:rPr lang="en-US" sz="1800" b="1" kern="100" baseline="30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st</a:t>
            </a: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Font typeface="Aptos" panose="020B0004020202020204" pitchFamily="34" charset="0"/>
              <a:buChar char="-"/>
            </a:pPr>
            <a:r>
              <a:rPr lang="en-US" kern="100" dirty="0">
                <a:solidFill>
                  <a:schemeClr val="bg1"/>
                </a:solidFill>
                <a:latin typeface="Aptos" panose="020B0004020202020204" pitchFamily="34" charset="0"/>
                <a:cs typeface="Times New Roman" panose="02020603050405020304" pitchFamily="18" charset="0"/>
              </a:rPr>
              <a:t>Group of states filed a temporary restraining order that mirrored the previous injunction on the OBM memo</a:t>
            </a:r>
          </a:p>
          <a:p>
            <a:pPr marL="0" marR="0">
              <a:lnSpc>
                <a:spcPct val="107000"/>
              </a:lnSpc>
              <a:spcAft>
                <a:spcPts val="800"/>
              </a:spcAft>
            </a:pPr>
            <a:r>
              <a:rPr lang="en-US"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Monday the 3</a:t>
            </a:r>
            <a:r>
              <a:rPr lang="en-US" b="1" kern="100" baseline="30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rd</a:t>
            </a:r>
            <a:endParaRPr lang="en-US"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indent="-342900">
              <a:lnSpc>
                <a:spcPct val="107000"/>
              </a:lnSpc>
              <a:spcAft>
                <a:spcPts val="800"/>
              </a:spcAft>
              <a:buFont typeface="Aptos" panose="020B0004020202020204" pitchFamily="34" charset="0"/>
              <a:buChar char="-"/>
            </a:pPr>
            <a:r>
              <a:rPr lang="en-US" kern="100" dirty="0">
                <a:solidFill>
                  <a:schemeClr val="bg1"/>
                </a:solidFill>
                <a:latin typeface="Aptos" panose="020B0004020202020204" pitchFamily="34" charset="0"/>
                <a:cs typeface="Times New Roman" panose="02020603050405020304" pitchFamily="18" charset="0"/>
              </a:rPr>
              <a:t>NSF reinstated payments for existing grants. However, review of grants for DEIA language and programs is ongoing. NSF can cancel grants that are not in line with current funding priorities. UTSA has received some notices already.</a:t>
            </a:r>
          </a:p>
          <a:p>
            <a:endParaRPr lang="en-US" dirty="0"/>
          </a:p>
        </p:txBody>
      </p:sp>
    </p:spTree>
    <p:extLst>
      <p:ext uri="{BB962C8B-B14F-4D97-AF65-F5344CB8AC3E}">
        <p14:creationId xmlns:p14="http://schemas.microsoft.com/office/powerpoint/2010/main" val="3104011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AAC93-FB24-AAE6-BAA7-F08AFB00B88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EAAF7EA-9EA9-ED24-C8DA-EDAFFCAA89F4}"/>
              </a:ext>
            </a:extLst>
          </p:cNvPr>
          <p:cNvSpPr txBox="1"/>
          <p:nvPr/>
        </p:nvSpPr>
        <p:spPr>
          <a:xfrm>
            <a:off x="304800" y="152401"/>
            <a:ext cx="11734800" cy="8742778"/>
          </a:xfrm>
          <a:prstGeom prst="rect">
            <a:avLst/>
          </a:prstGeom>
          <a:noFill/>
        </p:spPr>
        <p:txBody>
          <a:bodyPr wrap="square" rtlCol="0">
            <a:spAutoFit/>
          </a:bodyPr>
          <a:lstStyle/>
          <a:p>
            <a:pPr marL="0" marR="0">
              <a:lnSpc>
                <a:spcPct val="107000"/>
              </a:lnSpc>
              <a:spcAft>
                <a:spcPts val="800"/>
              </a:spcAft>
            </a:pP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Friday February 7th</a:t>
            </a: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buFont typeface="Aptos" panose="020B0004020202020204" pitchFamily="34" charset="0"/>
              <a:buChar char="-"/>
            </a:pP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NIH acting director published guidance setting the indirect cost rate for NIH grants at 15%</a:t>
            </a:r>
          </a:p>
          <a:p>
            <a:pPr marL="0" marR="0">
              <a:lnSpc>
                <a:spcPct val="107000"/>
              </a:lnSpc>
              <a:spcAft>
                <a:spcPts val="800"/>
              </a:spcAft>
            </a:pP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Monday February 10</a:t>
            </a:r>
            <a:r>
              <a:rPr lang="en-US" sz="1800" b="1" kern="100" baseline="30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a:t>
            </a: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Font typeface="Aptos" panose="020B0004020202020204" pitchFamily="34" charset="0"/>
              <a:buChar char="-"/>
            </a:pPr>
            <a:r>
              <a:rPr lang="en-US" kern="100" dirty="0">
                <a:solidFill>
                  <a:schemeClr val="bg1"/>
                </a:solidFill>
                <a:latin typeface="Aptos" panose="020B0004020202020204" pitchFamily="34" charset="0"/>
                <a:cs typeface="Times New Roman" panose="02020603050405020304" pitchFamily="18" charset="0"/>
              </a:rPr>
              <a:t>Five states sue to block the guidance and a judge halted the policy pending further court arguments (hearing set for February 21</a:t>
            </a:r>
            <a:r>
              <a:rPr lang="en-US" kern="100" baseline="30000" dirty="0">
                <a:solidFill>
                  <a:schemeClr val="bg1"/>
                </a:solidFill>
                <a:latin typeface="Aptos" panose="020B0004020202020204" pitchFamily="34" charset="0"/>
                <a:cs typeface="Times New Roman" panose="02020603050405020304" pitchFamily="18" charset="0"/>
              </a:rPr>
              <a:t>st</a:t>
            </a:r>
            <a:r>
              <a:rPr lang="en-US" kern="100" dirty="0">
                <a:solidFill>
                  <a:schemeClr val="bg1"/>
                </a:solidFill>
                <a:latin typeface="Aptos" panose="020B0004020202020204" pitchFamily="34" charset="0"/>
                <a:cs typeface="Times New Roman" panose="02020603050405020304" pitchFamily="18" charset="0"/>
              </a:rPr>
              <a:t>). The stop only applies to the five states (California, New York, North Carolina)</a:t>
            </a:r>
          </a:p>
          <a:p>
            <a:pPr marL="0" marR="0">
              <a:lnSpc>
                <a:spcPct val="107000"/>
              </a:lnSpc>
              <a:spcAft>
                <a:spcPts val="800"/>
              </a:spcAft>
            </a:pP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Tuesday February 11</a:t>
            </a:r>
            <a:r>
              <a:rPr lang="en-US" sz="1800" b="1" kern="100" baseline="30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a:t>
            </a:r>
            <a:r>
              <a:rPr lang="en-US" sz="18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buFont typeface="Aptos" panose="020B0004020202020204" pitchFamily="34" charset="0"/>
              <a:buChar char="-"/>
            </a:pP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Association of Public and Land-grant Universities (APLU), Association of American Universities (AAU) and American Council on Education (ACE) joined the lawsuit. UTSA is a member of the APLU</a:t>
            </a:r>
          </a:p>
          <a:p>
            <a:pPr marL="342900" marR="0" lvl="0" indent="-342900">
              <a:lnSpc>
                <a:spcPct val="107000"/>
              </a:lnSpc>
              <a:buFont typeface="Aptos" panose="020B0004020202020204" pitchFamily="34" charset="0"/>
              <a:buChar char="-"/>
            </a:pPr>
            <a:r>
              <a:rPr lang="en-US"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Institute of Educational Sciences cancels $900 million in contracts</a:t>
            </a:r>
          </a:p>
          <a:p>
            <a:pPr marL="342900" marR="0" lvl="0" indent="-342900">
              <a:lnSpc>
                <a:spcPct val="107000"/>
              </a:lnSpc>
              <a:buFont typeface="Aptos" panose="020B0004020202020204" pitchFamily="34" charset="0"/>
              <a:buChar char="-"/>
            </a:pP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R="0" lvl="0">
              <a:lnSpc>
                <a:spcPct val="107000"/>
              </a:lnSpc>
            </a:pPr>
            <a:r>
              <a:rPr lang="en-US"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Friday February 14</a:t>
            </a:r>
            <a:r>
              <a:rPr lang="en-US" kern="100" baseline="30000" dirty="0">
                <a:solidFill>
                  <a:srgbClr val="FF0000"/>
                </a:solidFill>
                <a:latin typeface="Aptos" panose="020B0004020202020204" pitchFamily="34" charset="0"/>
                <a:ea typeface="Aptos" panose="020B0004020202020204" pitchFamily="34" charset="0"/>
                <a:cs typeface="Times New Roman" panose="02020603050405020304" pitchFamily="18" charset="0"/>
              </a:rPr>
              <a:t>th</a:t>
            </a:r>
            <a:endParaRPr lang="en-US" kern="1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buFont typeface="Aptos" panose="020B0004020202020204" pitchFamily="34" charset="0"/>
              <a:buChar char="-"/>
            </a:pPr>
            <a:r>
              <a:rPr lang="en-US" kern="100" dirty="0">
                <a:solidFill>
                  <a:srgbClr val="FF0000"/>
                </a:solidFill>
                <a:latin typeface="Aptos" panose="020B0004020202020204" pitchFamily="34" charset="0"/>
                <a:cs typeface="Times New Roman" panose="02020603050405020304" pitchFamily="18" charset="0"/>
              </a:rPr>
              <a:t>U.S. Department of Education Issues ‘Dear Colleague’ Letter That Reflects an Expansion of Title VI Under Students for Fair Admissions to Limit All Forms of Diversity, Equity and Inclusion Activities </a:t>
            </a:r>
          </a:p>
          <a:p>
            <a:pPr marR="0" lvl="0">
              <a:lnSpc>
                <a:spcPct val="107000"/>
              </a:lnSpc>
            </a:pP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pPr>
            <a:r>
              <a:rPr lang="en-US"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Tuesday February 21</a:t>
            </a:r>
            <a:r>
              <a:rPr lang="en-US" sz="1800" b="1" kern="100" baseline="300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st</a:t>
            </a:r>
            <a:r>
              <a:rPr lang="en-US"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p>
          <a:p>
            <a:pPr marL="342900" indent="-342900">
              <a:lnSpc>
                <a:spcPct val="107000"/>
              </a:lnSpc>
              <a:buFont typeface="Aptos" panose="020B0004020202020204" pitchFamily="34" charset="0"/>
              <a:buChar char="-"/>
            </a:pPr>
            <a:r>
              <a:rPr lang="en-US" kern="100" dirty="0">
                <a:solidFill>
                  <a:srgbClr val="FF0000"/>
                </a:solidFill>
                <a:latin typeface="Aptos" panose="020B0004020202020204" pitchFamily="34" charset="0"/>
                <a:cs typeface="Times New Roman" panose="02020603050405020304" pitchFamily="18" charset="0"/>
              </a:rPr>
              <a:t>Federal court issues preliminary injunction against Anti-DEI Executive Orders</a:t>
            </a:r>
          </a:p>
          <a:p>
            <a:pPr marL="342900" indent="-342900">
              <a:lnSpc>
                <a:spcPct val="107000"/>
              </a:lnSpc>
              <a:buFont typeface="Aptos" panose="020B0004020202020204" pitchFamily="34" charset="0"/>
              <a:buChar char="-"/>
            </a:pPr>
            <a:r>
              <a:rPr lang="en-US" kern="100" dirty="0">
                <a:solidFill>
                  <a:srgbClr val="FF0000"/>
                </a:solidFill>
                <a:latin typeface="Aptos" panose="020B0004020202020204" pitchFamily="34" charset="0"/>
                <a:cs typeface="Times New Roman" panose="02020603050405020304" pitchFamily="18" charset="0"/>
              </a:rPr>
              <a:t>Despite the ruling, educational institutes face uncertainty due to the Feb 14</a:t>
            </a:r>
            <a:r>
              <a:rPr lang="en-US" kern="100" baseline="30000" dirty="0">
                <a:solidFill>
                  <a:srgbClr val="FF0000"/>
                </a:solidFill>
                <a:latin typeface="Aptos" panose="020B0004020202020204" pitchFamily="34" charset="0"/>
                <a:cs typeface="Times New Roman" panose="02020603050405020304" pitchFamily="18" charset="0"/>
              </a:rPr>
              <a:t>th</a:t>
            </a:r>
            <a:r>
              <a:rPr lang="en-US" kern="100" dirty="0">
                <a:solidFill>
                  <a:srgbClr val="FF0000"/>
                </a:solidFill>
                <a:latin typeface="Aptos" panose="020B0004020202020204" pitchFamily="34" charset="0"/>
                <a:cs typeface="Times New Roman" panose="02020603050405020304" pitchFamily="18" charset="0"/>
              </a:rPr>
              <a:t> Dear Colleagues Letter from </a:t>
            </a:r>
            <a:r>
              <a:rPr lang="en-US" kern="100" dirty="0" err="1">
                <a:solidFill>
                  <a:srgbClr val="FF0000"/>
                </a:solidFill>
                <a:latin typeface="Aptos" panose="020B0004020202020204" pitchFamily="34" charset="0"/>
                <a:cs typeface="Times New Roman" panose="02020603050405020304" pitchFamily="18" charset="0"/>
              </a:rPr>
              <a:t>DOEd</a:t>
            </a:r>
            <a:endParaRPr lang="en-US" kern="100" dirty="0">
              <a:solidFill>
                <a:srgbClr val="FF0000"/>
              </a:solidFill>
              <a:latin typeface="Aptos" panose="020B0004020202020204" pitchFamily="34" charset="0"/>
              <a:cs typeface="Times New Roman" panose="02020603050405020304" pitchFamily="18" charset="0"/>
            </a:endParaRPr>
          </a:p>
          <a:p>
            <a:pPr>
              <a:lnSpc>
                <a:spcPct val="107000"/>
              </a:lnSpc>
            </a:pP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R="0" lvl="0">
              <a:lnSpc>
                <a:spcPct val="107000"/>
              </a:lnSpc>
            </a:pPr>
            <a:r>
              <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Continue to watch:</a:t>
            </a:r>
          </a:p>
          <a:p>
            <a:pPr marL="342900" marR="0" lvl="0" indent="-342900">
              <a:lnSpc>
                <a:spcPct val="107000"/>
              </a:lnSpc>
              <a:buAutoNum type="arabicPeriod"/>
            </a:pPr>
            <a:r>
              <a:rPr lang="en-US"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Ongoing litigation and potential future litigation</a:t>
            </a:r>
          </a:p>
          <a:p>
            <a:pPr marL="342900" marR="0" lvl="0" indent="-342900">
              <a:lnSpc>
                <a:spcPct val="107000"/>
              </a:lnSpc>
              <a:buAutoNum type="arabicPeriod"/>
            </a:pPr>
            <a:r>
              <a:rPr lang="en-US"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State level bills</a:t>
            </a:r>
          </a:p>
          <a:p>
            <a:pPr marL="342900" marR="0" lvl="0" indent="-342900">
              <a:lnSpc>
                <a:spcPct val="107000"/>
              </a:lnSpc>
              <a:buAutoNum type="arabicPeriod"/>
            </a:pPr>
            <a:endParaRPr lang="en-US" sz="18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R="0" lvl="0">
              <a:lnSpc>
                <a:spcPct val="107000"/>
              </a:lnSpc>
            </a:pPr>
            <a:r>
              <a:rPr lang="en-US" kern="100" dirty="0">
                <a:solidFill>
                  <a:schemeClr val="bg1"/>
                </a:solidFill>
                <a:latin typeface="Aptos" panose="020B0004020202020204" pitchFamily="34" charset="0"/>
                <a:ea typeface="Aptos" panose="020B0004020202020204" pitchFamily="34" charset="0"/>
                <a:cs typeface="Times New Roman" panose="02020603050405020304" pitchFamily="18" charset="0"/>
              </a:rPr>
              <a:t>General pattern has been an announcement, lawsuit, and reversal of announcement. Generally, if you wait 48 hours, it will stabilize and you will have a better understanding of what might happen.</a:t>
            </a:r>
            <a:endParaRPr lang="en-US" dirty="0"/>
          </a:p>
          <a:p>
            <a:endParaRPr lang="en-US" dirty="0"/>
          </a:p>
          <a:p>
            <a:endParaRPr lang="en-US" dirty="0"/>
          </a:p>
          <a:p>
            <a:endParaRPr lang="en-US" dirty="0">
              <a:solidFill>
                <a:schemeClr val="bg1"/>
              </a:solidFill>
            </a:endParaRPr>
          </a:p>
        </p:txBody>
      </p:sp>
    </p:spTree>
    <p:extLst>
      <p:ext uri="{BB962C8B-B14F-4D97-AF65-F5344CB8AC3E}">
        <p14:creationId xmlns:p14="http://schemas.microsoft.com/office/powerpoint/2010/main" val="2571409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254F-2551-53BA-F2DD-20CC77C412A0}"/>
              </a:ext>
            </a:extLst>
          </p:cNvPr>
          <p:cNvSpPr>
            <a:spLocks noGrp="1"/>
          </p:cNvSpPr>
          <p:nvPr>
            <p:ph type="title"/>
          </p:nvPr>
        </p:nvSpPr>
        <p:spPr/>
        <p:txBody>
          <a:bodyPr/>
          <a:lstStyle/>
          <a:p>
            <a:r>
              <a:rPr lang="en-US" dirty="0"/>
              <a:t>Update from PIs</a:t>
            </a:r>
          </a:p>
        </p:txBody>
      </p:sp>
      <p:sp>
        <p:nvSpPr>
          <p:cNvPr id="3" name="Text Placeholder 2">
            <a:extLst>
              <a:ext uri="{FF2B5EF4-FFF2-40B4-BE49-F238E27FC236}">
                <a16:creationId xmlns:a16="http://schemas.microsoft.com/office/drawing/2014/main" id="{92FC175F-1A8D-1E57-DAC3-CB7CBC3C64EC}"/>
              </a:ext>
            </a:extLst>
          </p:cNvPr>
          <p:cNvSpPr>
            <a:spLocks noGrp="1"/>
          </p:cNvSpPr>
          <p:nvPr>
            <p:ph type="body" idx="1"/>
          </p:nvPr>
        </p:nvSpPr>
        <p:spPr>
          <a:xfrm>
            <a:off x="688163" y="1459081"/>
            <a:ext cx="9742805" cy="307777"/>
          </a:xfrm>
        </p:spPr>
        <p:txBody>
          <a:bodyPr/>
          <a:lstStyle/>
          <a:p>
            <a:r>
              <a:rPr lang="en-US" dirty="0"/>
              <a:t>- Please share any updates you have or notable news you are concerned about</a:t>
            </a:r>
          </a:p>
        </p:txBody>
      </p:sp>
    </p:spTree>
    <p:extLst>
      <p:ext uri="{BB962C8B-B14F-4D97-AF65-F5344CB8AC3E}">
        <p14:creationId xmlns:p14="http://schemas.microsoft.com/office/powerpoint/2010/main" val="31942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BB09E-35A0-A754-52DE-EAAA060E64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1DB641-2305-CF0E-F8AA-5475C0D5338C}"/>
              </a:ext>
            </a:extLst>
          </p:cNvPr>
          <p:cNvSpPr>
            <a:spLocks noGrp="1"/>
          </p:cNvSpPr>
          <p:nvPr>
            <p:ph type="title"/>
          </p:nvPr>
        </p:nvSpPr>
        <p:spPr/>
        <p:txBody>
          <a:bodyPr/>
          <a:lstStyle/>
          <a:p>
            <a:r>
              <a:rPr lang="en-US" sz="4000" dirty="0">
                <a:solidFill>
                  <a:srgbClr val="FFFFFF"/>
                </a:solidFill>
                <a:latin typeface="Arial"/>
                <a:cs typeface="Arial"/>
              </a:rPr>
              <a:t>Strategy Sharing for navigating new climate</a:t>
            </a:r>
            <a:endParaRPr lang="en-US" dirty="0"/>
          </a:p>
        </p:txBody>
      </p:sp>
      <p:sp>
        <p:nvSpPr>
          <p:cNvPr id="3" name="Text Placeholder 2">
            <a:extLst>
              <a:ext uri="{FF2B5EF4-FFF2-40B4-BE49-F238E27FC236}">
                <a16:creationId xmlns:a16="http://schemas.microsoft.com/office/drawing/2014/main" id="{C31C965C-D27C-D8B6-FE5B-34A4ECA4E737}"/>
              </a:ext>
            </a:extLst>
          </p:cNvPr>
          <p:cNvSpPr>
            <a:spLocks noGrp="1"/>
          </p:cNvSpPr>
          <p:nvPr>
            <p:ph type="body" idx="1"/>
          </p:nvPr>
        </p:nvSpPr>
        <p:spPr>
          <a:xfrm>
            <a:off x="688163" y="1459081"/>
            <a:ext cx="9742805" cy="4616648"/>
          </a:xfrm>
        </p:spPr>
        <p:txBody>
          <a:bodyPr/>
          <a:lstStyle/>
          <a:p>
            <a:r>
              <a:rPr lang="en-US" dirty="0"/>
              <a:t>Major themes from first meeting:</a:t>
            </a:r>
          </a:p>
          <a:p>
            <a:endParaRPr lang="en-US" dirty="0"/>
          </a:p>
          <a:p>
            <a:pPr marL="457200" indent="-457200">
              <a:buAutoNum type="arabicPeriod"/>
            </a:pPr>
            <a:r>
              <a:rPr lang="en-US" dirty="0"/>
              <a:t>Concern about Doctoral Students. Particularly, how do we communicate with them.</a:t>
            </a:r>
          </a:p>
          <a:p>
            <a:pPr marL="457200" indent="-457200">
              <a:buAutoNum type="arabicPeriod"/>
            </a:pPr>
            <a:r>
              <a:rPr lang="en-US" dirty="0"/>
              <a:t>Pivoting ideas for current priorities</a:t>
            </a:r>
          </a:p>
          <a:p>
            <a:pPr marL="457200" indent="-457200">
              <a:buAutoNum type="arabicPeriod"/>
            </a:pPr>
            <a:r>
              <a:rPr lang="en-US" dirty="0"/>
              <a:t>Communication with community partners</a:t>
            </a:r>
          </a:p>
          <a:p>
            <a:pPr marL="457200" indent="-457200">
              <a:buAutoNum type="arabicPeriod"/>
            </a:pPr>
            <a:r>
              <a:rPr lang="en-US" dirty="0"/>
              <a:t>Identification of alternative funding sources</a:t>
            </a:r>
          </a:p>
          <a:p>
            <a:endParaRPr lang="en-US" dirty="0"/>
          </a:p>
          <a:p>
            <a:r>
              <a:rPr lang="en-US" dirty="0"/>
              <a:t>Some theme from COEHD Colloquium Talk</a:t>
            </a:r>
          </a:p>
          <a:p>
            <a:pPr marL="457200" indent="-457200">
              <a:buFontTx/>
              <a:buAutoNum type="arabicPeriod"/>
            </a:pPr>
            <a:r>
              <a:rPr lang="en-US" dirty="0"/>
              <a:t>Don’t change your research</a:t>
            </a:r>
          </a:p>
          <a:p>
            <a:pPr marL="457200" indent="-457200">
              <a:buFontTx/>
              <a:buAutoNum type="arabicPeriod"/>
            </a:pPr>
            <a:r>
              <a:rPr lang="en-US" dirty="0"/>
              <a:t>Do more purposeful dissemination of the impacts of your research</a:t>
            </a:r>
          </a:p>
          <a:p>
            <a:pPr marL="457200" indent="-457200">
              <a:buAutoNum type="arabicPeriod"/>
            </a:pPr>
            <a:endParaRPr lang="en-US" dirty="0"/>
          </a:p>
          <a:p>
            <a:endParaRPr lang="en-US" dirty="0"/>
          </a:p>
          <a:p>
            <a:endParaRPr lang="en-US" dirty="0"/>
          </a:p>
          <a:p>
            <a:pPr algn="ctr"/>
            <a:r>
              <a:rPr lang="en-US" dirty="0"/>
              <a:t>Idea and resource sharing</a:t>
            </a:r>
          </a:p>
        </p:txBody>
      </p:sp>
    </p:spTree>
    <p:extLst>
      <p:ext uri="{BB962C8B-B14F-4D97-AF65-F5344CB8AC3E}">
        <p14:creationId xmlns:p14="http://schemas.microsoft.com/office/powerpoint/2010/main" val="731146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720856-C346-1FF4-7D3F-F829DB097A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9AD24B-A77C-3336-0E1D-DB65ACE46122}"/>
              </a:ext>
            </a:extLst>
          </p:cNvPr>
          <p:cNvSpPr>
            <a:spLocks noGrp="1"/>
          </p:cNvSpPr>
          <p:nvPr>
            <p:ph type="title"/>
          </p:nvPr>
        </p:nvSpPr>
        <p:spPr/>
        <p:txBody>
          <a:bodyPr/>
          <a:lstStyle/>
          <a:p>
            <a:r>
              <a:rPr lang="en-US" dirty="0"/>
              <a:t>Top concerns to take to VPR</a:t>
            </a:r>
          </a:p>
        </p:txBody>
      </p:sp>
      <p:sp>
        <p:nvSpPr>
          <p:cNvPr id="3" name="Text Placeholder 2">
            <a:extLst>
              <a:ext uri="{FF2B5EF4-FFF2-40B4-BE49-F238E27FC236}">
                <a16:creationId xmlns:a16="http://schemas.microsoft.com/office/drawing/2014/main" id="{8F220FCD-1DEE-5CEA-F68F-7D897D728F13}"/>
              </a:ext>
            </a:extLst>
          </p:cNvPr>
          <p:cNvSpPr>
            <a:spLocks noGrp="1"/>
          </p:cNvSpPr>
          <p:nvPr>
            <p:ph type="body" idx="1"/>
          </p:nvPr>
        </p:nvSpPr>
        <p:spPr>
          <a:xfrm>
            <a:off x="688163" y="1459081"/>
            <a:ext cx="9742805" cy="307777"/>
          </a:xfrm>
        </p:spPr>
        <p:txBody>
          <a:bodyPr/>
          <a:lstStyle/>
          <a:p>
            <a:r>
              <a:rPr lang="en-US" dirty="0"/>
              <a:t>- Please share any major concerns I can communicate to VPR</a:t>
            </a:r>
          </a:p>
        </p:txBody>
      </p:sp>
    </p:spTree>
    <p:extLst>
      <p:ext uri="{BB962C8B-B14F-4D97-AF65-F5344CB8AC3E}">
        <p14:creationId xmlns:p14="http://schemas.microsoft.com/office/powerpoint/2010/main" val="3973194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1075</TotalTime>
  <Words>602</Words>
  <Application>Microsoft Office PowerPoint</Application>
  <PresentationFormat>Widescreen</PresentationFormat>
  <Paragraphs>67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Aptos</vt:lpstr>
      <vt:lpstr>Arial</vt:lpstr>
      <vt:lpstr>Office Theme</vt:lpstr>
      <vt:lpstr>PowerPoint Presentation</vt:lpstr>
      <vt:lpstr>Agenda</vt:lpstr>
      <vt:lpstr>PowerPoint Presentation</vt:lpstr>
      <vt:lpstr>PowerPoint Presentation</vt:lpstr>
      <vt:lpstr>Update from PIs</vt:lpstr>
      <vt:lpstr>Strategy Sharing for navigating new climate</vt:lpstr>
      <vt:lpstr>Top concerns to take to VPR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Hada</dc:creator>
  <cp:lastModifiedBy>Elizabeth Tilley</cp:lastModifiedBy>
  <cp:revision>8</cp:revision>
  <dcterms:created xsi:type="dcterms:W3CDTF">2025-02-11T20:40:59Z</dcterms:created>
  <dcterms:modified xsi:type="dcterms:W3CDTF">2025-03-04T15:49:08Z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0x0101007B1B833D7CE3964FA9463E59437C8538</vt:lpwstr>
  </property>
  <property fmtid="{D5CDD505-2E9C-101B-9397-08002B2CF9AE}" pid="3" name="Created">
    <vt:filetime>2025-02-10T00:00:00Z</vt:filetime>
  </property>
  <property fmtid="{D5CDD505-2E9C-101B-9397-08002B2CF9AE}" pid="4" name="Creator">
    <vt:lpwstr>Acrobat PDFMaker 24 for PowerPoint</vt:lpwstr>
  </property>
  <property fmtid="{D5CDD505-2E9C-101B-9397-08002B2CF9AE}" pid="5" name="LastSaved">
    <vt:filetime>2025-02-11T00:00:00Z</vt:filetime>
  </property>
  <property fmtid="{D5CDD505-2E9C-101B-9397-08002B2CF9AE}" pid="6" name="Producer">
    <vt:lpwstr>Adobe PDF Library 24.5.175</vt:lpwstr>
  </property>
</Properties>
</file>